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16"/>
  </p:notesMasterIdLst>
  <p:sldIdLst>
    <p:sldId id="257" r:id="rId3"/>
    <p:sldId id="375" r:id="rId4"/>
    <p:sldId id="381" r:id="rId5"/>
    <p:sldId id="378" r:id="rId6"/>
    <p:sldId id="379" r:id="rId7"/>
    <p:sldId id="380" r:id="rId8"/>
    <p:sldId id="382" r:id="rId9"/>
    <p:sldId id="383" r:id="rId10"/>
    <p:sldId id="384" r:id="rId11"/>
    <p:sldId id="385" r:id="rId12"/>
    <p:sldId id="386" r:id="rId13"/>
    <p:sldId id="389" r:id="rId14"/>
    <p:sldId id="3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0427" autoAdjust="0"/>
  </p:normalViewPr>
  <p:slideViewPr>
    <p:cSldViewPr snapToGrid="0">
      <p:cViewPr varScale="1">
        <p:scale>
          <a:sx n="71" d="100"/>
          <a:sy n="71" d="100"/>
        </p:scale>
        <p:origin x="90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33CD5-6EA3-44FF-A724-41EEB34D00D5}" type="datetimeFigureOut">
              <a:rPr lang="en-GB" smtClean="0"/>
              <a:t>05/03/2019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2A8EB-474D-44FC-B520-2F60EB60CEC3}" type="slidenum">
              <a:rPr lang="en-GB" smtClean="0"/>
              <a:t>‹#›</a:t>
            </a:fld>
            <a:endParaRPr lang="en-GB"/>
          </a:p>
        </p:txBody>
      </p:sp>
    </p:spTree>
    <p:extLst>
      <p:ext uri="{BB962C8B-B14F-4D97-AF65-F5344CB8AC3E}">
        <p14:creationId xmlns:p14="http://schemas.microsoft.com/office/powerpoint/2010/main" val="319387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25DF87-E1A5-472F-AFC7-0B57EE5825CE}"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616129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457200">
              <a:defRPr/>
            </a:pPr>
            <a:fld id="{46DD6E3F-92E3-44F7-9FB2-50D3C79B7DCE}" type="slidenum">
              <a:rPr lang="en-GB" smtClean="0">
                <a:solidFill>
                  <a:prstClr val="black"/>
                </a:solidFill>
              </a:rPr>
              <a:pPr defTabSz="457200">
                <a:defRPr/>
              </a:pPr>
              <a:t>11</a:t>
            </a:fld>
            <a:endParaRPr lang="en-GB" dirty="0">
              <a:solidFill>
                <a:prstClr val="black"/>
              </a:solidFill>
            </a:endParaRPr>
          </a:p>
        </p:txBody>
      </p:sp>
    </p:spTree>
    <p:extLst>
      <p:ext uri="{BB962C8B-B14F-4D97-AF65-F5344CB8AC3E}">
        <p14:creationId xmlns:p14="http://schemas.microsoft.com/office/powerpoint/2010/main" val="3983424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Review opportunities and challenges which States have faced in advancing the economic inclusion of refugees; </a:t>
            </a:r>
          </a:p>
          <a:p>
            <a:endParaRPr lang="en-GB" dirty="0" smtClean="0"/>
          </a:p>
          <a:p>
            <a:r>
              <a:rPr lang="en-GB" dirty="0" smtClean="0"/>
              <a:t>2.	In line with the content of the background paper, discuss issues related to creating (1) an enabling environment for self-reliance (2) opportunities for engagement with private sector, non-state actors engagement and coordination (3) the return and especially reintegration dimensions of livelihoods development (4) regional coordination and resource mobilization, and (5) land and natural resources in livelihoods development;</a:t>
            </a:r>
          </a:p>
          <a:p>
            <a:endParaRPr lang="en-GB" dirty="0" smtClean="0"/>
          </a:p>
          <a:p>
            <a:r>
              <a:rPr lang="en-GB" dirty="0" smtClean="0"/>
              <a:t>3.	Explore how the legal aspects of the refugee right to work, and rights at work, can be advanced.  Included will be a discussion of the concept of the right to work for refugees embedded in Articles 17, 18 and 19 of the 1951 Refugee Convention;</a:t>
            </a:r>
          </a:p>
          <a:p>
            <a:endParaRPr lang="en-GB" dirty="0" smtClean="0"/>
          </a:p>
          <a:p>
            <a:r>
              <a:rPr lang="en-GB" dirty="0" smtClean="0"/>
              <a:t>4.	Determine how States, and other relevant stakeholders, can further contribute resources, revise regulations and promote economic opportunities, to enable decent work, job creation, and entrepreneurship programmes for host community members and refugees;  </a:t>
            </a:r>
          </a:p>
          <a:p>
            <a:endParaRPr lang="en-GB" dirty="0" smtClean="0"/>
          </a:p>
          <a:p>
            <a:r>
              <a:rPr lang="en-GB" dirty="0" smtClean="0"/>
              <a:t>5.	Encourage Governments to strengthen infrastructure and incentives for private sector investment into refugee hosting areas;</a:t>
            </a:r>
          </a:p>
          <a:p>
            <a:endParaRPr lang="en-GB" dirty="0" smtClean="0"/>
          </a:p>
          <a:p>
            <a:r>
              <a:rPr lang="en-GB" dirty="0" smtClean="0"/>
              <a:t>6.	Explore how affordable financial services for women and men in host and refugee communities can be supported, including by reducing associated risks and enabling access where appropriate;</a:t>
            </a:r>
          </a:p>
          <a:p>
            <a:endParaRPr lang="en-GB" dirty="0" smtClean="0"/>
          </a:p>
          <a:p>
            <a:r>
              <a:rPr lang="en-GB" dirty="0" smtClean="0"/>
              <a:t>7.	Summarize commitments made into a Joint Declaration which will be released at the conclusion of the conference; </a:t>
            </a:r>
          </a:p>
          <a:p>
            <a:endParaRPr lang="en-GB" dirty="0" smtClean="0"/>
          </a:p>
          <a:p>
            <a:r>
              <a:rPr lang="en-GB" dirty="0" smtClean="0"/>
              <a:t>8.	Report back on implementation at subsequent Nairobi Declaration events.</a:t>
            </a:r>
          </a:p>
          <a:p>
            <a:endParaRPr lang="en-GB" dirty="0"/>
          </a:p>
        </p:txBody>
      </p:sp>
      <p:sp>
        <p:nvSpPr>
          <p:cNvPr id="4" name="Slide Number Placeholder 3"/>
          <p:cNvSpPr>
            <a:spLocks noGrp="1"/>
          </p:cNvSpPr>
          <p:nvPr>
            <p:ph type="sldNum" sz="quarter" idx="10"/>
          </p:nvPr>
        </p:nvSpPr>
        <p:spPr/>
        <p:txBody>
          <a:bodyPr/>
          <a:lstStyle/>
          <a:p>
            <a:fld id="{61A2A8EB-474D-44FC-B520-2F60EB60CEC3}" type="slidenum">
              <a:rPr lang="en-GB" smtClean="0"/>
              <a:t>12</a:t>
            </a:fld>
            <a:endParaRPr lang="en-GB"/>
          </a:p>
        </p:txBody>
      </p:sp>
    </p:spTree>
    <p:extLst>
      <p:ext uri="{BB962C8B-B14F-4D97-AF65-F5344CB8AC3E}">
        <p14:creationId xmlns:p14="http://schemas.microsoft.com/office/powerpoint/2010/main" val="417041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A2A8EB-474D-44FC-B520-2F60EB60CEC3}"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08149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A2A8EB-474D-44FC-B520-2F60EB60CEC3}" type="slidenum">
              <a:rPr lang="en-GB" smtClean="0"/>
              <a:t>2</a:t>
            </a:fld>
            <a:endParaRPr lang="en-GB"/>
          </a:p>
        </p:txBody>
      </p:sp>
    </p:spTree>
    <p:extLst>
      <p:ext uri="{BB962C8B-B14F-4D97-AF65-F5344CB8AC3E}">
        <p14:creationId xmlns:p14="http://schemas.microsoft.com/office/powerpoint/2010/main" val="217912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D6E3F-92E3-44F7-9FB2-50D3C79B7DC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276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A2A8EB-474D-44FC-B520-2F60EB60CEC3}"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60564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A2A8EB-474D-44FC-B520-2F60EB60CEC3}" type="slidenum">
              <a:rPr lang="en-GB" smtClean="0"/>
              <a:t>6</a:t>
            </a:fld>
            <a:endParaRPr lang="en-GB"/>
          </a:p>
        </p:txBody>
      </p:sp>
    </p:spTree>
    <p:extLst>
      <p:ext uri="{BB962C8B-B14F-4D97-AF65-F5344CB8AC3E}">
        <p14:creationId xmlns:p14="http://schemas.microsoft.com/office/powerpoint/2010/main" val="98535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DD6E3F-92E3-44F7-9FB2-50D3C79B7DC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26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457200">
              <a:defRPr/>
            </a:pPr>
            <a:fld id="{46DD6E3F-92E3-44F7-9FB2-50D3C79B7DCE}" type="slidenum">
              <a:rPr lang="en-GB" smtClean="0">
                <a:solidFill>
                  <a:prstClr val="black"/>
                </a:solidFill>
              </a:rPr>
              <a:pPr defTabSz="457200">
                <a:defRPr/>
              </a:pPr>
              <a:t>8</a:t>
            </a:fld>
            <a:endParaRPr lang="en-GB" dirty="0">
              <a:solidFill>
                <a:prstClr val="black"/>
              </a:solidFill>
            </a:endParaRPr>
          </a:p>
        </p:txBody>
      </p:sp>
    </p:spTree>
    <p:extLst>
      <p:ext uri="{BB962C8B-B14F-4D97-AF65-F5344CB8AC3E}">
        <p14:creationId xmlns:p14="http://schemas.microsoft.com/office/powerpoint/2010/main" val="73553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457200">
              <a:defRPr/>
            </a:pPr>
            <a:fld id="{46DD6E3F-92E3-44F7-9FB2-50D3C79B7DCE}" type="slidenum">
              <a:rPr lang="en-GB" smtClean="0">
                <a:solidFill>
                  <a:prstClr val="black"/>
                </a:solidFill>
              </a:rPr>
              <a:pPr defTabSz="457200">
                <a:defRPr/>
              </a:pPr>
              <a:t>9</a:t>
            </a:fld>
            <a:endParaRPr lang="en-GB" dirty="0">
              <a:solidFill>
                <a:prstClr val="black"/>
              </a:solidFill>
            </a:endParaRPr>
          </a:p>
        </p:txBody>
      </p:sp>
    </p:spTree>
    <p:extLst>
      <p:ext uri="{BB962C8B-B14F-4D97-AF65-F5344CB8AC3E}">
        <p14:creationId xmlns:p14="http://schemas.microsoft.com/office/powerpoint/2010/main" val="24251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457200">
              <a:defRPr/>
            </a:pPr>
            <a:fld id="{46DD6E3F-92E3-44F7-9FB2-50D3C79B7DCE}" type="slidenum">
              <a:rPr lang="en-GB" smtClean="0">
                <a:solidFill>
                  <a:prstClr val="black"/>
                </a:solidFill>
              </a:rPr>
              <a:pPr defTabSz="457200">
                <a:defRPr/>
              </a:pPr>
              <a:t>10</a:t>
            </a:fld>
            <a:endParaRPr lang="en-GB" dirty="0">
              <a:solidFill>
                <a:prstClr val="black"/>
              </a:solidFill>
            </a:endParaRPr>
          </a:p>
        </p:txBody>
      </p:sp>
    </p:spTree>
    <p:extLst>
      <p:ext uri="{BB962C8B-B14F-4D97-AF65-F5344CB8AC3E}">
        <p14:creationId xmlns:p14="http://schemas.microsoft.com/office/powerpoint/2010/main" val="2875399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solidFill>
                  <a:prstClr val="white">
                    <a:lumMod val="50000"/>
                  </a:prstClr>
                </a:solidFill>
              </a:rPr>
              <a:pPr/>
              <a:t>3/5/2019</a:t>
            </a:fld>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white">
                    <a:lumMod val="50000"/>
                  </a:prstClr>
                </a:solidFill>
              </a:rPr>
              <a:pPr/>
              <a:t>‹#›</a:t>
            </a:fld>
            <a:endParaRPr lang="en-US">
              <a:solidFill>
                <a:prstClr val="white">
                  <a:lumMod val="50000"/>
                </a:prstClr>
              </a:solidFill>
            </a:endParaRPr>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spTree>
    <p:extLst>
      <p:ext uri="{BB962C8B-B14F-4D97-AF65-F5344CB8AC3E}">
        <p14:creationId xmlns:p14="http://schemas.microsoft.com/office/powerpoint/2010/main" val="269297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3" name="Footer Placeholder 2"/>
          <p:cNvSpPr>
            <a:spLocks noGrp="1"/>
          </p:cNvSpPr>
          <p:nvPr>
            <p:ph type="ftr" sz="quarter" idx="11"/>
          </p:nvPr>
        </p:nvSpPr>
        <p:spPr/>
        <p:txBody>
          <a:bodyPr/>
          <a:lstStyle/>
          <a:p>
            <a:endParaRPr lang="en-US">
              <a:solidFill>
                <a:prstClr val="white">
                  <a:lumMod val="50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95878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5186" y="273049"/>
            <a:ext cx="4240551" cy="1162051"/>
          </a:xfrm>
        </p:spPr>
        <p:txBody>
          <a:bodyPr anchor="b"/>
          <a:lstStyle>
            <a:lvl1pPr algn="l">
              <a:defRPr sz="2667" b="1"/>
            </a:lvl1pPr>
          </a:lstStyle>
          <a:p>
            <a:r>
              <a:rPr lang="en-US"/>
              <a:t>Click to edit Master title style</a:t>
            </a:r>
            <a:endParaRPr lang="en-US" dirty="0"/>
          </a:p>
        </p:txBody>
      </p:sp>
      <p:sp>
        <p:nvSpPr>
          <p:cNvPr id="3" name="Content Placeholder 2"/>
          <p:cNvSpPr>
            <a:spLocks noGrp="1"/>
          </p:cNvSpPr>
          <p:nvPr>
            <p:ph idx="1"/>
          </p:nvPr>
        </p:nvSpPr>
        <p:spPr>
          <a:xfrm>
            <a:off x="4766733" y="273051"/>
            <a:ext cx="7164931" cy="5555884"/>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5186" y="1732801"/>
            <a:ext cx="4240551" cy="409613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6" name="Footer Placeholder 5"/>
          <p:cNvSpPr>
            <a:spLocks noGrp="1"/>
          </p:cNvSpPr>
          <p:nvPr>
            <p:ph type="ftr" sz="quarter" idx="11"/>
          </p:nvPr>
        </p:nvSpPr>
        <p:spPr/>
        <p:txBody>
          <a:bodyPr/>
          <a:lstStyle/>
          <a:p>
            <a:endParaRPr lang="en-US">
              <a:solidFill>
                <a:prstClr val="white">
                  <a:lumMod val="50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white">
                    <a:lumMod val="50000"/>
                  </a:prstClr>
                </a:solidFill>
              </a:rPr>
              <a:pPr/>
              <a:t>‹#›</a:t>
            </a:fld>
            <a:endParaRPr lang="en-US" dirty="0">
              <a:solidFill>
                <a:srgbClr val="FAEB00">
                  <a:shade val="75000"/>
                </a:srgbClr>
              </a:solidFill>
            </a:endParaRPr>
          </a:p>
        </p:txBody>
      </p:sp>
    </p:spTree>
    <p:extLst>
      <p:ext uri="{BB962C8B-B14F-4D97-AF65-F5344CB8AC3E}">
        <p14:creationId xmlns:p14="http://schemas.microsoft.com/office/powerpoint/2010/main" val="193208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01382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6" name="Footer Placeholder 5"/>
          <p:cNvSpPr>
            <a:spLocks noGrp="1"/>
          </p:cNvSpPr>
          <p:nvPr>
            <p:ph type="ftr" sz="quarter" idx="11"/>
          </p:nvPr>
        </p:nvSpPr>
        <p:spPr/>
        <p:txBody>
          <a:bodyPr/>
          <a:lstStyle/>
          <a:p>
            <a:endParaRPr lang="en-US">
              <a:solidFill>
                <a:prstClr val="white">
                  <a:lumMod val="50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
        <p:nvSpPr>
          <p:cNvPr id="9" name="Text Placeholder 3"/>
          <p:cNvSpPr>
            <a:spLocks noGrp="1"/>
          </p:cNvSpPr>
          <p:nvPr>
            <p:ph type="body" sz="half" idx="2"/>
          </p:nvPr>
        </p:nvSpPr>
        <p:spPr>
          <a:xfrm>
            <a:off x="0" y="4116260"/>
            <a:ext cx="12192000" cy="1897568"/>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lstStyle>
            <a:lvl1pPr marL="0" indent="0">
              <a:buNone/>
              <a:defRPr sz="1867">
                <a:solidFill>
                  <a:schemeClr val="tx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51580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650888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9827" y="274639"/>
            <a:ext cx="2743200" cy="55640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8712" y="274639"/>
            <a:ext cx="8697915" cy="55640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149324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2000" cy="6013449"/>
          </a:xfrm>
          <a:solidFill>
            <a:schemeClr val="bg1">
              <a:lumMod val="50000"/>
            </a:schemeClr>
          </a:solidFill>
        </p:spPr>
        <p:txBody>
          <a:bodyPr>
            <a:normAutofit/>
          </a:bodyPr>
          <a:lstStyle>
            <a:lvl1pPr marL="0" indent="0" algn="ctr">
              <a:buFontTx/>
              <a:buNone/>
              <a:defRPr sz="2667" baseline="0">
                <a:solidFill>
                  <a:schemeClr val="tx2"/>
                </a:solidFill>
              </a:defRPr>
            </a:lvl1pPr>
          </a:lstStyle>
          <a:p>
            <a:r>
              <a:rPr lang="en-US" dirty="0"/>
              <a:t>Drag background image here</a:t>
            </a:r>
          </a:p>
        </p:txBody>
      </p:sp>
      <p:sp>
        <p:nvSpPr>
          <p:cNvPr id="2" name="Title 1"/>
          <p:cNvSpPr>
            <a:spLocks noGrp="1"/>
          </p:cNvSpPr>
          <p:nvPr>
            <p:ph type="ctrTitle"/>
          </p:nvPr>
        </p:nvSpPr>
        <p:spPr>
          <a:xfrm>
            <a:off x="243306" y="651983"/>
            <a:ext cx="11746751" cy="2744124"/>
          </a:xfrm>
        </p:spPr>
        <p:txBody>
          <a:bodyPr tIns="0" bIns="0" anchor="b" anchorCtr="0">
            <a:noAutofit/>
          </a:bodyPr>
          <a:lstStyle>
            <a:lvl1pPr algn="ctr">
              <a:defRPr sz="5867"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30030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131278" y="9732"/>
            <a:ext cx="6060721" cy="6004984"/>
          </a:xfrm>
          <a:solidFill>
            <a:schemeClr val="bg1">
              <a:lumMod val="85000"/>
            </a:schemeClr>
          </a:solidFill>
        </p:spPr>
        <p:txBody>
          <a:bodyPr anchor="ctr" anchorCtr="0">
            <a:normAutofit/>
          </a:bodyPr>
          <a:lstStyle>
            <a:lvl1pPr marL="0" indent="0" algn="ctr">
              <a:buFontTx/>
              <a:buNone/>
              <a:defRPr sz="2667"/>
            </a:lvl1pPr>
          </a:lstStyle>
          <a:p>
            <a:r>
              <a:rPr lang="en-US" dirty="0"/>
              <a:t>Click icon to add Image</a:t>
            </a:r>
          </a:p>
        </p:txBody>
      </p:sp>
      <p:sp>
        <p:nvSpPr>
          <p:cNvPr id="2" name="Title 1"/>
          <p:cNvSpPr>
            <a:spLocks noGrp="1"/>
          </p:cNvSpPr>
          <p:nvPr>
            <p:ph type="title"/>
          </p:nvPr>
        </p:nvSpPr>
        <p:spPr>
          <a:xfrm>
            <a:off x="278712" y="272465"/>
            <a:ext cx="5628733" cy="1291135"/>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278712" y="1732800"/>
            <a:ext cx="5628733" cy="403841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8" name="Footer Placeholder 7"/>
          <p:cNvSpPr>
            <a:spLocks noGrp="1"/>
          </p:cNvSpPr>
          <p:nvPr>
            <p:ph type="ftr" sz="quarter" idx="11"/>
          </p:nvPr>
        </p:nvSpPr>
        <p:spPr/>
        <p:txBody>
          <a:bodyPr/>
          <a:lstStyle/>
          <a:p>
            <a:endParaRPr lang="en-US">
              <a:solidFill>
                <a:prstClr val="white">
                  <a:lumMod val="50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91319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9732"/>
            <a:ext cx="12191999" cy="6004984"/>
          </a:xfrm>
          <a:solidFill>
            <a:schemeClr val="accent2"/>
          </a:solidFill>
        </p:spPr>
        <p:txBody>
          <a:bodyPr anchor="ctr" anchorCtr="0">
            <a:normAutofit/>
          </a:bodyPr>
          <a:lstStyle>
            <a:lvl1pPr marL="0" indent="0" algn="r">
              <a:buFontTx/>
              <a:buNone/>
              <a:defRPr sz="2667" baseline="0">
                <a:solidFill>
                  <a:schemeClr val="bg1"/>
                </a:solidFill>
              </a:defRPr>
            </a:lvl1pPr>
          </a:lstStyle>
          <a:p>
            <a:r>
              <a:rPr lang="en-US" dirty="0"/>
              <a:t>Drag picture to placeholder </a:t>
            </a:r>
            <a:br>
              <a:rPr lang="en-US" dirty="0"/>
            </a:br>
            <a:r>
              <a:rPr lang="en-US" dirty="0"/>
              <a:t>or click icon to add</a:t>
            </a:r>
          </a:p>
        </p:txBody>
      </p:sp>
      <p:sp>
        <p:nvSpPr>
          <p:cNvPr id="2" name="Title 1"/>
          <p:cNvSpPr>
            <a:spLocks noGrp="1"/>
          </p:cNvSpPr>
          <p:nvPr>
            <p:ph type="title"/>
          </p:nvPr>
        </p:nvSpPr>
        <p:spPr>
          <a:xfrm>
            <a:off x="278711" y="272465"/>
            <a:ext cx="6942572" cy="1291135"/>
          </a:xfrm>
        </p:spPr>
        <p:txBody>
          <a:bodyPr/>
          <a:lstStyle>
            <a:lvl1pPr>
              <a:defRPr>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278712" y="1732800"/>
            <a:ext cx="5482744" cy="4038411"/>
          </a:xfrm>
        </p:spPr>
        <p:txBody>
          <a:bodyPr/>
          <a:lstStyle>
            <a:lvl1pPr>
              <a:buClr>
                <a:schemeClr val="accent3"/>
              </a:buClr>
              <a:defRPr sz="3200">
                <a:solidFill>
                  <a:schemeClr val="tx2"/>
                </a:solidFill>
              </a:defRPr>
            </a:lvl1pPr>
            <a:lvl2pPr>
              <a:buClr>
                <a:schemeClr val="accent3"/>
              </a:buClr>
              <a:defRPr sz="2667">
                <a:solidFill>
                  <a:schemeClr val="tx2"/>
                </a:solidFill>
              </a:defRPr>
            </a:lvl2pPr>
            <a:lvl3pPr>
              <a:buClr>
                <a:schemeClr val="accent3"/>
              </a:buClr>
              <a:defRPr sz="2400">
                <a:solidFill>
                  <a:schemeClr val="tx2"/>
                </a:solidFill>
              </a:defRPr>
            </a:lvl3pPr>
            <a:lvl4pPr>
              <a:buClr>
                <a:schemeClr val="accent3"/>
              </a:buClr>
              <a:defRPr sz="2133">
                <a:solidFill>
                  <a:schemeClr val="tx2"/>
                </a:solidFill>
              </a:defRPr>
            </a:lvl4pPr>
            <a:lvl5pPr>
              <a:buClr>
                <a:schemeClr val="accent3"/>
              </a:buClr>
              <a:defRPr sz="2133">
                <a:solidFill>
                  <a:schemeClr val="tx2"/>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8" name="Footer Placeholder 7"/>
          <p:cNvSpPr>
            <a:spLocks noGrp="1"/>
          </p:cNvSpPr>
          <p:nvPr>
            <p:ph type="ftr" sz="quarter" idx="11"/>
          </p:nvPr>
        </p:nvSpPr>
        <p:spPr/>
        <p:txBody>
          <a:bodyPr/>
          <a:lstStyle/>
          <a:p>
            <a:endParaRPr lang="en-US">
              <a:solidFill>
                <a:prstClr val="white">
                  <a:lumMod val="50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4235179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9732"/>
            <a:ext cx="12191999" cy="6004984"/>
          </a:xfrm>
          <a:solidFill>
            <a:schemeClr val="bg1">
              <a:lumMod val="85000"/>
            </a:schemeClr>
          </a:solidFill>
        </p:spPr>
        <p:txBody>
          <a:bodyPr anchor="ctr" anchorCtr="0">
            <a:normAutofit/>
          </a:bodyPr>
          <a:lstStyle>
            <a:lvl1pPr marL="0" indent="0" algn="r">
              <a:buFontTx/>
              <a:buNone/>
              <a:defRPr sz="2667" baseline="0"/>
            </a:lvl1pPr>
          </a:lstStyle>
          <a:p>
            <a:r>
              <a:rPr lang="en-US" dirty="0"/>
              <a:t>Drag picture to placeholder </a:t>
            </a:r>
            <a:br>
              <a:rPr lang="en-US" dirty="0"/>
            </a:br>
            <a:r>
              <a:rPr lang="en-US" dirty="0"/>
              <a:t>or click icon to add</a:t>
            </a:r>
          </a:p>
        </p:txBody>
      </p:sp>
      <p:sp>
        <p:nvSpPr>
          <p:cNvPr id="10" name="Rectangle 9"/>
          <p:cNvSpPr/>
          <p:nvPr userDrawn="1"/>
        </p:nvSpPr>
        <p:spPr>
          <a:xfrm>
            <a:off x="1" y="-1"/>
            <a:ext cx="5839313" cy="6014717"/>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2" name="Title 1"/>
          <p:cNvSpPr>
            <a:spLocks noGrp="1"/>
          </p:cNvSpPr>
          <p:nvPr>
            <p:ph type="title"/>
          </p:nvPr>
        </p:nvSpPr>
        <p:spPr>
          <a:xfrm>
            <a:off x="278711" y="272465"/>
            <a:ext cx="6942572" cy="1291135"/>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278713" y="1732800"/>
            <a:ext cx="5541137" cy="403841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8" name="Footer Placeholder 7"/>
          <p:cNvSpPr>
            <a:spLocks noGrp="1"/>
          </p:cNvSpPr>
          <p:nvPr>
            <p:ph type="ftr" sz="quarter" idx="11"/>
          </p:nvPr>
        </p:nvSpPr>
        <p:spPr/>
        <p:txBody>
          <a:bodyPr/>
          <a:lstStyle/>
          <a:p>
            <a:endParaRPr lang="en-US">
              <a:solidFill>
                <a:prstClr val="white">
                  <a:lumMod val="50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681877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01382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6" name="Footer Placeholder 5"/>
          <p:cNvSpPr>
            <a:spLocks noGrp="1"/>
          </p:cNvSpPr>
          <p:nvPr>
            <p:ph type="ftr" sz="quarter" idx="11"/>
          </p:nvPr>
        </p:nvSpPr>
        <p:spPr/>
        <p:txBody>
          <a:bodyPr/>
          <a:lstStyle/>
          <a:p>
            <a:endParaRPr lang="en-US">
              <a:solidFill>
                <a:prstClr val="white">
                  <a:lumMod val="50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
        <p:nvSpPr>
          <p:cNvPr id="9" name="Text Placeholder 3"/>
          <p:cNvSpPr>
            <a:spLocks noGrp="1"/>
          </p:cNvSpPr>
          <p:nvPr>
            <p:ph type="body" sz="half" idx="2"/>
          </p:nvPr>
        </p:nvSpPr>
        <p:spPr>
          <a:xfrm>
            <a:off x="0" y="4116260"/>
            <a:ext cx="12192000" cy="1897568"/>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lstStyle>
            <a:lvl1pPr marL="0" indent="0">
              <a:buNone/>
              <a:defRPr sz="1867">
                <a:solidFill>
                  <a:schemeClr val="tx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08805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598451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rPr>
              <a:p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luestripe.png">
            <a:extLst>
              <a:ext uri="{FF2B5EF4-FFF2-40B4-BE49-F238E27FC236}">
                <a16:creationId xmlns:a16="http://schemas.microsoft.com/office/drawing/2014/main" xmlns="" id="{55F10A75-CE81-44F8-B334-8351399712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13453"/>
            <a:ext cx="12192000" cy="844551"/>
          </a:xfrm>
          <a:prstGeom prst="rect">
            <a:avLst/>
          </a:prstGeom>
        </p:spPr>
      </p:pic>
    </p:spTree>
    <p:extLst>
      <p:ext uri="{BB962C8B-B14F-4D97-AF65-F5344CB8AC3E}">
        <p14:creationId xmlns:p14="http://schemas.microsoft.com/office/powerpoint/2010/main" val="598041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965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rPr>
              <a:p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8795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5207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3/5/2019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5041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rPr>
              <a:pPr/>
              <a:t>3/5/2019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8674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rPr>
              <a:pPr/>
              <a:t>3/5/2019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0769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A5A5A5">
                  <a:shade val="75000"/>
                </a:srgbClr>
              </a:solidFill>
            </a:endParaRPr>
          </a:p>
        </p:txBody>
      </p:sp>
    </p:spTree>
    <p:extLst>
      <p:ext uri="{BB962C8B-B14F-4D97-AF65-F5344CB8AC3E}">
        <p14:creationId xmlns:p14="http://schemas.microsoft.com/office/powerpoint/2010/main" val="809080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4840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304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2000" cy="6013449"/>
          </a:xfrm>
          <a:solidFill>
            <a:schemeClr val="bg1">
              <a:lumMod val="50000"/>
            </a:schemeClr>
          </a:solidFill>
        </p:spPr>
        <p:txBody>
          <a:bodyPr>
            <a:normAutofit/>
          </a:bodyPr>
          <a:lstStyle>
            <a:lvl1pPr marL="0" indent="0" algn="ctr">
              <a:buFontTx/>
              <a:buNone/>
              <a:defRPr sz="2667" baseline="0">
                <a:solidFill>
                  <a:schemeClr val="tx2"/>
                </a:solidFill>
              </a:defRPr>
            </a:lvl1pPr>
          </a:lstStyle>
          <a:p>
            <a:r>
              <a:rPr lang="en-US" dirty="0"/>
              <a:t>Drag background image here</a:t>
            </a:r>
          </a:p>
        </p:txBody>
      </p:sp>
      <p:sp>
        <p:nvSpPr>
          <p:cNvPr id="2" name="Title 1"/>
          <p:cNvSpPr>
            <a:spLocks noGrp="1"/>
          </p:cNvSpPr>
          <p:nvPr>
            <p:ph type="ctrTitle"/>
          </p:nvPr>
        </p:nvSpPr>
        <p:spPr>
          <a:xfrm>
            <a:off x="243306" y="651983"/>
            <a:ext cx="11746751" cy="2744124"/>
          </a:xfrm>
        </p:spPr>
        <p:txBody>
          <a:bodyPr tIns="0" bIns="0" anchor="b" anchorCtr="0">
            <a:noAutofit/>
          </a:bodyPr>
          <a:lstStyle>
            <a:lvl1pPr algn="ctr">
              <a:defRPr sz="5867"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4454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3/5/2019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5180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4"/>
            <a:ext cx="12192000" cy="6013449"/>
          </a:xfrm>
          <a:solidFill>
            <a:schemeClr val="bg1">
              <a:lumMod val="50000"/>
            </a:schemeClr>
          </a:solidFill>
        </p:spPr>
        <p:txBody>
          <a:bodyPr>
            <a:normAutofit/>
          </a:bodyPr>
          <a:lstStyle>
            <a:lvl1pPr marL="0" indent="0" algn="ctr">
              <a:buFontTx/>
              <a:buNone/>
              <a:defRPr sz="1500" baseline="0">
                <a:solidFill>
                  <a:schemeClr val="tx2"/>
                </a:solidFill>
              </a:defRPr>
            </a:lvl1pPr>
          </a:lstStyle>
          <a:p>
            <a:r>
              <a:rPr lang="en-US" dirty="0"/>
              <a:t>Drag background image here</a:t>
            </a:r>
          </a:p>
        </p:txBody>
      </p:sp>
      <p:sp>
        <p:nvSpPr>
          <p:cNvPr id="2" name="Title 1"/>
          <p:cNvSpPr>
            <a:spLocks noGrp="1"/>
          </p:cNvSpPr>
          <p:nvPr>
            <p:ph type="ctrTitle"/>
          </p:nvPr>
        </p:nvSpPr>
        <p:spPr>
          <a:xfrm>
            <a:off x="243309" y="651983"/>
            <a:ext cx="11746751" cy="2744124"/>
          </a:xfrm>
        </p:spPr>
        <p:txBody>
          <a:bodyPr tIns="0" bIns="0" anchor="b" anchorCtr="0">
            <a:noAutofit/>
          </a:bodyPr>
          <a:lstStyle>
            <a:lvl1pPr algn="ctr">
              <a:defRPr sz="33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43309" y="3545574"/>
            <a:ext cx="11746751" cy="1927860"/>
          </a:xfrm>
        </p:spPr>
        <p:txBody>
          <a:bodyPr tIns="0" bIns="0">
            <a:normAutofit/>
          </a:bodyPr>
          <a:lstStyle>
            <a:lvl1pPr marL="0" indent="0" algn="ctr">
              <a:buNone/>
              <a:defRPr sz="180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15366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131281" y="9732"/>
            <a:ext cx="6060721" cy="6004984"/>
          </a:xfrm>
          <a:solidFill>
            <a:schemeClr val="bg1">
              <a:lumMod val="85000"/>
            </a:schemeClr>
          </a:solidFill>
        </p:spPr>
        <p:txBody>
          <a:bodyPr anchor="ctr" anchorCtr="0">
            <a:normAutofit/>
          </a:bodyPr>
          <a:lstStyle>
            <a:lvl1pPr marL="0" indent="0" algn="ctr">
              <a:buFontTx/>
              <a:buNone/>
              <a:defRPr sz="1500"/>
            </a:lvl1pPr>
          </a:lstStyle>
          <a:p>
            <a:r>
              <a:rPr lang="en-US" dirty="0"/>
              <a:t>Click icon to add Image</a:t>
            </a:r>
          </a:p>
        </p:txBody>
      </p:sp>
      <p:sp>
        <p:nvSpPr>
          <p:cNvPr id="2" name="Title 1"/>
          <p:cNvSpPr>
            <a:spLocks noGrp="1"/>
          </p:cNvSpPr>
          <p:nvPr>
            <p:ph type="title"/>
          </p:nvPr>
        </p:nvSpPr>
        <p:spPr>
          <a:xfrm>
            <a:off x="278712" y="272466"/>
            <a:ext cx="5628733" cy="1291135"/>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278712" y="1732803"/>
            <a:ext cx="5628733" cy="403841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3/5/2019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1245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3" y="9732"/>
            <a:ext cx="12191999" cy="6004984"/>
          </a:xfrm>
          <a:solidFill>
            <a:schemeClr val="accent2"/>
          </a:solidFill>
        </p:spPr>
        <p:txBody>
          <a:bodyPr anchor="ctr" anchorCtr="0">
            <a:normAutofit/>
          </a:bodyPr>
          <a:lstStyle>
            <a:lvl1pPr marL="0" indent="0" algn="r">
              <a:buFontTx/>
              <a:buNone/>
              <a:defRPr sz="1500" baseline="0">
                <a:solidFill>
                  <a:schemeClr val="bg1"/>
                </a:solidFill>
              </a:defRPr>
            </a:lvl1pPr>
          </a:lstStyle>
          <a:p>
            <a:r>
              <a:rPr lang="en-US" dirty="0"/>
              <a:t>Drag picture to placeholder </a:t>
            </a:r>
            <a:br>
              <a:rPr lang="en-US" dirty="0"/>
            </a:br>
            <a:r>
              <a:rPr lang="en-US" dirty="0"/>
              <a:t>or click icon to add</a:t>
            </a:r>
          </a:p>
        </p:txBody>
      </p:sp>
      <p:sp>
        <p:nvSpPr>
          <p:cNvPr id="2" name="Title 1"/>
          <p:cNvSpPr>
            <a:spLocks noGrp="1"/>
          </p:cNvSpPr>
          <p:nvPr>
            <p:ph type="title"/>
          </p:nvPr>
        </p:nvSpPr>
        <p:spPr>
          <a:xfrm>
            <a:off x="278714" y="272466"/>
            <a:ext cx="6942572" cy="1291135"/>
          </a:xfrm>
        </p:spPr>
        <p:txBody>
          <a:bodyPr/>
          <a:lstStyle>
            <a:lvl1pPr>
              <a:defRPr>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278712" y="1732803"/>
            <a:ext cx="5482744" cy="4038411"/>
          </a:xfrm>
        </p:spPr>
        <p:txBody>
          <a:bodyPr/>
          <a:lstStyle>
            <a:lvl1pPr>
              <a:buClr>
                <a:schemeClr val="accent3"/>
              </a:buClr>
              <a:defRPr sz="1800">
                <a:solidFill>
                  <a:schemeClr val="tx2"/>
                </a:solidFill>
              </a:defRPr>
            </a:lvl1pPr>
            <a:lvl2pPr>
              <a:buClr>
                <a:schemeClr val="accent3"/>
              </a:buClr>
              <a:defRPr sz="1500">
                <a:solidFill>
                  <a:schemeClr val="tx2"/>
                </a:solidFill>
              </a:defRPr>
            </a:lvl2pPr>
            <a:lvl3pPr>
              <a:buClr>
                <a:schemeClr val="accent3"/>
              </a:buClr>
              <a:defRPr sz="1350">
                <a:solidFill>
                  <a:schemeClr val="tx2"/>
                </a:solidFill>
              </a:defRPr>
            </a:lvl3pPr>
            <a:lvl4pPr>
              <a:buClr>
                <a:schemeClr val="accent3"/>
              </a:buClr>
              <a:defRPr sz="1200">
                <a:solidFill>
                  <a:schemeClr val="tx2"/>
                </a:solidFill>
              </a:defRPr>
            </a:lvl4pPr>
            <a:lvl5pPr>
              <a:buClr>
                <a:schemeClr val="accent3"/>
              </a:buClr>
              <a:defRPr sz="1200">
                <a:solidFill>
                  <a:schemeClr val="tx2"/>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3/5/2019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1482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3" y="9732"/>
            <a:ext cx="12191999" cy="6004984"/>
          </a:xfrm>
          <a:solidFill>
            <a:schemeClr val="bg1">
              <a:lumMod val="85000"/>
            </a:schemeClr>
          </a:solidFill>
        </p:spPr>
        <p:txBody>
          <a:bodyPr anchor="ctr" anchorCtr="0">
            <a:normAutofit/>
          </a:bodyPr>
          <a:lstStyle>
            <a:lvl1pPr marL="0" indent="0" algn="r">
              <a:buFontTx/>
              <a:buNone/>
              <a:defRPr sz="1500" baseline="0"/>
            </a:lvl1pPr>
          </a:lstStyle>
          <a:p>
            <a:r>
              <a:rPr lang="en-US" dirty="0"/>
              <a:t>Drag picture to placeholder </a:t>
            </a:r>
            <a:br>
              <a:rPr lang="en-US" dirty="0"/>
            </a:br>
            <a:r>
              <a:rPr lang="en-US" dirty="0"/>
              <a:t>or click icon to add</a:t>
            </a:r>
          </a:p>
        </p:txBody>
      </p:sp>
      <p:sp>
        <p:nvSpPr>
          <p:cNvPr id="10" name="Rectangle 9"/>
          <p:cNvSpPr/>
          <p:nvPr userDrawn="1"/>
        </p:nvSpPr>
        <p:spPr>
          <a:xfrm>
            <a:off x="4" y="-1"/>
            <a:ext cx="5839313" cy="6014717"/>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278714" y="272466"/>
            <a:ext cx="6942572" cy="1291135"/>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278716" y="1732803"/>
            <a:ext cx="5541137" cy="403841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3/5/2019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8496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12192000" cy="601382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3/5/2019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3"/>
          <p:cNvSpPr>
            <a:spLocks noGrp="1"/>
          </p:cNvSpPr>
          <p:nvPr>
            <p:ph type="body" sz="half" idx="2"/>
          </p:nvPr>
        </p:nvSpPr>
        <p:spPr>
          <a:xfrm>
            <a:off x="0" y="4116260"/>
            <a:ext cx="12192000" cy="1897568"/>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lstStyle>
            <a:lvl1pPr marL="0" indent="0">
              <a:buNone/>
              <a:defRPr sz="105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55219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8713" y="2840483"/>
            <a:ext cx="11594559" cy="1362075"/>
          </a:xfrm>
        </p:spPr>
        <p:txBody>
          <a:bodyPr anchor="t"/>
          <a:lstStyle>
            <a:lvl1pPr algn="l">
              <a:defRPr sz="5333" b="1" cap="all"/>
            </a:lvl1pPr>
          </a:lstStyle>
          <a:p>
            <a:r>
              <a:rPr lang="en-US"/>
              <a:t>Click to edit Master title style</a:t>
            </a:r>
            <a:endParaRPr lang="en-US" dirty="0"/>
          </a:p>
        </p:txBody>
      </p:sp>
      <p:sp>
        <p:nvSpPr>
          <p:cNvPr id="3" name="Text Placeholder 2"/>
          <p:cNvSpPr>
            <a:spLocks noGrp="1"/>
          </p:cNvSpPr>
          <p:nvPr>
            <p:ph type="body" idx="1"/>
          </p:nvPr>
        </p:nvSpPr>
        <p:spPr>
          <a:xfrm>
            <a:off x="278713" y="1233253"/>
            <a:ext cx="11594559" cy="1500187"/>
          </a:xfrm>
        </p:spPr>
        <p:txBody>
          <a:bodyPr lIns="0" tIns="0" rIns="0" bIns="0" anchor="b">
            <a:normAutofit/>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white">
                    <a:lumMod val="50000"/>
                  </a:prstClr>
                </a:solidFill>
              </a:rPr>
              <a:pPr/>
              <a:t>3/5/2019</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89615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8712" y="1732801"/>
            <a:ext cx="5715688" cy="411626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32801"/>
            <a:ext cx="5753528" cy="411626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6" name="Footer Placeholder 5"/>
          <p:cNvSpPr>
            <a:spLocks noGrp="1"/>
          </p:cNvSpPr>
          <p:nvPr>
            <p:ph type="ftr" sz="quarter" idx="11"/>
          </p:nvPr>
        </p:nvSpPr>
        <p:spPr/>
        <p:txBody>
          <a:bodyPr/>
          <a:lstStyle/>
          <a:p>
            <a:endParaRPr lang="en-US">
              <a:solidFill>
                <a:prstClr val="white">
                  <a:lumMod val="50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98806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131278" y="9732"/>
            <a:ext cx="6060721" cy="6004984"/>
          </a:xfrm>
          <a:solidFill>
            <a:schemeClr val="bg1">
              <a:lumMod val="85000"/>
            </a:schemeClr>
          </a:solidFill>
        </p:spPr>
        <p:txBody>
          <a:bodyPr anchor="ctr" anchorCtr="0">
            <a:normAutofit/>
          </a:bodyPr>
          <a:lstStyle>
            <a:lvl1pPr marL="0" indent="0" algn="ctr">
              <a:buFontTx/>
              <a:buNone/>
              <a:defRPr sz="2667"/>
            </a:lvl1pPr>
          </a:lstStyle>
          <a:p>
            <a:r>
              <a:rPr lang="en-US" dirty="0"/>
              <a:t>Click icon to add Image</a:t>
            </a:r>
          </a:p>
        </p:txBody>
      </p:sp>
      <p:sp>
        <p:nvSpPr>
          <p:cNvPr id="2" name="Title 1"/>
          <p:cNvSpPr>
            <a:spLocks noGrp="1"/>
          </p:cNvSpPr>
          <p:nvPr>
            <p:ph type="title"/>
          </p:nvPr>
        </p:nvSpPr>
        <p:spPr>
          <a:xfrm>
            <a:off x="278712" y="272465"/>
            <a:ext cx="5628733" cy="1291135"/>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278712" y="1732800"/>
            <a:ext cx="5628733" cy="403841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8" name="Footer Placeholder 7"/>
          <p:cNvSpPr>
            <a:spLocks noGrp="1"/>
          </p:cNvSpPr>
          <p:nvPr>
            <p:ph type="ftr" sz="quarter" idx="11"/>
          </p:nvPr>
        </p:nvSpPr>
        <p:spPr/>
        <p:txBody>
          <a:bodyPr/>
          <a:lstStyle/>
          <a:p>
            <a:endParaRPr lang="en-US">
              <a:solidFill>
                <a:prstClr val="white">
                  <a:lumMod val="50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63041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9732"/>
            <a:ext cx="12191999" cy="6004984"/>
          </a:xfrm>
          <a:solidFill>
            <a:schemeClr val="accent2"/>
          </a:solidFill>
        </p:spPr>
        <p:txBody>
          <a:bodyPr anchor="ctr" anchorCtr="0">
            <a:normAutofit/>
          </a:bodyPr>
          <a:lstStyle>
            <a:lvl1pPr marL="0" indent="0" algn="r">
              <a:buFontTx/>
              <a:buNone/>
              <a:defRPr sz="2667" baseline="0">
                <a:solidFill>
                  <a:schemeClr val="bg1"/>
                </a:solidFill>
              </a:defRPr>
            </a:lvl1pPr>
          </a:lstStyle>
          <a:p>
            <a:r>
              <a:rPr lang="en-US" dirty="0"/>
              <a:t>Drag picture to placeholder </a:t>
            </a:r>
            <a:br>
              <a:rPr lang="en-US" dirty="0"/>
            </a:br>
            <a:r>
              <a:rPr lang="en-US" dirty="0"/>
              <a:t>or click icon to add</a:t>
            </a:r>
          </a:p>
        </p:txBody>
      </p:sp>
      <p:sp>
        <p:nvSpPr>
          <p:cNvPr id="2" name="Title 1"/>
          <p:cNvSpPr>
            <a:spLocks noGrp="1"/>
          </p:cNvSpPr>
          <p:nvPr>
            <p:ph type="title"/>
          </p:nvPr>
        </p:nvSpPr>
        <p:spPr>
          <a:xfrm>
            <a:off x="278711" y="272465"/>
            <a:ext cx="6942572" cy="1291135"/>
          </a:xfrm>
        </p:spPr>
        <p:txBody>
          <a:bodyPr/>
          <a:lstStyle>
            <a:lvl1pPr>
              <a:defRPr>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278712" y="1732800"/>
            <a:ext cx="5482744" cy="4038411"/>
          </a:xfrm>
        </p:spPr>
        <p:txBody>
          <a:bodyPr/>
          <a:lstStyle>
            <a:lvl1pPr>
              <a:buClr>
                <a:schemeClr val="accent3"/>
              </a:buClr>
              <a:defRPr sz="3200">
                <a:solidFill>
                  <a:schemeClr val="tx2"/>
                </a:solidFill>
              </a:defRPr>
            </a:lvl1pPr>
            <a:lvl2pPr>
              <a:buClr>
                <a:schemeClr val="accent3"/>
              </a:buClr>
              <a:defRPr sz="2667">
                <a:solidFill>
                  <a:schemeClr val="tx2"/>
                </a:solidFill>
              </a:defRPr>
            </a:lvl2pPr>
            <a:lvl3pPr>
              <a:buClr>
                <a:schemeClr val="accent3"/>
              </a:buClr>
              <a:defRPr sz="2400">
                <a:solidFill>
                  <a:schemeClr val="tx2"/>
                </a:solidFill>
              </a:defRPr>
            </a:lvl3pPr>
            <a:lvl4pPr>
              <a:buClr>
                <a:schemeClr val="accent3"/>
              </a:buClr>
              <a:defRPr sz="2133">
                <a:solidFill>
                  <a:schemeClr val="tx2"/>
                </a:solidFill>
              </a:defRPr>
            </a:lvl4pPr>
            <a:lvl5pPr>
              <a:buClr>
                <a:schemeClr val="accent3"/>
              </a:buClr>
              <a:defRPr sz="2133">
                <a:solidFill>
                  <a:schemeClr val="tx2"/>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8" name="Footer Placeholder 7"/>
          <p:cNvSpPr>
            <a:spLocks noGrp="1"/>
          </p:cNvSpPr>
          <p:nvPr>
            <p:ph type="ftr" sz="quarter" idx="11"/>
          </p:nvPr>
        </p:nvSpPr>
        <p:spPr/>
        <p:txBody>
          <a:bodyPr/>
          <a:lstStyle/>
          <a:p>
            <a:endParaRPr lang="en-US">
              <a:solidFill>
                <a:prstClr val="white">
                  <a:lumMod val="50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76028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9732"/>
            <a:ext cx="12191999" cy="6004984"/>
          </a:xfrm>
          <a:solidFill>
            <a:schemeClr val="bg1">
              <a:lumMod val="85000"/>
            </a:schemeClr>
          </a:solidFill>
        </p:spPr>
        <p:txBody>
          <a:bodyPr anchor="ctr" anchorCtr="0">
            <a:normAutofit/>
          </a:bodyPr>
          <a:lstStyle>
            <a:lvl1pPr marL="0" indent="0" algn="r">
              <a:buFontTx/>
              <a:buNone/>
              <a:defRPr sz="2667" baseline="0"/>
            </a:lvl1pPr>
          </a:lstStyle>
          <a:p>
            <a:r>
              <a:rPr lang="en-US" dirty="0"/>
              <a:t>Drag picture to placeholder </a:t>
            </a:r>
            <a:br>
              <a:rPr lang="en-US" dirty="0"/>
            </a:br>
            <a:r>
              <a:rPr lang="en-US" dirty="0"/>
              <a:t>or click icon to add</a:t>
            </a:r>
          </a:p>
        </p:txBody>
      </p:sp>
      <p:sp>
        <p:nvSpPr>
          <p:cNvPr id="10" name="Rectangle 9"/>
          <p:cNvSpPr/>
          <p:nvPr userDrawn="1"/>
        </p:nvSpPr>
        <p:spPr>
          <a:xfrm>
            <a:off x="1" y="-1"/>
            <a:ext cx="5839313" cy="6014717"/>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2" name="Title 1"/>
          <p:cNvSpPr>
            <a:spLocks noGrp="1"/>
          </p:cNvSpPr>
          <p:nvPr>
            <p:ph type="title"/>
          </p:nvPr>
        </p:nvSpPr>
        <p:spPr>
          <a:xfrm>
            <a:off x="278711" y="272465"/>
            <a:ext cx="6942572" cy="1291135"/>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278713" y="1732800"/>
            <a:ext cx="5541137" cy="403841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8" name="Footer Placeholder 7"/>
          <p:cNvSpPr>
            <a:spLocks noGrp="1"/>
          </p:cNvSpPr>
          <p:nvPr>
            <p:ph type="ftr" sz="quarter" idx="11"/>
          </p:nvPr>
        </p:nvSpPr>
        <p:spPr/>
        <p:txBody>
          <a:bodyPr/>
          <a:lstStyle/>
          <a:p>
            <a:endParaRPr lang="en-US">
              <a:solidFill>
                <a:prstClr val="white">
                  <a:lumMod val="50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3744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white">
                    <a:lumMod val="50000"/>
                  </a:prstClr>
                </a:solidFill>
              </a:rPr>
              <a:pPr/>
              <a:t>3/5/2019</a:t>
            </a:fld>
            <a:endParaRPr lang="en-US">
              <a:solidFill>
                <a:prstClr val="white">
                  <a:lumMod val="50000"/>
                </a:prstClr>
              </a:solidFill>
            </a:endParaRPr>
          </a:p>
        </p:txBody>
      </p:sp>
      <p:sp>
        <p:nvSpPr>
          <p:cNvPr id="4" name="Footer Placeholder 3"/>
          <p:cNvSpPr>
            <a:spLocks noGrp="1"/>
          </p:cNvSpPr>
          <p:nvPr>
            <p:ph type="ftr" sz="quarter" idx="11"/>
          </p:nvPr>
        </p:nvSpPr>
        <p:spPr/>
        <p:txBody>
          <a:bodyPr/>
          <a:lstStyle/>
          <a:p>
            <a:endParaRPr lang="en-US">
              <a:solidFill>
                <a:prstClr val="white">
                  <a:lumMod val="50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86527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712" y="272465"/>
            <a:ext cx="11672416" cy="1291135"/>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78712" y="1732139"/>
            <a:ext cx="11672416" cy="4028680"/>
          </a:xfrm>
          <a:prstGeom prst="rect">
            <a:avLst/>
          </a:prstGeom>
        </p:spPr>
        <p:txBody>
          <a:bodyPr vert="horz" lIns="91440" tIns="4572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8712" y="6473119"/>
            <a:ext cx="869693" cy="207888"/>
          </a:xfrm>
          <a:prstGeom prst="rect">
            <a:avLst/>
          </a:prstGeom>
        </p:spPr>
        <p:txBody>
          <a:bodyPr vert="horz" lIns="0" tIns="0" rIns="0" bIns="0" rtlCol="0" anchor="t" anchorCtr="0"/>
          <a:lstStyle>
            <a:lvl1pPr algn="l">
              <a:defRPr sz="1200">
                <a:solidFill>
                  <a:schemeClr val="bg1">
                    <a:lumMod val="50000"/>
                  </a:schemeClr>
                </a:solidFill>
              </a:defRPr>
            </a:lvl1pPr>
          </a:lstStyle>
          <a:p>
            <a:pPr defTabSz="609585"/>
            <a:fld id="{68C2560D-EC28-3B41-86E8-18F1CE0113B4}" type="datetimeFigureOut">
              <a:rPr lang="en-US" smtClean="0">
                <a:solidFill>
                  <a:prstClr val="white">
                    <a:lumMod val="50000"/>
                  </a:prstClr>
                </a:solidFill>
              </a:rPr>
              <a:pPr defTabSz="609585"/>
              <a:t>3/5/2019</a:t>
            </a:fld>
            <a:endParaRPr lang="en-US" dirty="0">
              <a:solidFill>
                <a:prstClr val="white">
                  <a:lumMod val="50000"/>
                </a:prstClr>
              </a:solidFill>
            </a:endParaRPr>
          </a:p>
        </p:txBody>
      </p:sp>
      <p:sp>
        <p:nvSpPr>
          <p:cNvPr id="5" name="Footer Placeholder 4"/>
          <p:cNvSpPr>
            <a:spLocks noGrp="1"/>
          </p:cNvSpPr>
          <p:nvPr>
            <p:ph type="ftr" sz="quarter" idx="3"/>
          </p:nvPr>
        </p:nvSpPr>
        <p:spPr>
          <a:xfrm>
            <a:off x="278712" y="6125647"/>
            <a:ext cx="5628733" cy="303596"/>
          </a:xfrm>
          <a:prstGeom prst="rect">
            <a:avLst/>
          </a:prstGeom>
        </p:spPr>
        <p:txBody>
          <a:bodyPr vert="horz" lIns="0" tIns="0" rIns="0" bIns="0" rtlCol="0" anchor="b" anchorCtr="0">
            <a:noAutofit/>
          </a:bodyPr>
          <a:lstStyle>
            <a:lvl1pPr algn="l">
              <a:defRPr sz="1333">
                <a:solidFill>
                  <a:schemeClr val="bg1">
                    <a:lumMod val="50000"/>
                  </a:schemeClr>
                </a:solidFill>
              </a:defRPr>
            </a:lvl1pPr>
          </a:lstStyle>
          <a:p>
            <a:pPr defTabSz="609585"/>
            <a:endParaRPr lang="en-US" dirty="0">
              <a:solidFill>
                <a:prstClr val="white">
                  <a:lumMod val="50000"/>
                </a:prstClr>
              </a:solidFill>
            </a:endParaRPr>
          </a:p>
        </p:txBody>
      </p:sp>
      <p:sp>
        <p:nvSpPr>
          <p:cNvPr id="6" name="Slide Number Placeholder 5"/>
          <p:cNvSpPr>
            <a:spLocks noGrp="1"/>
          </p:cNvSpPr>
          <p:nvPr>
            <p:ph type="sldNum" sz="quarter" idx="4"/>
          </p:nvPr>
        </p:nvSpPr>
        <p:spPr>
          <a:xfrm>
            <a:off x="1148406" y="6473119"/>
            <a:ext cx="606917" cy="207888"/>
          </a:xfrm>
          <a:prstGeom prst="rect">
            <a:avLst/>
          </a:prstGeom>
        </p:spPr>
        <p:txBody>
          <a:bodyPr vert="horz" lIns="0" tIns="0" rIns="91440" bIns="0" rtlCol="0" anchor="t" anchorCtr="0"/>
          <a:lstStyle>
            <a:lvl1pPr algn="l">
              <a:defRPr sz="1200">
                <a:solidFill>
                  <a:schemeClr val="bg1">
                    <a:lumMod val="50000"/>
                  </a:schemeClr>
                </a:solidFill>
              </a:defRPr>
            </a:lvl1pPr>
          </a:lstStyle>
          <a:p>
            <a:pPr defTabSz="609585"/>
            <a:fld id="{2066355A-084C-D24E-9AD2-7E4FC41EA627}" type="slidenum">
              <a:rPr lang="en-US" smtClean="0">
                <a:solidFill>
                  <a:prstClr val="white">
                    <a:lumMod val="50000"/>
                  </a:prstClr>
                </a:solidFill>
              </a:rPr>
              <a:pPr defTabSz="609585"/>
              <a:t>‹#›</a:t>
            </a:fld>
            <a:endParaRPr lang="en-US" dirty="0">
              <a:solidFill>
                <a:prstClr val="white">
                  <a:lumMod val="50000"/>
                </a:prstClr>
              </a:solidFill>
            </a:endParaRPr>
          </a:p>
        </p:txBody>
      </p:sp>
    </p:spTree>
    <p:extLst>
      <p:ext uri="{BB962C8B-B14F-4D97-AF65-F5344CB8AC3E}">
        <p14:creationId xmlns:p14="http://schemas.microsoft.com/office/powerpoint/2010/main" val="3957552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8" r:id="rId15"/>
    <p:sldLayoutId id="2147483681" r:id="rId16"/>
    <p:sldLayoutId id="2147483682" r:id="rId17"/>
    <p:sldLayoutId id="2147483683" r:id="rId18"/>
    <p:sldLayoutId id="2147483687" r:id="rId19"/>
  </p:sldLayoutIdLst>
  <p:txStyles>
    <p:titleStyle>
      <a:lvl1pPr algn="l" defTabSz="609585" rtl="0" eaLnBrk="1" latinLnBrk="0" hangingPunct="1">
        <a:lnSpc>
          <a:spcPct val="90000"/>
        </a:lnSpc>
        <a:spcBef>
          <a:spcPct val="0"/>
        </a:spcBef>
        <a:buNone/>
        <a:defRPr sz="4800" b="1" kern="1200">
          <a:solidFill>
            <a:schemeClr val="accent1"/>
          </a:solidFill>
          <a:latin typeface="+mj-lt"/>
          <a:ea typeface="+mj-ea"/>
          <a:cs typeface="+mj-cs"/>
        </a:defRPr>
      </a:lvl1pPr>
    </p:titleStyle>
    <p:bodyStyle>
      <a:lvl1pPr marL="457189" indent="-457189" algn="l" defTabSz="609585" rtl="0" eaLnBrk="1" latinLnBrk="0" hangingPunct="1">
        <a:spcBef>
          <a:spcPct val="20000"/>
        </a:spcBef>
        <a:buClr>
          <a:schemeClr val="accent1"/>
        </a:buClr>
        <a:buFont typeface="Arial"/>
        <a:buChar char="•"/>
        <a:defRPr sz="3733" kern="1200">
          <a:solidFill>
            <a:schemeClr val="tx1"/>
          </a:solidFill>
          <a:latin typeface="+mn-lt"/>
          <a:ea typeface="+mn-ea"/>
          <a:cs typeface="+mn-cs"/>
        </a:defRPr>
      </a:lvl1pPr>
      <a:lvl2pPr marL="990575" indent="-380990" algn="l" defTabSz="609585" rtl="0" eaLnBrk="1" latinLnBrk="0" hangingPunct="1">
        <a:spcBef>
          <a:spcPct val="20000"/>
        </a:spcBef>
        <a:buClr>
          <a:schemeClr val="accent1"/>
        </a:buClr>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Clr>
          <a:schemeClr val="accent1"/>
        </a:buClr>
        <a:buFont typeface="Arial"/>
        <a:buChar char="•"/>
        <a:defRPr sz="2667" kern="1200">
          <a:solidFill>
            <a:schemeClr val="tx1"/>
          </a:solidFill>
          <a:latin typeface="+mn-lt"/>
          <a:ea typeface="+mn-ea"/>
          <a:cs typeface="+mn-cs"/>
        </a:defRPr>
      </a:lvl3pPr>
      <a:lvl4pPr marL="2133547" indent="-304792"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4pPr>
      <a:lvl5pPr marL="2743131" indent="-304792"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solidFill>
                  <a:prstClr val="black">
                    <a:tint val="75000"/>
                  </a:prstClr>
                </a:solidFill>
              </a:rPr>
              <a:pPr/>
              <a:t>3/5/2019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16785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dirty="0" smtClean="0">
                <a:solidFill>
                  <a:srgbClr val="FFED00"/>
                </a:solidFill>
                <a:latin typeface="ProximaNova-Medium"/>
              </a:rPr>
              <a:t>Refugees’* </a:t>
            </a:r>
            <a:r>
              <a:rPr lang="en-GB" sz="6000" dirty="0">
                <a:solidFill>
                  <a:srgbClr val="FFED00"/>
                </a:solidFill>
                <a:latin typeface="ProximaNova-Medium"/>
              </a:rPr>
              <a:t>Livelihoods</a:t>
            </a:r>
            <a:br>
              <a:rPr lang="en-GB" sz="6000" dirty="0">
                <a:solidFill>
                  <a:srgbClr val="FFED00"/>
                </a:solidFill>
                <a:latin typeface="ProximaNova-Medium"/>
              </a:rPr>
            </a:br>
            <a:r>
              <a:rPr lang="en-GB" sz="6000" dirty="0">
                <a:solidFill>
                  <a:srgbClr val="FFED00"/>
                </a:solidFill>
                <a:latin typeface="ProximaNova-Medium"/>
              </a:rPr>
              <a:t>and Economic </a:t>
            </a:r>
            <a:r>
              <a:rPr lang="en-GB" sz="6000" dirty="0" smtClean="0">
                <a:solidFill>
                  <a:srgbClr val="FFED00"/>
                </a:solidFill>
                <a:latin typeface="ProximaNova-Medium"/>
              </a:rPr>
              <a:t>Inclusion Xchange</a:t>
            </a:r>
            <a:endParaRPr lang="en-US" dirty="0"/>
          </a:p>
        </p:txBody>
      </p:sp>
      <p:sp>
        <p:nvSpPr>
          <p:cNvPr id="3" name="Subtitle 2"/>
          <p:cNvSpPr>
            <a:spLocks noGrp="1"/>
          </p:cNvSpPr>
          <p:nvPr>
            <p:ph type="subTitle" idx="1"/>
          </p:nvPr>
        </p:nvSpPr>
        <p:spPr/>
        <p:txBody>
          <a:bodyPr>
            <a:normAutofit fontScale="92500" lnSpcReduction="10000"/>
          </a:bodyPr>
          <a:lstStyle/>
          <a:p>
            <a:r>
              <a:rPr lang="en-US" b="1" dirty="0" smtClean="0"/>
              <a:t>5 </a:t>
            </a:r>
            <a:r>
              <a:rPr lang="en-US" b="1" dirty="0" smtClean="0"/>
              <a:t>March </a:t>
            </a:r>
            <a:r>
              <a:rPr lang="en-US" b="1" dirty="0" smtClean="0"/>
              <a:t>2019</a:t>
            </a:r>
          </a:p>
          <a:p>
            <a:endParaRPr lang="en-US" b="1" dirty="0"/>
          </a:p>
          <a:p>
            <a:endParaRPr lang="en-US" b="1" dirty="0" smtClean="0"/>
          </a:p>
          <a:p>
            <a:r>
              <a:rPr lang="en-US" b="1" dirty="0" smtClean="0"/>
              <a:t>UNHCR Regional Support Centre, Nairobi</a:t>
            </a:r>
            <a:endParaRPr lang="en-US" b="1" dirty="0"/>
          </a:p>
        </p:txBody>
      </p:sp>
    </p:spTree>
    <p:extLst>
      <p:ext uri="{BB962C8B-B14F-4D97-AF65-F5344CB8AC3E}">
        <p14:creationId xmlns:p14="http://schemas.microsoft.com/office/powerpoint/2010/main" val="757898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34AA13F-B19A-4E01-80E5-0D81D2B7F120}"/>
              </a:ext>
            </a:extLst>
          </p:cNvPr>
          <p:cNvSpPr txBox="1">
            <a:spLocks/>
          </p:cNvSpPr>
          <p:nvPr/>
        </p:nvSpPr>
        <p:spPr>
          <a:xfrm>
            <a:off x="761767" y="0"/>
            <a:ext cx="9726721" cy="144016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0072BC"/>
                </a:solidFill>
                <a:latin typeface="Calibri (light)"/>
                <a:cs typeface="Arial" panose="020B0604020202020204" pitchFamily="34" charset="0"/>
              </a:rPr>
              <a:t>Targets (2020-2025)</a:t>
            </a:r>
            <a:endParaRPr lang="en-US" altLang="en-US" sz="3200" b="1" dirty="0">
              <a:solidFill>
                <a:srgbClr val="0072BC"/>
              </a:solidFill>
              <a:latin typeface="Calibri (light)"/>
              <a:cs typeface="Arial" panose="020B0604020202020204" pitchFamily="34" charset="0"/>
            </a:endParaRPr>
          </a:p>
        </p:txBody>
      </p:sp>
      <p:sp>
        <p:nvSpPr>
          <p:cNvPr id="2" name="TextBox 1"/>
          <p:cNvSpPr txBox="1"/>
          <p:nvPr/>
        </p:nvSpPr>
        <p:spPr>
          <a:xfrm>
            <a:off x="479376" y="3284984"/>
            <a:ext cx="2376264" cy="584775"/>
          </a:xfrm>
          <a:prstGeom prst="rect">
            <a:avLst/>
          </a:prstGeom>
          <a:noFill/>
        </p:spPr>
        <p:txBody>
          <a:bodyPr wrap="square" rtlCol="0">
            <a:spAutoFit/>
          </a:bodyPr>
          <a:lstStyle/>
          <a:p>
            <a:r>
              <a:rPr lang="en-US" sz="3200" b="1" dirty="0" smtClean="0">
                <a:solidFill>
                  <a:srgbClr val="0072BC"/>
                </a:solidFill>
              </a:rPr>
              <a:t>27 countries </a:t>
            </a:r>
          </a:p>
        </p:txBody>
      </p:sp>
      <p:sp>
        <p:nvSpPr>
          <p:cNvPr id="16" name="TextBox 15"/>
          <p:cNvSpPr txBox="1"/>
          <p:nvPr/>
        </p:nvSpPr>
        <p:spPr>
          <a:xfrm>
            <a:off x="3075148" y="3284984"/>
            <a:ext cx="3024336" cy="584775"/>
          </a:xfrm>
          <a:prstGeom prst="rect">
            <a:avLst/>
          </a:prstGeom>
          <a:noFill/>
        </p:spPr>
        <p:txBody>
          <a:bodyPr wrap="square" rtlCol="0">
            <a:spAutoFit/>
          </a:bodyPr>
          <a:lstStyle/>
          <a:p>
            <a:pPr algn="ctr"/>
            <a:r>
              <a:rPr lang="en-US" sz="3200" b="1" dirty="0" smtClean="0">
                <a:solidFill>
                  <a:srgbClr val="0072BC"/>
                </a:solidFill>
              </a:rPr>
              <a:t>500,000 </a:t>
            </a:r>
            <a:endParaRPr lang="en-US" sz="3600" b="1" dirty="0" smtClean="0">
              <a:solidFill>
                <a:srgbClr val="0072BC"/>
              </a:solidFill>
            </a:endParaRPr>
          </a:p>
        </p:txBody>
      </p:sp>
      <p:pic>
        <p:nvPicPr>
          <p:cNvPr id="10246" name="Picture 6" descr="Image result for people blue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8925" y="1786337"/>
            <a:ext cx="1586995" cy="137275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dollars blue 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5069" y="1960628"/>
            <a:ext cx="579327" cy="102416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415878" y="3304254"/>
            <a:ext cx="2448272" cy="584775"/>
          </a:xfrm>
          <a:prstGeom prst="rect">
            <a:avLst/>
          </a:prstGeom>
          <a:noFill/>
        </p:spPr>
        <p:txBody>
          <a:bodyPr wrap="square" rtlCol="0">
            <a:spAutoFit/>
          </a:bodyPr>
          <a:lstStyle/>
          <a:p>
            <a:pPr algn="ctr"/>
            <a:r>
              <a:rPr lang="en-US" sz="3200" b="1" dirty="0" smtClean="0">
                <a:solidFill>
                  <a:srgbClr val="0072BC"/>
                </a:solidFill>
              </a:rPr>
              <a:t>500 million</a:t>
            </a:r>
          </a:p>
        </p:txBody>
      </p:sp>
      <p:pic>
        <p:nvPicPr>
          <p:cNvPr id="10254" name="Picture 14" descr="Image result for calendar icon blue transpar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3545" y="1960628"/>
            <a:ext cx="1197645" cy="11976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120336" y="3304254"/>
            <a:ext cx="2448272" cy="584775"/>
          </a:xfrm>
          <a:prstGeom prst="rect">
            <a:avLst/>
          </a:prstGeom>
          <a:noFill/>
        </p:spPr>
        <p:txBody>
          <a:bodyPr wrap="square" rtlCol="0">
            <a:spAutoFit/>
          </a:bodyPr>
          <a:lstStyle/>
          <a:p>
            <a:pPr algn="ctr"/>
            <a:r>
              <a:rPr lang="en-US" sz="3200" b="1" dirty="0" smtClean="0">
                <a:solidFill>
                  <a:srgbClr val="0072BC"/>
                </a:solidFill>
              </a:rPr>
              <a:t>5 years</a:t>
            </a:r>
          </a:p>
        </p:txBody>
      </p:sp>
      <p:pic>
        <p:nvPicPr>
          <p:cNvPr id="25" name="Picture 4" descr="Image result for icon inclusion blue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684" y="1786337"/>
            <a:ext cx="1256384" cy="12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4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34AA13F-B19A-4E01-80E5-0D81D2B7F120}"/>
              </a:ext>
            </a:extLst>
          </p:cNvPr>
          <p:cNvSpPr txBox="1">
            <a:spLocks/>
          </p:cNvSpPr>
          <p:nvPr/>
        </p:nvSpPr>
        <p:spPr>
          <a:xfrm>
            <a:off x="761767" y="260648"/>
            <a:ext cx="9726721" cy="117951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0072BC"/>
                </a:solidFill>
                <a:latin typeface="Calibri (light)"/>
                <a:cs typeface="Arial" panose="020B0604020202020204" pitchFamily="34" charset="0"/>
              </a:rPr>
              <a:t>Coalition activities 2019-2020</a:t>
            </a:r>
            <a:endParaRPr lang="en-US" altLang="en-US" sz="3200" b="1" dirty="0">
              <a:solidFill>
                <a:srgbClr val="0072BC"/>
              </a:solidFill>
              <a:latin typeface="Calibri (light)"/>
              <a:cs typeface="Arial" panose="020B0604020202020204" pitchFamily="34" charset="0"/>
            </a:endParaRPr>
          </a:p>
        </p:txBody>
      </p:sp>
      <p:pic>
        <p:nvPicPr>
          <p:cNvPr id="10254" name="Picture 14" descr="Image result for calendar icon blue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92" y="1440160"/>
            <a:ext cx="576064"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63040" y="1440160"/>
            <a:ext cx="10617798"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prstClr val="black"/>
                </a:solidFill>
              </a:rPr>
              <a:t>March-May: 		Finalizing </a:t>
            </a:r>
            <a:r>
              <a:rPr lang="en-US" sz="3200" dirty="0" err="1" smtClean="0">
                <a:solidFill>
                  <a:prstClr val="black"/>
                </a:solidFill>
              </a:rPr>
              <a:t>programme</a:t>
            </a:r>
            <a:r>
              <a:rPr lang="en-US" sz="3200" dirty="0" smtClean="0">
                <a:solidFill>
                  <a:prstClr val="black"/>
                </a:solidFill>
              </a:rPr>
              <a:t> document </a:t>
            </a:r>
          </a:p>
          <a:p>
            <a:pPr marL="285750" indent="-285750">
              <a:buFont typeface="Arial" panose="020B0604020202020204" pitchFamily="34" charset="0"/>
              <a:buChar char="•"/>
            </a:pPr>
            <a:endParaRPr lang="en-US" sz="3200" dirty="0">
              <a:solidFill>
                <a:prstClr val="black"/>
              </a:solidFill>
            </a:endParaRPr>
          </a:p>
          <a:p>
            <a:pPr marL="285750" indent="-285750">
              <a:buFont typeface="Arial" panose="020B0604020202020204" pitchFamily="34" charset="0"/>
              <a:buChar char="•"/>
            </a:pPr>
            <a:r>
              <a:rPr lang="en-US" sz="3200" dirty="0" smtClean="0">
                <a:solidFill>
                  <a:prstClr val="black"/>
                </a:solidFill>
              </a:rPr>
              <a:t>April-June: 		Finalize donor mapping</a:t>
            </a:r>
          </a:p>
          <a:p>
            <a:pPr marL="285750" indent="-285750">
              <a:buFont typeface="Arial" panose="020B0604020202020204" pitchFamily="34" charset="0"/>
              <a:buChar char="•"/>
            </a:pPr>
            <a:endParaRPr lang="en-US" sz="3200" dirty="0">
              <a:solidFill>
                <a:prstClr val="black"/>
              </a:solidFill>
            </a:endParaRPr>
          </a:p>
          <a:p>
            <a:pPr marL="285750" indent="-285750">
              <a:buFont typeface="Arial" panose="020B0604020202020204" pitchFamily="34" charset="0"/>
              <a:buChar char="•"/>
            </a:pPr>
            <a:r>
              <a:rPr lang="en-US" sz="3200" dirty="0" smtClean="0">
                <a:solidFill>
                  <a:prstClr val="black"/>
                </a:solidFill>
              </a:rPr>
              <a:t>June-December:		Fund raising and donor events</a:t>
            </a:r>
          </a:p>
          <a:p>
            <a:pPr marL="285750" indent="-285750">
              <a:buFont typeface="Arial" panose="020B0604020202020204" pitchFamily="34" charset="0"/>
              <a:buChar char="•"/>
            </a:pPr>
            <a:endParaRPr lang="en-US" sz="3200" dirty="0">
              <a:solidFill>
                <a:prstClr val="black"/>
              </a:solidFill>
            </a:endParaRPr>
          </a:p>
          <a:p>
            <a:pPr marL="285750" indent="-285750">
              <a:buFont typeface="Arial" panose="020B0604020202020204" pitchFamily="34" charset="0"/>
              <a:buChar char="•"/>
            </a:pPr>
            <a:r>
              <a:rPr lang="en-US" sz="3200" dirty="0" smtClean="0">
                <a:solidFill>
                  <a:prstClr val="black"/>
                </a:solidFill>
              </a:rPr>
              <a:t>December:		Pledge for “Global Refugee Forum 2019”</a:t>
            </a:r>
          </a:p>
          <a:p>
            <a:pPr marL="285750" indent="-285750">
              <a:buFont typeface="Arial" panose="020B0604020202020204" pitchFamily="34" charset="0"/>
              <a:buChar char="•"/>
            </a:pPr>
            <a:endParaRPr lang="en-US" sz="3200" dirty="0">
              <a:solidFill>
                <a:prstClr val="black"/>
              </a:solidFill>
            </a:endParaRPr>
          </a:p>
          <a:p>
            <a:pPr marL="285750" indent="-285750">
              <a:buFont typeface="Arial" panose="020B0604020202020204" pitchFamily="34" charset="0"/>
              <a:buChar char="•"/>
            </a:pPr>
            <a:r>
              <a:rPr lang="en-US" sz="3200" dirty="0" smtClean="0">
                <a:solidFill>
                  <a:prstClr val="black"/>
                </a:solidFill>
              </a:rPr>
              <a:t>February 2020		</a:t>
            </a:r>
            <a:r>
              <a:rPr lang="en-US" sz="3200" dirty="0">
                <a:solidFill>
                  <a:prstClr val="black"/>
                </a:solidFill>
              </a:rPr>
              <a:t>E</a:t>
            </a:r>
            <a:r>
              <a:rPr lang="en-US" sz="3200" dirty="0" smtClean="0">
                <a:solidFill>
                  <a:prstClr val="black"/>
                </a:solidFill>
              </a:rPr>
              <a:t>xpected start date</a:t>
            </a:r>
            <a:endParaRPr lang="en-GB" sz="3200" dirty="0">
              <a:solidFill>
                <a:prstClr val="black"/>
              </a:solidFill>
            </a:endParaRPr>
          </a:p>
        </p:txBody>
      </p:sp>
    </p:spTree>
    <p:extLst>
      <p:ext uri="{BB962C8B-B14F-4D97-AF65-F5344CB8AC3E}">
        <p14:creationId xmlns:p14="http://schemas.microsoft.com/office/powerpoint/2010/main" val="2595618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stretch>
            <a:fillRect/>
          </a:stretch>
        </p:blipFill>
        <p:spPr>
          <a:xfrm>
            <a:off x="2247900" y="198617"/>
            <a:ext cx="9574754" cy="2028216"/>
          </a:xfrm>
          <a:prstGeom prst="rect">
            <a:avLst/>
          </a:prstGeom>
        </p:spPr>
      </p:pic>
      <p:pic>
        <p:nvPicPr>
          <p:cNvPr id="11" name="Picture 10"/>
          <p:cNvPicPr/>
          <p:nvPr/>
        </p:nvPicPr>
        <p:blipFill rotWithShape="1">
          <a:blip r:embed="rId4" cstate="print">
            <a:extLst>
              <a:ext uri="{28A0092B-C50C-407E-A947-70E740481C1C}">
                <a14:useLocalDpi xmlns:a14="http://schemas.microsoft.com/office/drawing/2010/main" val="0"/>
              </a:ext>
            </a:extLst>
          </a:blip>
          <a:srcRect l="11103" t="24161" r="10645"/>
          <a:stretch/>
        </p:blipFill>
        <p:spPr bwMode="auto">
          <a:xfrm>
            <a:off x="838200" y="310356"/>
            <a:ext cx="1409700" cy="1435100"/>
          </a:xfrm>
          <a:prstGeom prst="rect">
            <a:avLst/>
          </a:prstGeom>
          <a:ln>
            <a:noFill/>
          </a:ln>
          <a:extLst>
            <a:ext uri="{53640926-AAD7-44D8-BBD7-CCE9431645EC}">
              <a14:shadowObscured xmlns:a14="http://schemas.microsoft.com/office/drawing/2010/main"/>
            </a:ex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ve="http://schemas.openxmlformats.org/markup-compatibility/2006"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cx="http://schemas.microsoft.com/office/drawing/2014/chartex" xmlns:lc="http://schemas.openxmlformats.org/drawingml/2006/lockedCanvas"/>
            </a:ext>
          </a:extLst>
        </p:spPr>
      </p:pic>
      <p:sp>
        <p:nvSpPr>
          <p:cNvPr id="13" name="TextBox 12"/>
          <p:cNvSpPr txBox="1"/>
          <p:nvPr/>
        </p:nvSpPr>
        <p:spPr>
          <a:xfrm>
            <a:off x="720762" y="2700169"/>
            <a:ext cx="10940527" cy="6093976"/>
          </a:xfrm>
          <a:prstGeom prst="rect">
            <a:avLst/>
          </a:prstGeom>
          <a:noFill/>
        </p:spPr>
        <p:txBody>
          <a:bodyPr wrap="square" rtlCol="0">
            <a:spAutoFit/>
          </a:bodyPr>
          <a:lstStyle/>
          <a:p>
            <a:r>
              <a:rPr lang="en-US" sz="2800" dirty="0" smtClean="0"/>
              <a:t>25-28 March in Kampala</a:t>
            </a:r>
          </a:p>
          <a:p>
            <a:endParaRPr lang="en-US" sz="2800" dirty="0"/>
          </a:p>
          <a:p>
            <a:pPr lvl="0"/>
            <a:r>
              <a:rPr lang="en-US" sz="2800" dirty="0"/>
              <a:t>(1) an enabling environment for self-reliance (2) opportunities for engagement with private sector, non-state actors engagement and coordination (3) the return and especially reintegration dimensions of livelihoods development (4) regional coordination and resource mobilization, and (5) land and natural resources in livelihoods </a:t>
            </a:r>
            <a:r>
              <a:rPr lang="en-US" sz="2800" dirty="0" smtClean="0"/>
              <a:t>development.</a:t>
            </a:r>
            <a:endParaRPr lang="en-GB" sz="2800" dirty="0"/>
          </a:p>
          <a:p>
            <a:r>
              <a:rPr lang="en-US" sz="2800" dirty="0"/>
              <a:t> </a:t>
            </a:r>
            <a:endParaRPr lang="en-GB" sz="2800" dirty="0"/>
          </a:p>
          <a:p>
            <a:endParaRPr lang="en-US" sz="2800" dirty="0" smtClean="0"/>
          </a:p>
          <a:p>
            <a:endParaRPr lang="en-US" sz="2800" dirty="0"/>
          </a:p>
          <a:p>
            <a:endParaRPr lang="en-US" sz="2800" dirty="0" smtClean="0"/>
          </a:p>
          <a:p>
            <a:endParaRPr lang="en-US" dirty="0"/>
          </a:p>
          <a:p>
            <a:endParaRPr lang="en-US" dirty="0" smtClean="0"/>
          </a:p>
          <a:p>
            <a:endParaRPr lang="en-GB" dirty="0"/>
          </a:p>
        </p:txBody>
      </p:sp>
    </p:spTree>
    <p:extLst>
      <p:ext uri="{BB962C8B-B14F-4D97-AF65-F5344CB8AC3E}">
        <p14:creationId xmlns:p14="http://schemas.microsoft.com/office/powerpoint/2010/main" val="351578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5504" y="548681"/>
            <a:ext cx="8604448" cy="5529390"/>
          </a:xfrm>
        </p:spPr>
        <p:txBody>
          <a:bodyPr>
            <a:noAutofit/>
          </a:bodyPr>
          <a:lstStyle/>
          <a:p>
            <a:r>
              <a:rPr lang="en-US" sz="2800" dirty="0">
                <a:solidFill>
                  <a:srgbClr val="0070C0"/>
                </a:solidFill>
              </a:rPr>
              <a:t>2014-2018 Livelihoods </a:t>
            </a:r>
            <a:r>
              <a:rPr lang="en-US" sz="2800" dirty="0" err="1">
                <a:solidFill>
                  <a:srgbClr val="0070C0"/>
                </a:solidFill>
              </a:rPr>
              <a:t>Centralised</a:t>
            </a:r>
            <a:r>
              <a:rPr lang="en-US" sz="2800" dirty="0">
                <a:solidFill>
                  <a:srgbClr val="0070C0"/>
                </a:solidFill>
              </a:rPr>
              <a:t> Evaluation Findings</a:t>
            </a:r>
            <a:endParaRPr lang="en-GB" sz="2800" dirty="0">
              <a:solidFill>
                <a:srgbClr val="0070C0"/>
              </a:solidFill>
            </a:endParaRPr>
          </a:p>
        </p:txBody>
      </p:sp>
      <p:sp>
        <p:nvSpPr>
          <p:cNvPr id="4" name="Rectangle 3"/>
          <p:cNvSpPr/>
          <p:nvPr/>
        </p:nvSpPr>
        <p:spPr>
          <a:xfrm>
            <a:off x="0" y="1"/>
            <a:ext cx="12192001" cy="738664"/>
          </a:xfrm>
          <a:prstGeom prst="rect">
            <a:avLst/>
          </a:prstGeom>
        </p:spPr>
        <p:txBody>
          <a:bodyPr wrap="square">
            <a:spAutoFit/>
          </a:bodyPr>
          <a:lstStyle/>
          <a:p>
            <a:r>
              <a:rPr lang="en-US" sz="1400" dirty="0" smtClean="0">
                <a:solidFill>
                  <a:prstClr val="white"/>
                </a:solidFill>
                <a:cs typeface="Arial" panose="020B0604020202020204" pitchFamily="34" charset="0"/>
              </a:rPr>
              <a:t>FORTHCOMING </a:t>
            </a:r>
            <a:endParaRPr lang="en-GB" sz="1400" dirty="0">
              <a:solidFill>
                <a:prstClr val="white"/>
              </a:solidFill>
              <a:cs typeface="Arial" panose="020B0604020202020204" pitchFamily="34" charset="0"/>
            </a:endParaRPr>
          </a:p>
          <a:p>
            <a:endParaRPr lang="en-GB" sz="2800" dirty="0" smtClean="0">
              <a:solidFill>
                <a:prstClr val="white"/>
              </a:solidFill>
              <a:cs typeface="Arial" panose="020B0604020202020204" pitchFamily="34" charset="0"/>
            </a:endParaRPr>
          </a:p>
        </p:txBody>
      </p:sp>
      <p:sp>
        <p:nvSpPr>
          <p:cNvPr id="5" name="Rectangle 4"/>
          <p:cNvSpPr/>
          <p:nvPr/>
        </p:nvSpPr>
        <p:spPr>
          <a:xfrm>
            <a:off x="0" y="634701"/>
            <a:ext cx="9144000" cy="9387185"/>
          </a:xfrm>
          <a:prstGeom prst="rect">
            <a:avLst/>
          </a:prstGeom>
        </p:spPr>
        <p:txBody>
          <a:bodyPr wrap="square">
            <a:spAutoFit/>
          </a:bodyPr>
          <a:lstStyle/>
          <a:p>
            <a:r>
              <a:rPr lang="en-GB" sz="2800" dirty="0">
                <a:solidFill>
                  <a:schemeClr val="bg1"/>
                </a:solidFill>
              </a:rPr>
              <a:t>The Impact of Forced Displacement on Host Communities: A Review of the Empirical Literature in </a:t>
            </a:r>
            <a:r>
              <a:rPr lang="en-GB" sz="2800" dirty="0" smtClean="0">
                <a:solidFill>
                  <a:schemeClr val="bg1"/>
                </a:solidFill>
              </a:rPr>
              <a:t>Economics, Paolo </a:t>
            </a:r>
            <a:r>
              <a:rPr lang="en-GB" sz="2800" dirty="0">
                <a:solidFill>
                  <a:schemeClr val="bg1"/>
                </a:solidFill>
              </a:rPr>
              <a:t>Verme and Kirsten </a:t>
            </a:r>
            <a:r>
              <a:rPr lang="en-GB" sz="2800" dirty="0" err="1">
                <a:solidFill>
                  <a:schemeClr val="bg1"/>
                </a:solidFill>
              </a:rPr>
              <a:t>Schuettler</a:t>
            </a:r>
            <a:r>
              <a:rPr lang="en-GB" sz="2800" dirty="0">
                <a:solidFill>
                  <a:schemeClr val="bg1"/>
                </a:solidFill>
              </a:rPr>
              <a:t> </a:t>
            </a:r>
          </a:p>
          <a:p>
            <a:r>
              <a:rPr lang="en-GB" sz="2800" dirty="0" smtClean="0">
                <a:solidFill>
                  <a:schemeClr val="bg1"/>
                </a:solidFill>
              </a:rPr>
              <a:t>No </a:t>
            </a:r>
            <a:r>
              <a:rPr lang="en-GB" sz="2800" dirty="0">
                <a:solidFill>
                  <a:schemeClr val="bg1"/>
                </a:solidFill>
              </a:rPr>
              <a:t>8727, Policy Research Working Paper Series from The World Bank </a:t>
            </a:r>
            <a:endParaRPr lang="en-GB" sz="2800" dirty="0" smtClean="0">
              <a:solidFill>
                <a:schemeClr val="bg1"/>
              </a:solidFill>
            </a:endParaRPr>
          </a:p>
          <a:p>
            <a:endParaRPr lang="en-US" sz="2800" dirty="0">
              <a:solidFill>
                <a:schemeClr val="bg1"/>
              </a:solidFill>
            </a:endParaRPr>
          </a:p>
          <a:p>
            <a:r>
              <a:rPr lang="en-US" sz="2800" dirty="0" smtClean="0">
                <a:solidFill>
                  <a:schemeClr val="bg1"/>
                </a:solidFill>
              </a:rPr>
              <a:t>RIN – Refugee Investment Network </a:t>
            </a:r>
            <a:endParaRPr lang="en-GB" sz="2800" dirty="0" smtClean="0">
              <a:solidFill>
                <a:schemeClr val="bg1"/>
              </a:solidFill>
            </a:endParaRPr>
          </a:p>
          <a:p>
            <a:endParaRPr lang="en-US" sz="2800" dirty="0" smtClean="0">
              <a:solidFill>
                <a:schemeClr val="bg1"/>
              </a:solidFill>
            </a:endParaRPr>
          </a:p>
          <a:p>
            <a:r>
              <a:rPr lang="en-US" sz="2800" dirty="0" smtClean="0">
                <a:solidFill>
                  <a:schemeClr val="bg1"/>
                </a:solidFill>
              </a:rPr>
              <a:t>GCR progress</a:t>
            </a:r>
          </a:p>
          <a:p>
            <a:endParaRPr lang="en-US" sz="2800" dirty="0">
              <a:solidFill>
                <a:schemeClr val="bg1"/>
              </a:solidFill>
            </a:endParaRPr>
          </a:p>
          <a:p>
            <a:r>
              <a:rPr lang="en-US" sz="2800" dirty="0" smtClean="0">
                <a:solidFill>
                  <a:schemeClr val="bg1"/>
                </a:solidFill>
              </a:rPr>
              <a:t>MERS training first week of April</a:t>
            </a:r>
          </a:p>
          <a:p>
            <a:endParaRPr lang="en-US" sz="2800" dirty="0">
              <a:solidFill>
                <a:schemeClr val="bg1"/>
              </a:solidFill>
            </a:endParaRPr>
          </a:p>
          <a:p>
            <a:r>
              <a:rPr lang="en-US" sz="2800" dirty="0" smtClean="0">
                <a:solidFill>
                  <a:schemeClr val="bg1"/>
                </a:solidFill>
              </a:rPr>
              <a:t>Country focus? Uploads?</a:t>
            </a:r>
          </a:p>
          <a:p>
            <a:endParaRPr lang="en-US" sz="2800" dirty="0">
              <a:solidFill>
                <a:schemeClr val="bg1"/>
              </a:solidFill>
            </a:endParaRPr>
          </a:p>
          <a:p>
            <a:endParaRPr lang="en-US" sz="2800" dirty="0" smtClean="0">
              <a:solidFill>
                <a:schemeClr val="bg1"/>
              </a:solidFill>
            </a:endParaRPr>
          </a:p>
          <a:p>
            <a:endParaRPr lang="en-GB" sz="2800" dirty="0" smtClean="0">
              <a:solidFill>
                <a:schemeClr val="bg1"/>
              </a:solidFill>
            </a:endParaRPr>
          </a:p>
          <a:p>
            <a:endParaRPr lang="en-US" sz="2800" dirty="0">
              <a:solidFill>
                <a:schemeClr val="bg1"/>
              </a:solidFill>
            </a:endParaRPr>
          </a:p>
          <a:p>
            <a:endParaRPr lang="en-US" sz="2800" dirty="0" smtClean="0">
              <a:solidFill>
                <a:schemeClr val="bg1"/>
              </a:solidFill>
            </a:endParaRPr>
          </a:p>
          <a:p>
            <a:endParaRPr lang="en-US" sz="2800" dirty="0">
              <a:solidFill>
                <a:schemeClr val="bg1"/>
              </a:solidFill>
            </a:endParaRPr>
          </a:p>
          <a:p>
            <a:endParaRPr lang="en-US" dirty="0" smtClean="0"/>
          </a:p>
          <a:p>
            <a:endParaRPr lang="en-US" dirty="0"/>
          </a:p>
          <a:p>
            <a:endParaRPr lang="en-US" dirty="0" smtClean="0"/>
          </a:p>
          <a:p>
            <a:endParaRPr lang="en-GB" dirty="0"/>
          </a:p>
        </p:txBody>
      </p:sp>
      <p:pic>
        <p:nvPicPr>
          <p:cNvPr id="6" name="Content Placeholder 10">
            <a:extLst>
              <a:ext uri="{FF2B5EF4-FFF2-40B4-BE49-F238E27FC236}">
                <a16:creationId xmlns="" xmlns:a16="http://schemas.microsoft.com/office/drawing/2014/main" id="{08BCA3DE-B99B-426C-BB8F-296A72BBD3F6}"/>
              </a:ext>
            </a:extLst>
          </p:cNvPr>
          <p:cNvPicPr>
            <a:picLocks noChangeAspect="1"/>
          </p:cNvPicPr>
          <p:nvPr/>
        </p:nvPicPr>
        <p:blipFill>
          <a:blip r:embed="rId3"/>
          <a:stretch>
            <a:fillRect/>
          </a:stretch>
        </p:blipFill>
        <p:spPr>
          <a:xfrm>
            <a:off x="8911654" y="1800229"/>
            <a:ext cx="3210959" cy="3885588"/>
          </a:xfrm>
          <a:prstGeom prst="rect">
            <a:avLst/>
          </a:prstGeom>
        </p:spPr>
      </p:pic>
      <p:pic>
        <p:nvPicPr>
          <p:cNvPr id="7" name="Picture 6"/>
          <p:cNvPicPr>
            <a:picLocks noChangeAspect="1"/>
          </p:cNvPicPr>
          <p:nvPr/>
        </p:nvPicPr>
        <p:blipFill>
          <a:blip r:embed="rId4"/>
          <a:stretch>
            <a:fillRect/>
          </a:stretch>
        </p:blipFill>
        <p:spPr>
          <a:xfrm>
            <a:off x="6011723" y="2802028"/>
            <a:ext cx="2899931" cy="3760198"/>
          </a:xfrm>
          <a:prstGeom prst="rect">
            <a:avLst/>
          </a:prstGeom>
        </p:spPr>
      </p:pic>
    </p:spTree>
    <p:extLst>
      <p:ext uri="{BB962C8B-B14F-4D97-AF65-F5344CB8AC3E}">
        <p14:creationId xmlns:p14="http://schemas.microsoft.com/office/powerpoint/2010/main" val="61087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12" y="494852"/>
            <a:ext cx="11672416" cy="613186"/>
          </a:xfrm>
        </p:spPr>
        <p:txBody>
          <a:bodyPr>
            <a:normAutofit fontScale="90000"/>
          </a:bodyPr>
          <a:lstStyle/>
          <a:p>
            <a:r>
              <a:rPr lang="en-US" dirty="0" smtClean="0"/>
              <a:t>Welcome to the Regional Support Centre</a:t>
            </a:r>
            <a:endParaRPr lang="en-GB" dirty="0"/>
          </a:p>
        </p:txBody>
      </p:sp>
      <p:sp>
        <p:nvSpPr>
          <p:cNvPr id="3" name="Content Placeholder 2"/>
          <p:cNvSpPr>
            <a:spLocks noGrp="1"/>
          </p:cNvSpPr>
          <p:nvPr>
            <p:ph idx="1"/>
          </p:nvPr>
        </p:nvSpPr>
        <p:spPr>
          <a:xfrm>
            <a:off x="278712" y="1258645"/>
            <a:ext cx="11672416" cy="4797910"/>
          </a:xfrm>
        </p:spPr>
        <p:txBody>
          <a:bodyPr>
            <a:normAutofit fontScale="92500" lnSpcReduction="20000"/>
          </a:bodyPr>
          <a:lstStyle/>
          <a:p>
            <a:pPr marL="0" indent="0">
              <a:buNone/>
            </a:pPr>
            <a:r>
              <a:rPr lang="en-US" dirty="0" smtClean="0"/>
              <a:t>Regional Support Centre</a:t>
            </a:r>
          </a:p>
          <a:p>
            <a:pPr marL="0" indent="0">
              <a:buNone/>
            </a:pPr>
            <a:r>
              <a:rPr lang="en-US" dirty="0" smtClean="0"/>
              <a:t>Regional Refugee Coordinators (2)</a:t>
            </a:r>
          </a:p>
          <a:p>
            <a:pPr marL="0" indent="0">
              <a:buNone/>
            </a:pPr>
            <a:r>
              <a:rPr lang="en-US" dirty="0" smtClean="0"/>
              <a:t>Special Envoy for East Africa</a:t>
            </a:r>
          </a:p>
          <a:p>
            <a:pPr marL="0" indent="0">
              <a:buNone/>
            </a:pPr>
            <a:endParaRPr lang="en-US" dirty="0"/>
          </a:p>
          <a:p>
            <a:pPr marL="0" indent="0">
              <a:buNone/>
            </a:pPr>
            <a:r>
              <a:rPr lang="en-US" dirty="0" smtClean="0"/>
              <a:t>Geo coverage: Tanzania, Rwanda, Burundi, Kenya, Ethiopia, Djibouti, Uganda, Somalia, Eritrea, Sudan, South Sudan </a:t>
            </a:r>
          </a:p>
          <a:p>
            <a:pPr marL="0" indent="0">
              <a:buNone/>
            </a:pPr>
            <a:endParaRPr lang="en-US" dirty="0"/>
          </a:p>
          <a:p>
            <a:pPr marL="0" indent="0">
              <a:buNone/>
            </a:pPr>
            <a:r>
              <a:rPr lang="en-US" dirty="0" smtClean="0"/>
              <a:t>Forthcoming regionalization </a:t>
            </a:r>
          </a:p>
          <a:p>
            <a:pPr marL="0" indent="0">
              <a:buNone/>
            </a:pPr>
            <a:endParaRPr lang="en-GB" dirty="0"/>
          </a:p>
        </p:txBody>
      </p:sp>
    </p:spTree>
    <p:extLst>
      <p:ext uri="{BB962C8B-B14F-4D97-AF65-F5344CB8AC3E}">
        <p14:creationId xmlns:p14="http://schemas.microsoft.com/office/powerpoint/2010/main" val="232392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12" y="272466"/>
            <a:ext cx="11672416" cy="609662"/>
          </a:xfrm>
        </p:spPr>
        <p:txBody>
          <a:bodyPr>
            <a:normAutofit fontScale="90000"/>
          </a:bodyPr>
          <a:lstStyle/>
          <a:p>
            <a:r>
              <a:rPr lang="en-US" dirty="0" smtClean="0"/>
              <a:t>Agenda for today </a:t>
            </a:r>
            <a:endParaRPr lang="en-GB" dirty="0"/>
          </a:p>
        </p:txBody>
      </p:sp>
      <p:sp>
        <p:nvSpPr>
          <p:cNvPr id="3" name="Content Placeholder 2"/>
          <p:cNvSpPr>
            <a:spLocks noGrp="1"/>
          </p:cNvSpPr>
          <p:nvPr>
            <p:ph idx="1"/>
          </p:nvPr>
        </p:nvSpPr>
        <p:spPr>
          <a:xfrm>
            <a:off x="849854" y="989704"/>
            <a:ext cx="11101274" cy="5868296"/>
          </a:xfrm>
        </p:spPr>
        <p:txBody>
          <a:bodyPr>
            <a:normAutofit fontScale="85000" lnSpcReduction="20000"/>
          </a:bodyPr>
          <a:lstStyle/>
          <a:p>
            <a:pPr marL="0" indent="0">
              <a:buNone/>
            </a:pPr>
            <a:r>
              <a:rPr lang="en-GB" dirty="0" smtClean="0"/>
              <a:t>1. </a:t>
            </a:r>
            <a:r>
              <a:rPr lang="en-GB" b="1" dirty="0" smtClean="0"/>
              <a:t>UNHCR </a:t>
            </a:r>
            <a:r>
              <a:rPr lang="en-GB" dirty="0" smtClean="0"/>
              <a:t>Introduction</a:t>
            </a:r>
            <a:r>
              <a:rPr lang="en-GB" dirty="0"/>
              <a:t>: what the “exchange” is not, what it can be </a:t>
            </a:r>
            <a:r>
              <a:rPr lang="en-GB" dirty="0" smtClean="0"/>
              <a:t>- definitions</a:t>
            </a:r>
            <a:endParaRPr lang="en-GB" dirty="0"/>
          </a:p>
          <a:p>
            <a:pPr marL="0" indent="0">
              <a:buNone/>
            </a:pPr>
            <a:r>
              <a:rPr lang="en-GB" dirty="0" smtClean="0"/>
              <a:t>UNHCR </a:t>
            </a:r>
            <a:r>
              <a:rPr lang="en-GB" dirty="0"/>
              <a:t>Global programme to alleviate </a:t>
            </a:r>
            <a:r>
              <a:rPr lang="en-GB" dirty="0" smtClean="0"/>
              <a:t>poverty </a:t>
            </a:r>
          </a:p>
          <a:p>
            <a:pPr marL="0" indent="0">
              <a:buNone/>
            </a:pPr>
            <a:r>
              <a:rPr lang="en-GB" dirty="0" smtClean="0"/>
              <a:t>IGAD </a:t>
            </a:r>
            <a:r>
              <a:rPr lang="en-GB" dirty="0"/>
              <a:t>conference on Jobs, Livelihoods and Economic inclusion, Kampala </a:t>
            </a:r>
            <a:r>
              <a:rPr lang="en-GB" b="1" dirty="0" smtClean="0"/>
              <a:t>25-28 </a:t>
            </a:r>
            <a:r>
              <a:rPr lang="en-GB" b="1" dirty="0"/>
              <a:t>March</a:t>
            </a:r>
          </a:p>
          <a:p>
            <a:pPr marL="0" indent="0">
              <a:buNone/>
            </a:pPr>
            <a:r>
              <a:rPr lang="en-GB" dirty="0"/>
              <a:t>2.     </a:t>
            </a:r>
            <a:r>
              <a:rPr lang="en-GB" b="1" dirty="0"/>
              <a:t>FAO</a:t>
            </a:r>
            <a:r>
              <a:rPr lang="en-GB" dirty="0"/>
              <a:t>/UNHCR partnership </a:t>
            </a:r>
          </a:p>
          <a:p>
            <a:pPr marL="0" indent="0">
              <a:buNone/>
            </a:pPr>
            <a:r>
              <a:rPr lang="en-GB" dirty="0"/>
              <a:t>3.     </a:t>
            </a:r>
            <a:r>
              <a:rPr lang="en-GB" b="1" dirty="0"/>
              <a:t>Alexander Betts </a:t>
            </a:r>
            <a:r>
              <a:rPr lang="en-GB" dirty="0"/>
              <a:t>(Refugee Study Centre, Oxford) presenting </a:t>
            </a:r>
            <a:r>
              <a:rPr lang="en-GB" dirty="0" smtClean="0"/>
              <a:t>results </a:t>
            </a:r>
            <a:r>
              <a:rPr lang="en-GB" dirty="0"/>
              <a:t>of </a:t>
            </a:r>
            <a:r>
              <a:rPr lang="en-GB" dirty="0" smtClean="0"/>
              <a:t>research in Uganda/Kenya </a:t>
            </a:r>
          </a:p>
          <a:p>
            <a:pPr marL="0" indent="0">
              <a:buNone/>
            </a:pPr>
            <a:r>
              <a:rPr lang="en-GB" dirty="0" smtClean="0"/>
              <a:t>4</a:t>
            </a:r>
            <a:r>
              <a:rPr lang="en-GB" dirty="0"/>
              <a:t>.     </a:t>
            </a:r>
            <a:r>
              <a:rPr lang="en-GB" b="1" dirty="0"/>
              <a:t>ILO </a:t>
            </a:r>
            <a:r>
              <a:rPr lang="en-GB" dirty="0"/>
              <a:t>The “Dutch partnership” on Inclusive Jobs and Education for forcibly displaced persons and host communities - Government of the Netherlands, IFC, ILO, UNHCR, UNICEF and the </a:t>
            </a:r>
            <a:r>
              <a:rPr lang="en-GB" dirty="0" smtClean="0"/>
              <a:t>WB</a:t>
            </a:r>
          </a:p>
          <a:p>
            <a:pPr marL="0" indent="0">
              <a:buNone/>
            </a:pPr>
            <a:r>
              <a:rPr lang="en-US" dirty="0" smtClean="0"/>
              <a:t>5.   </a:t>
            </a:r>
            <a:r>
              <a:rPr lang="en-US" b="1" dirty="0" smtClean="0"/>
              <a:t>AOB </a:t>
            </a:r>
            <a:endParaRPr lang="en-GB" b="1" dirty="0"/>
          </a:p>
        </p:txBody>
      </p:sp>
    </p:spTree>
    <p:extLst>
      <p:ext uri="{BB962C8B-B14F-4D97-AF65-F5344CB8AC3E}">
        <p14:creationId xmlns:p14="http://schemas.microsoft.com/office/powerpoint/2010/main" val="3269318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355003" y="408791"/>
            <a:ext cx="11650532" cy="5572461"/>
          </a:xfrm>
          <a:solidFill>
            <a:schemeClr val="bg2"/>
          </a:solidFill>
        </p:spPr>
        <p:txBody>
          <a:bodyPr/>
          <a:lstStyle/>
          <a:p>
            <a:pPr algn="l"/>
            <a:r>
              <a:rPr lang="en-GB" sz="2600" i="1" dirty="0" smtClean="0">
                <a:latin typeface="Calibri Light" panose="020F0302020204030204" pitchFamily="34" charset="0"/>
                <a:cs typeface="Calibri Light" panose="020F0302020204030204" pitchFamily="34" charset="0"/>
              </a:rPr>
              <a:t>“</a:t>
            </a:r>
            <a:r>
              <a:rPr lang="en-GB" sz="3600" i="1" dirty="0" smtClean="0">
                <a:latin typeface="+mn-lt"/>
                <a:cs typeface="Calibri Light" panose="020F0302020204030204" pitchFamily="34" charset="0"/>
              </a:rPr>
              <a:t>Economic </a:t>
            </a:r>
            <a:r>
              <a:rPr lang="en-GB" sz="3600" i="1" dirty="0">
                <a:latin typeface="+mn-lt"/>
                <a:cs typeface="Calibri Light" panose="020F0302020204030204" pitchFamily="34" charset="0"/>
              </a:rPr>
              <a:t>Inclusion means enabling refugees to provide for themselves and be net contributors to economic development as consumers, workers and entrepreneurs. It is one of the most important keys to enhancing protection and unlocking solutions for refugees”</a:t>
            </a:r>
            <a:r>
              <a:rPr lang="en-GB" sz="3600" i="1" dirty="0">
                <a:latin typeface="+mn-lt"/>
              </a:rPr>
              <a:t/>
            </a:r>
            <a:br>
              <a:rPr lang="en-GB" sz="3600" i="1" dirty="0">
                <a:latin typeface="+mn-lt"/>
              </a:rPr>
            </a:br>
            <a:r>
              <a:rPr lang="en-GB" sz="3600" b="0" i="1" dirty="0"/>
              <a:t/>
            </a:r>
            <a:br>
              <a:rPr lang="en-GB" sz="3600" b="0" i="1" dirty="0"/>
            </a:br>
            <a:r>
              <a:rPr lang="en-GB" sz="2000" b="0" dirty="0" smtClean="0">
                <a:solidFill>
                  <a:schemeClr val="accent5">
                    <a:lumMod val="50000"/>
                  </a:schemeClr>
                </a:solidFill>
              </a:rPr>
              <a:t>Filippo </a:t>
            </a:r>
            <a:r>
              <a:rPr lang="en-GB" sz="2000" b="0" dirty="0">
                <a:solidFill>
                  <a:schemeClr val="accent5">
                    <a:lumMod val="50000"/>
                  </a:schemeClr>
                </a:solidFill>
              </a:rPr>
              <a:t>Grandi</a:t>
            </a:r>
            <a:r>
              <a:rPr lang="en-GB" sz="2000" b="0" dirty="0">
                <a:solidFill>
                  <a:schemeClr val="accent5">
                    <a:lumMod val="50000"/>
                  </a:schemeClr>
                </a:solidFill>
              </a:rPr>
              <a:t>, UN High Commissioner for </a:t>
            </a:r>
            <a:r>
              <a:rPr lang="en-GB" sz="2000" b="0" dirty="0" err="1" smtClean="0">
                <a:solidFill>
                  <a:schemeClr val="accent5">
                    <a:lumMod val="50000"/>
                  </a:schemeClr>
                </a:solidFill>
              </a:rPr>
              <a:t>Refugeeswha</a:t>
            </a:r>
            <a:endParaRPr lang="en-GB" sz="2000" b="0" dirty="0">
              <a:solidFill>
                <a:schemeClr val="accent5">
                  <a:lumMod val="50000"/>
                </a:schemeClr>
              </a:solidFill>
            </a:endParaRPr>
          </a:p>
        </p:txBody>
      </p:sp>
      <p:sp>
        <p:nvSpPr>
          <p:cNvPr id="4" name="TextBox 3"/>
          <p:cNvSpPr txBox="1"/>
          <p:nvPr/>
        </p:nvSpPr>
        <p:spPr>
          <a:xfrm>
            <a:off x="462579" y="559398"/>
            <a:ext cx="2936837" cy="369332"/>
          </a:xfrm>
          <a:prstGeom prst="rect">
            <a:avLst/>
          </a:prstGeom>
          <a:noFill/>
        </p:spPr>
        <p:txBody>
          <a:bodyPr wrap="square" rtlCol="0">
            <a:spAutoFit/>
          </a:bodyPr>
          <a:lstStyle/>
          <a:p>
            <a:r>
              <a:rPr lang="en-US" dirty="0" smtClean="0">
                <a:solidFill>
                  <a:schemeClr val="bg1"/>
                </a:solidFill>
              </a:rPr>
              <a:t>WHAT </a:t>
            </a:r>
            <a:endParaRPr lang="en-GB" dirty="0">
              <a:solidFill>
                <a:schemeClr val="bg1"/>
              </a:solidFill>
            </a:endParaRPr>
          </a:p>
        </p:txBody>
      </p:sp>
    </p:spTree>
    <p:extLst>
      <p:ext uri="{BB962C8B-B14F-4D97-AF65-F5344CB8AC3E}">
        <p14:creationId xmlns:p14="http://schemas.microsoft.com/office/powerpoint/2010/main" val="342317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a:xfrm>
            <a:off x="279699" y="5346644"/>
            <a:ext cx="11241741" cy="601133"/>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solidFill>
                <a:prstClr val="white"/>
              </a:solidFill>
            </a:endParaRPr>
          </a:p>
        </p:txBody>
      </p:sp>
      <p:sp>
        <p:nvSpPr>
          <p:cNvPr id="3" name="Title 3"/>
          <p:cNvSpPr txBox="1">
            <a:spLocks/>
          </p:cNvSpPr>
          <p:nvPr/>
        </p:nvSpPr>
        <p:spPr>
          <a:xfrm>
            <a:off x="0" y="0"/>
            <a:ext cx="12192000" cy="1112044"/>
          </a:xfrm>
          <a:prstGeom prst="rect">
            <a:avLst/>
          </a:prstGeom>
          <a:solidFill>
            <a:schemeClr val="accent1"/>
          </a:solidFill>
        </p:spPr>
        <p:txBody>
          <a:bodyPr vert="horz" lIns="0" tIns="0" rIns="0" bIns="0" rtlCol="0" anchor="ctr" anchorCtr="0">
            <a:normAutofit/>
          </a:bodyPr>
          <a:lstStyle>
            <a:lvl1pPr algn="l" defTabSz="609585" rtl="0" eaLnBrk="1" latinLnBrk="0" hangingPunct="1">
              <a:lnSpc>
                <a:spcPct val="90000"/>
              </a:lnSpc>
              <a:spcBef>
                <a:spcPct val="0"/>
              </a:spcBef>
              <a:buNone/>
              <a:defRPr sz="4800" b="1" kern="1200">
                <a:solidFill>
                  <a:schemeClr val="accent1"/>
                </a:solidFill>
                <a:latin typeface="+mj-lt"/>
                <a:ea typeface="+mj-ea"/>
                <a:cs typeface="+mj-cs"/>
              </a:defRPr>
            </a:lvl1pPr>
          </a:lstStyle>
          <a:p>
            <a:pPr algn="ctr"/>
            <a:r>
              <a:rPr lang="en-US" sz="3000" dirty="0">
                <a:solidFill>
                  <a:srgbClr val="FAEB00"/>
                </a:solidFill>
                <a:latin typeface="Arial" panose="020B0604020202020204" pitchFamily="34" charset="0"/>
                <a:cs typeface="Arial" panose="020B0604020202020204" pitchFamily="34" charset="0"/>
              </a:rPr>
              <a:t>Why economic inclusion </a:t>
            </a:r>
            <a:r>
              <a:rPr lang="en-US" sz="3000" dirty="0" smtClean="0">
                <a:solidFill>
                  <a:srgbClr val="FAEB00"/>
                </a:solidFill>
                <a:latin typeface="Arial" panose="020B0604020202020204" pitchFamily="34" charset="0"/>
                <a:cs typeface="Arial" panose="020B0604020202020204" pitchFamily="34" charset="0"/>
              </a:rPr>
              <a:t>of refugees?</a:t>
            </a:r>
          </a:p>
          <a:p>
            <a:pPr algn="ctr"/>
            <a:r>
              <a:rPr lang="en-US" sz="3000" dirty="0" smtClean="0">
                <a:solidFill>
                  <a:srgbClr val="FAEB00"/>
                </a:solidFill>
                <a:latin typeface="Arial" panose="020B0604020202020204" pitchFamily="34" charset="0"/>
                <a:cs typeface="Arial" panose="020B0604020202020204" pitchFamily="34" charset="0"/>
              </a:rPr>
              <a:t>Why strengthening livelihoods?</a:t>
            </a:r>
            <a:endParaRPr lang="en-GB" sz="3000" dirty="0">
              <a:solidFill>
                <a:srgbClr val="FAEB00"/>
              </a:solidFill>
              <a:latin typeface="Arial" panose="020B0604020202020204" pitchFamily="34" charset="0"/>
              <a:cs typeface="Arial" panose="020B0604020202020204" pitchFamily="34" charset="0"/>
            </a:endParaRPr>
          </a:p>
        </p:txBody>
      </p:sp>
      <p:sp>
        <p:nvSpPr>
          <p:cNvPr id="4" name="TextBox 3"/>
          <p:cNvSpPr txBox="1"/>
          <p:nvPr/>
        </p:nvSpPr>
        <p:spPr>
          <a:xfrm>
            <a:off x="3216537" y="1289500"/>
            <a:ext cx="4130935"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dirty="0">
                <a:solidFill>
                  <a:prstClr val="black"/>
                </a:solidFill>
              </a:rPr>
              <a:t>Protection and solutions</a:t>
            </a:r>
          </a:p>
        </p:txBody>
      </p:sp>
      <p:sp>
        <p:nvSpPr>
          <p:cNvPr id="5" name="Up Arrow 4"/>
          <p:cNvSpPr/>
          <p:nvPr/>
        </p:nvSpPr>
        <p:spPr>
          <a:xfrm>
            <a:off x="2795757" y="1759323"/>
            <a:ext cx="262466" cy="324757"/>
          </a:xfrm>
          <a:prstGeom prst="up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solidFill>
                <a:prstClr val="white"/>
              </a:solidFill>
            </a:endParaRPr>
          </a:p>
        </p:txBody>
      </p:sp>
      <p:sp>
        <p:nvSpPr>
          <p:cNvPr id="6" name="TextBox 5"/>
          <p:cNvSpPr txBox="1"/>
          <p:nvPr/>
        </p:nvSpPr>
        <p:spPr>
          <a:xfrm>
            <a:off x="3216537" y="2182680"/>
            <a:ext cx="4130936"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a:solidFill>
                  <a:prstClr val="black"/>
                </a:solidFill>
              </a:rPr>
              <a:t>Self-reliance and resilience</a:t>
            </a:r>
          </a:p>
        </p:txBody>
      </p:sp>
      <p:sp>
        <p:nvSpPr>
          <p:cNvPr id="8" name="TextBox 7"/>
          <p:cNvSpPr txBox="1"/>
          <p:nvPr/>
        </p:nvSpPr>
        <p:spPr>
          <a:xfrm>
            <a:off x="3216537" y="3116094"/>
            <a:ext cx="4130936" cy="18158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dirty="0" smtClean="0">
                <a:solidFill>
                  <a:prstClr val="black"/>
                </a:solidFill>
              </a:rPr>
              <a:t>Dignity, </a:t>
            </a:r>
            <a:r>
              <a:rPr lang="en-US" sz="2800" dirty="0" smtClean="0">
                <a:solidFill>
                  <a:prstClr val="black"/>
                </a:solidFill>
              </a:rPr>
              <a:t>normal life, </a:t>
            </a:r>
            <a:r>
              <a:rPr lang="en-US" sz="2800" dirty="0" smtClean="0">
                <a:solidFill>
                  <a:prstClr val="black"/>
                </a:solidFill>
              </a:rPr>
              <a:t>social </a:t>
            </a:r>
            <a:r>
              <a:rPr lang="en-US" sz="2800" dirty="0" smtClean="0">
                <a:solidFill>
                  <a:prstClr val="black"/>
                </a:solidFill>
              </a:rPr>
              <a:t>cohesion</a:t>
            </a:r>
          </a:p>
          <a:p>
            <a:pPr algn="ctr"/>
            <a:endParaRPr lang="en-US" sz="2800" dirty="0" smtClean="0">
              <a:solidFill>
                <a:prstClr val="black"/>
              </a:solidFill>
            </a:endParaRPr>
          </a:p>
          <a:p>
            <a:pPr algn="ctr"/>
            <a:r>
              <a:rPr lang="en-US" sz="2800" dirty="0" err="1" smtClean="0">
                <a:solidFill>
                  <a:prstClr val="black"/>
                </a:solidFill>
              </a:rPr>
              <a:t>earn&amp;spend</a:t>
            </a:r>
            <a:endParaRPr lang="en-GB" sz="2800" dirty="0">
              <a:solidFill>
                <a:prstClr val="black"/>
              </a:solidFill>
            </a:endParaRPr>
          </a:p>
        </p:txBody>
      </p:sp>
      <p:sp>
        <p:nvSpPr>
          <p:cNvPr id="13" name="TextBox 12"/>
          <p:cNvSpPr txBox="1"/>
          <p:nvPr/>
        </p:nvSpPr>
        <p:spPr>
          <a:xfrm>
            <a:off x="7885355" y="1112044"/>
            <a:ext cx="3431690"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400" dirty="0" smtClean="0">
                <a:solidFill>
                  <a:srgbClr val="0070C0"/>
                </a:solidFill>
              </a:rPr>
              <a:t>Reduce depending on assistance and negative coping </a:t>
            </a:r>
          </a:p>
          <a:p>
            <a:pPr marL="342900" indent="-342900">
              <a:buFont typeface="Wingdings" panose="05000000000000000000" pitchFamily="2" charset="2"/>
              <a:buChar char="q"/>
            </a:pPr>
            <a:endParaRPr lang="en-GB" sz="2400" dirty="0">
              <a:solidFill>
                <a:srgbClr val="0070C0"/>
              </a:solidFill>
            </a:endParaRPr>
          </a:p>
          <a:p>
            <a:r>
              <a:rPr lang="en-GB" sz="2400" dirty="0" smtClean="0">
                <a:solidFill>
                  <a:srgbClr val="0070C0"/>
                </a:solidFill>
              </a:rPr>
              <a:t>Contribute </a:t>
            </a:r>
            <a:r>
              <a:rPr lang="en-GB" sz="2400" dirty="0">
                <a:solidFill>
                  <a:srgbClr val="0070C0"/>
                </a:solidFill>
              </a:rPr>
              <a:t>to </a:t>
            </a:r>
            <a:r>
              <a:rPr lang="en-GB" sz="2400" dirty="0" smtClean="0">
                <a:solidFill>
                  <a:srgbClr val="0070C0"/>
                </a:solidFill>
              </a:rPr>
              <a:t>economies</a:t>
            </a:r>
            <a:endParaRPr lang="en-GB" sz="2400" dirty="0">
              <a:solidFill>
                <a:srgbClr val="0070C0"/>
              </a:solidFill>
            </a:endParaRPr>
          </a:p>
          <a:p>
            <a:pPr marL="342900" indent="-342900">
              <a:buFont typeface="Wingdings" panose="05000000000000000000" pitchFamily="2" charset="2"/>
              <a:buChar char="q"/>
            </a:pPr>
            <a:endParaRPr lang="en-GB" sz="2400" dirty="0">
              <a:solidFill>
                <a:srgbClr val="0070C0"/>
              </a:solidFill>
            </a:endParaRPr>
          </a:p>
          <a:p>
            <a:r>
              <a:rPr lang="en-GB" sz="2400" dirty="0">
                <a:solidFill>
                  <a:srgbClr val="0070C0"/>
                </a:solidFill>
              </a:rPr>
              <a:t>Prepare for the future (return, integration, resettlement)</a:t>
            </a:r>
          </a:p>
        </p:txBody>
      </p:sp>
      <p:sp>
        <p:nvSpPr>
          <p:cNvPr id="19" name="Up Arrow 18"/>
          <p:cNvSpPr/>
          <p:nvPr/>
        </p:nvSpPr>
        <p:spPr>
          <a:xfrm>
            <a:off x="2795757" y="2579376"/>
            <a:ext cx="262466" cy="324757"/>
          </a:xfrm>
          <a:prstGeom prst="up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solidFill>
                <a:prstClr val="white"/>
              </a:solidFill>
            </a:endParaRPr>
          </a:p>
        </p:txBody>
      </p:sp>
      <p:sp>
        <p:nvSpPr>
          <p:cNvPr id="20" name="Up Arrow 19"/>
          <p:cNvSpPr/>
          <p:nvPr/>
        </p:nvSpPr>
        <p:spPr>
          <a:xfrm>
            <a:off x="2785000" y="3951884"/>
            <a:ext cx="262466" cy="324757"/>
          </a:xfrm>
          <a:prstGeom prst="up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solidFill>
                <a:prstClr val="white"/>
              </a:solidFill>
            </a:endParaRPr>
          </a:p>
        </p:txBody>
      </p:sp>
      <p:sp>
        <p:nvSpPr>
          <p:cNvPr id="2" name="TextBox 1"/>
          <p:cNvSpPr txBox="1"/>
          <p:nvPr/>
        </p:nvSpPr>
        <p:spPr>
          <a:xfrm>
            <a:off x="279699" y="268941"/>
            <a:ext cx="763793" cy="369332"/>
          </a:xfrm>
          <a:prstGeom prst="rect">
            <a:avLst/>
          </a:prstGeom>
          <a:noFill/>
        </p:spPr>
        <p:txBody>
          <a:bodyPr wrap="square" rtlCol="0">
            <a:spAutoFit/>
          </a:bodyPr>
          <a:lstStyle/>
          <a:p>
            <a:r>
              <a:rPr lang="en-US" dirty="0" smtClean="0">
                <a:solidFill>
                  <a:schemeClr val="bg1"/>
                </a:solidFill>
              </a:rPr>
              <a:t>WHY </a:t>
            </a:r>
            <a:endParaRPr lang="en-GB" dirty="0">
              <a:solidFill>
                <a:schemeClr val="bg1"/>
              </a:solidFill>
            </a:endParaRPr>
          </a:p>
        </p:txBody>
      </p:sp>
    </p:spTree>
    <p:extLst>
      <p:ext uri="{BB962C8B-B14F-4D97-AF65-F5344CB8AC3E}">
        <p14:creationId xmlns:p14="http://schemas.microsoft.com/office/powerpoint/2010/main" val="4114555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5504" y="548681"/>
            <a:ext cx="8604448" cy="362421"/>
          </a:xfrm>
        </p:spPr>
        <p:txBody>
          <a:bodyPr>
            <a:noAutofit/>
          </a:bodyPr>
          <a:lstStyle/>
          <a:p>
            <a:r>
              <a:rPr lang="en-US" sz="2800" dirty="0">
                <a:solidFill>
                  <a:srgbClr val="0070C0"/>
                </a:solidFill>
              </a:rPr>
              <a:t>2014-2018 Livelihoods </a:t>
            </a:r>
            <a:r>
              <a:rPr lang="en-US" sz="2800" dirty="0" err="1">
                <a:solidFill>
                  <a:srgbClr val="0070C0"/>
                </a:solidFill>
              </a:rPr>
              <a:t>Centralised</a:t>
            </a:r>
            <a:r>
              <a:rPr lang="en-US" sz="2800" dirty="0">
                <a:solidFill>
                  <a:srgbClr val="0070C0"/>
                </a:solidFill>
              </a:rPr>
              <a:t> Evaluation Findings</a:t>
            </a:r>
            <a:endParaRPr lang="en-GB" sz="2800" dirty="0">
              <a:solidFill>
                <a:srgbClr val="0070C0"/>
              </a:solidFill>
            </a:endParaRPr>
          </a:p>
        </p:txBody>
      </p:sp>
      <p:sp>
        <p:nvSpPr>
          <p:cNvPr id="4" name="Rectangle 3"/>
          <p:cNvSpPr/>
          <p:nvPr/>
        </p:nvSpPr>
        <p:spPr>
          <a:xfrm>
            <a:off x="0" y="1"/>
            <a:ext cx="12192001" cy="6124754"/>
          </a:xfrm>
          <a:prstGeom prst="rect">
            <a:avLst/>
          </a:prstGeom>
        </p:spPr>
        <p:txBody>
          <a:bodyPr wrap="square">
            <a:spAutoFit/>
          </a:bodyPr>
          <a:lstStyle/>
          <a:p>
            <a:r>
              <a:rPr lang="en-US" sz="1400" dirty="0" smtClean="0">
                <a:solidFill>
                  <a:schemeClr val="bg1"/>
                </a:solidFill>
                <a:latin typeface="Arial" panose="020B0604020202020204" pitchFamily="34" charset="0"/>
                <a:cs typeface="Arial" panose="020B0604020202020204" pitchFamily="34" charset="0"/>
              </a:rPr>
              <a:t>HOW</a:t>
            </a:r>
            <a:endParaRPr lang="en-GB" sz="1400" dirty="0">
              <a:solidFill>
                <a:schemeClr val="bg1"/>
              </a:solidFill>
              <a:latin typeface="Arial" panose="020B0604020202020204" pitchFamily="34" charset="0"/>
              <a:cs typeface="Arial" panose="020B0604020202020204" pitchFamily="34" charset="0"/>
            </a:endParaRPr>
          </a:p>
          <a:p>
            <a:endParaRPr lang="en-GB" sz="2800" dirty="0" smtClean="0">
              <a:solidFill>
                <a:schemeClr val="bg1"/>
              </a:solidFill>
              <a:latin typeface="Arial" panose="020B0604020202020204" pitchFamily="34" charset="0"/>
              <a:cs typeface="Arial" panose="020B0604020202020204" pitchFamily="34" charset="0"/>
            </a:endParaRPr>
          </a:p>
          <a:p>
            <a:r>
              <a:rPr lang="en-GB" sz="2800" dirty="0" smtClean="0">
                <a:solidFill>
                  <a:schemeClr val="bg1"/>
                </a:solidFill>
                <a:latin typeface="Arial" panose="020B0604020202020204" pitchFamily="34" charset="0"/>
                <a:cs typeface="Arial" panose="020B0604020202020204" pitchFamily="34" charset="0"/>
              </a:rPr>
              <a:t> “positive shift”</a:t>
            </a:r>
            <a:endParaRPr lang="en-GB" sz="2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Increased partnerships with development actors</a:t>
            </a:r>
          </a:p>
          <a:p>
            <a:pPr marL="285750" indent="-28575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Learning and adapting new ways of working with </a:t>
            </a:r>
            <a:endParaRPr lang="en-GB" sz="2800" dirty="0" smtClean="0">
              <a:solidFill>
                <a:schemeClr val="bg1"/>
              </a:solidFill>
              <a:latin typeface="Arial" panose="020B0604020202020204" pitchFamily="34" charset="0"/>
              <a:cs typeface="Arial" panose="020B0604020202020204" pitchFamily="34" charset="0"/>
            </a:endParaRPr>
          </a:p>
          <a:p>
            <a:r>
              <a:rPr lang="en-GB" sz="2800" dirty="0" smtClean="0">
                <a:solidFill>
                  <a:schemeClr val="bg1"/>
                </a:solidFill>
                <a:latin typeface="Arial" panose="020B0604020202020204" pitchFamily="34" charset="0"/>
                <a:cs typeface="Arial" panose="020B0604020202020204" pitchFamily="34" charset="0"/>
              </a:rPr>
              <a:t>private </a:t>
            </a:r>
            <a:r>
              <a:rPr lang="en-GB" sz="2800" dirty="0">
                <a:solidFill>
                  <a:schemeClr val="bg1"/>
                </a:solidFill>
                <a:latin typeface="Arial" panose="020B0604020202020204" pitchFamily="34" charset="0"/>
                <a:cs typeface="Arial" panose="020B0604020202020204" pitchFamily="34" charset="0"/>
              </a:rPr>
              <a:t>sector, financial service providers, </a:t>
            </a:r>
            <a:r>
              <a:rPr lang="en-GB" sz="2800" dirty="0" smtClean="0">
                <a:solidFill>
                  <a:schemeClr val="bg1"/>
                </a:solidFill>
                <a:latin typeface="Arial" panose="020B0604020202020204" pitchFamily="34" charset="0"/>
                <a:cs typeface="Arial" panose="020B0604020202020204" pitchFamily="34" charset="0"/>
              </a:rPr>
              <a:t>government </a:t>
            </a:r>
          </a:p>
          <a:p>
            <a:pPr marL="285750" indent="-28575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Market-based approach</a:t>
            </a:r>
          </a:p>
          <a:p>
            <a:pPr marL="285750" indent="-285750">
              <a:buFont typeface="Arial" panose="020B0604020202020204" pitchFamily="34" charset="0"/>
              <a:buChar char="•"/>
            </a:pPr>
            <a:endParaRPr lang="en-GB" sz="2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Going </a:t>
            </a:r>
            <a:r>
              <a:rPr lang="en-GB" sz="2800" dirty="0" smtClean="0">
                <a:solidFill>
                  <a:schemeClr val="bg1"/>
                </a:solidFill>
                <a:latin typeface="Arial" panose="020B0604020202020204" pitchFamily="34" charset="0"/>
                <a:cs typeface="Arial" panose="020B0604020202020204" pitchFamily="34" charset="0"/>
              </a:rPr>
              <a:t>forward:</a:t>
            </a:r>
          </a:p>
          <a:p>
            <a:pPr marL="457200" indent="-457200">
              <a:buFontTx/>
              <a:buChar char="-"/>
            </a:pPr>
            <a:r>
              <a:rPr lang="en-GB" sz="2800" dirty="0" smtClean="0">
                <a:solidFill>
                  <a:schemeClr val="bg1"/>
                </a:solidFill>
                <a:latin typeface="Arial" panose="020B0604020202020204" pitchFamily="34" charset="0"/>
                <a:cs typeface="Arial" panose="020B0604020202020204" pitchFamily="34" charset="0"/>
              </a:rPr>
              <a:t>UNHCR to work on livelihoods</a:t>
            </a:r>
            <a:r>
              <a:rPr lang="en-GB" sz="2800" dirty="0">
                <a:solidFill>
                  <a:schemeClr val="bg1"/>
                </a:solidFill>
                <a:latin typeface="Arial" panose="020B0604020202020204" pitchFamily="34" charset="0"/>
                <a:cs typeface="Arial" panose="020B0604020202020204" pitchFamily="34" charset="0"/>
              </a:rPr>
              <a:t>, but in a strategic </a:t>
            </a:r>
            <a:r>
              <a:rPr lang="en-GB" sz="2800" dirty="0" smtClean="0">
                <a:solidFill>
                  <a:schemeClr val="bg1"/>
                </a:solidFill>
                <a:latin typeface="Arial" panose="020B0604020202020204" pitchFamily="34" charset="0"/>
                <a:cs typeface="Arial" panose="020B0604020202020204" pitchFamily="34" charset="0"/>
              </a:rPr>
              <a:t>role, </a:t>
            </a:r>
          </a:p>
          <a:p>
            <a:r>
              <a:rPr lang="en-GB" sz="2800" dirty="0" smtClean="0">
                <a:solidFill>
                  <a:schemeClr val="bg1"/>
                </a:solidFill>
                <a:latin typeface="Arial" panose="020B0604020202020204" pitchFamily="34" charset="0"/>
                <a:cs typeface="Arial" panose="020B0604020202020204" pitchFamily="34" charset="0"/>
              </a:rPr>
              <a:t>facilitating access </a:t>
            </a:r>
            <a:r>
              <a:rPr lang="en-GB" sz="2800" dirty="0">
                <a:solidFill>
                  <a:schemeClr val="bg1"/>
                </a:solidFill>
                <a:latin typeface="Arial" panose="020B0604020202020204" pitchFamily="34" charset="0"/>
                <a:cs typeface="Arial" panose="020B0604020202020204" pitchFamily="34" charset="0"/>
              </a:rPr>
              <a:t>to economic and financial inclusion through partnerships</a:t>
            </a:r>
          </a:p>
          <a:p>
            <a:pPr marL="285750" indent="-28575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Continue to ensure protection </a:t>
            </a:r>
          </a:p>
          <a:p>
            <a:pPr marL="285750" indent="-285750">
              <a:buFont typeface="Arial" panose="020B0604020202020204" pitchFamily="34" charset="0"/>
              <a:buChar char="•"/>
            </a:pPr>
            <a:r>
              <a:rPr lang="en-GB" sz="2800" dirty="0">
                <a:solidFill>
                  <a:schemeClr val="bg1"/>
                </a:solidFill>
                <a:latin typeface="Arial" panose="020B0604020202020204" pitchFamily="34" charset="0"/>
                <a:cs typeface="Arial" panose="020B0604020202020204" pitchFamily="34" charset="0"/>
              </a:rPr>
              <a:t>Build </a:t>
            </a:r>
            <a:r>
              <a:rPr lang="en-GB" sz="2800" dirty="0" smtClean="0">
                <a:solidFill>
                  <a:schemeClr val="bg1"/>
                </a:solidFill>
                <a:latin typeface="Arial" panose="020B0604020202020204" pitchFamily="34" charset="0"/>
                <a:cs typeface="Arial" panose="020B0604020202020204" pitchFamily="34" charset="0"/>
              </a:rPr>
              <a:t>on access </a:t>
            </a:r>
            <a:r>
              <a:rPr lang="en-GB" sz="2800" dirty="0">
                <a:solidFill>
                  <a:schemeClr val="bg1"/>
                </a:solidFill>
                <a:latin typeface="Arial" panose="020B0604020202020204" pitchFamily="34" charset="0"/>
                <a:cs typeface="Arial" panose="020B0604020202020204" pitchFamily="34" charset="0"/>
              </a:rPr>
              <a:t>to basic services and systems </a:t>
            </a:r>
            <a:r>
              <a:rPr lang="en-GB" sz="2800" dirty="0" smtClean="0">
                <a:solidFill>
                  <a:schemeClr val="bg1"/>
                </a:solidFill>
                <a:latin typeface="Arial" panose="020B0604020202020204" pitchFamily="34" charset="0"/>
                <a:cs typeface="Arial" panose="020B0604020202020204" pitchFamily="34" charset="0"/>
              </a:rPr>
              <a:t>to further economic </a:t>
            </a:r>
            <a:r>
              <a:rPr lang="en-GB" sz="2800" dirty="0">
                <a:solidFill>
                  <a:schemeClr val="bg1"/>
                </a:solidFill>
                <a:latin typeface="Arial" panose="020B0604020202020204" pitchFamily="34" charset="0"/>
                <a:cs typeface="Arial" panose="020B0604020202020204" pitchFamily="34" charset="0"/>
              </a:rPr>
              <a:t>and development activities </a:t>
            </a:r>
            <a:endParaRPr lang="en-GB" sz="2800" dirty="0" smtClean="0">
              <a:solidFill>
                <a:schemeClr val="bg1"/>
              </a:solidFill>
              <a:latin typeface="Arial" panose="020B0604020202020204" pitchFamily="34" charset="0"/>
              <a:cs typeface="Arial" panose="020B0604020202020204" pitchFamily="34" charset="0"/>
            </a:endParaRPr>
          </a:p>
          <a:p>
            <a:r>
              <a:rPr lang="en-GB" sz="1400" dirty="0" smtClean="0">
                <a:solidFill>
                  <a:schemeClr val="bg1"/>
                </a:solidFill>
                <a:latin typeface="Arial" panose="020B0604020202020204" pitchFamily="34" charset="0"/>
                <a:cs typeface="Arial" panose="020B0604020202020204" pitchFamily="34" charset="0"/>
              </a:rPr>
              <a:t>https</a:t>
            </a:r>
            <a:r>
              <a:rPr lang="en-GB" sz="1400" dirty="0">
                <a:solidFill>
                  <a:schemeClr val="bg1"/>
                </a:solidFill>
                <a:latin typeface="Arial" panose="020B0604020202020204" pitchFamily="34" charset="0"/>
                <a:cs typeface="Arial" panose="020B0604020202020204" pitchFamily="34" charset="0"/>
              </a:rPr>
              <a:t>://reliefweb.int/report/world/evaluation-unhcrs-livelihoods-strategies-and-approaches-2014-2018-global-report</a:t>
            </a:r>
            <a:endParaRPr lang="en-GB" sz="14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9543212" y="161365"/>
            <a:ext cx="2512244" cy="3704496"/>
          </a:xfrm>
          <a:prstGeom prst="rect">
            <a:avLst/>
          </a:prstGeom>
        </p:spPr>
      </p:pic>
    </p:spTree>
    <p:extLst>
      <p:ext uri="{BB962C8B-B14F-4D97-AF65-F5344CB8AC3E}">
        <p14:creationId xmlns:p14="http://schemas.microsoft.com/office/powerpoint/2010/main" val="186957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B038830F-6D10-4177-BB11-304B0CC73EAC}"/>
              </a:ext>
            </a:extLst>
          </p:cNvPr>
          <p:cNvSpPr>
            <a:spLocks noGrp="1"/>
          </p:cNvSpPr>
          <p:nvPr>
            <p:ph type="ctrTitle"/>
          </p:nvPr>
        </p:nvSpPr>
        <p:spPr>
          <a:xfrm>
            <a:off x="407368" y="1322766"/>
            <a:ext cx="10585176" cy="4212468"/>
          </a:xfrm>
        </p:spPr>
        <p:txBody>
          <a:bodyPr>
            <a:normAutofit/>
          </a:bodyPr>
          <a:lstStyle/>
          <a:p>
            <a:r>
              <a:rPr lang="en-GB" sz="4000" b="1" cap="small" dirty="0" smtClean="0">
                <a:solidFill>
                  <a:schemeClr val="bg1"/>
                </a:solidFill>
                <a:latin typeface="Arial" panose="020B0604020202020204" pitchFamily="34" charset="0"/>
                <a:cs typeface="Arial" panose="020B0604020202020204" pitchFamily="34" charset="0"/>
              </a:rPr>
              <a:t/>
            </a:r>
            <a:br>
              <a:rPr lang="en-GB" sz="4000" b="1" cap="small" dirty="0" smtClean="0">
                <a:solidFill>
                  <a:schemeClr val="bg1"/>
                </a:solidFill>
                <a:latin typeface="Arial" panose="020B0604020202020204" pitchFamily="34" charset="0"/>
                <a:cs typeface="Arial" panose="020B0604020202020204" pitchFamily="34" charset="0"/>
              </a:rPr>
            </a:br>
            <a:r>
              <a:rPr lang="en-GB" sz="4000" b="1" cap="small" dirty="0">
                <a:solidFill>
                  <a:srgbClr val="FFFF00"/>
                </a:solidFill>
                <a:latin typeface="Arial" panose="020B0604020202020204" pitchFamily="34" charset="0"/>
                <a:cs typeface="Arial" panose="020B0604020202020204" pitchFamily="34" charset="0"/>
              </a:rPr>
              <a:t>G</a:t>
            </a:r>
            <a:r>
              <a:rPr lang="en-GB" sz="4000" b="1" cap="small" dirty="0" smtClean="0">
                <a:solidFill>
                  <a:srgbClr val="FFFF00"/>
                </a:solidFill>
                <a:latin typeface="Arial" panose="020B0604020202020204" pitchFamily="34" charset="0"/>
                <a:cs typeface="Arial" panose="020B0604020202020204" pitchFamily="34" charset="0"/>
              </a:rPr>
              <a:t>lobal Programme to Alleviate Poverty for Refugees &amp; Host </a:t>
            </a:r>
            <a:r>
              <a:rPr lang="en-GB" sz="4000" b="1" cap="small" dirty="0" smtClean="0">
                <a:solidFill>
                  <a:srgbClr val="FFFF00"/>
                </a:solidFill>
                <a:latin typeface="Arial" panose="020B0604020202020204" pitchFamily="34" charset="0"/>
                <a:cs typeface="Arial" panose="020B0604020202020204" pitchFamily="34" charset="0"/>
              </a:rPr>
              <a:t>Communities</a:t>
            </a:r>
            <a:br>
              <a:rPr lang="en-GB" sz="4000" b="1" cap="small" dirty="0" smtClean="0">
                <a:solidFill>
                  <a:srgbClr val="FFFF00"/>
                </a:solidFill>
                <a:latin typeface="Arial" panose="020B0604020202020204" pitchFamily="34" charset="0"/>
                <a:cs typeface="Arial" panose="020B0604020202020204" pitchFamily="34" charset="0"/>
              </a:rPr>
            </a:br>
            <a:r>
              <a:rPr lang="en-GB" sz="3600" cap="small" dirty="0" smtClean="0">
                <a:solidFill>
                  <a:srgbClr val="FFFF00"/>
                </a:solidFill>
                <a:latin typeface="Arial" panose="020B0604020202020204" pitchFamily="34" charset="0"/>
                <a:cs typeface="Arial" panose="020B0604020202020204" pitchFamily="34" charset="0"/>
              </a:rPr>
              <a:t>Geneva 27-28 FEBRUARY </a:t>
            </a:r>
            <a:r>
              <a:rPr lang="en-GB" sz="4000" b="1" cap="small" dirty="0" smtClean="0">
                <a:solidFill>
                  <a:srgbClr val="FFFF00"/>
                </a:solidFill>
                <a:latin typeface="Arial" panose="020B0604020202020204" pitchFamily="34" charset="0"/>
                <a:cs typeface="Arial" panose="020B0604020202020204" pitchFamily="34" charset="0"/>
              </a:rPr>
              <a:t/>
            </a:r>
            <a:br>
              <a:rPr lang="en-GB" sz="4000" b="1" cap="small" dirty="0" smtClean="0">
                <a:solidFill>
                  <a:srgbClr val="FFFF00"/>
                </a:solidFill>
                <a:latin typeface="Arial" panose="020B0604020202020204" pitchFamily="34" charset="0"/>
                <a:cs typeface="Arial" panose="020B0604020202020204" pitchFamily="34" charset="0"/>
              </a:rPr>
            </a:br>
            <a:r>
              <a:rPr lang="en-GB" sz="4000" b="1" cap="small" dirty="0">
                <a:solidFill>
                  <a:srgbClr val="FFFF00"/>
                </a:solidFill>
                <a:latin typeface="Arial" panose="020B0604020202020204" pitchFamily="34" charset="0"/>
                <a:cs typeface="Arial" panose="020B0604020202020204" pitchFamily="34" charset="0"/>
              </a:rPr>
              <a:t/>
            </a:r>
            <a:br>
              <a:rPr lang="en-GB" sz="4000" b="1" cap="small" dirty="0">
                <a:solidFill>
                  <a:srgbClr val="FFFF00"/>
                </a:solidFill>
                <a:latin typeface="Arial" panose="020B0604020202020204" pitchFamily="34" charset="0"/>
                <a:cs typeface="Arial" panose="020B0604020202020204" pitchFamily="34" charset="0"/>
              </a:rPr>
            </a:br>
            <a:endParaRPr lang="en-GB" sz="4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07368" y="398033"/>
            <a:ext cx="9263757" cy="369332"/>
          </a:xfrm>
          <a:prstGeom prst="rect">
            <a:avLst/>
          </a:prstGeom>
          <a:noFill/>
        </p:spPr>
        <p:txBody>
          <a:bodyPr wrap="square" rtlCol="0">
            <a:spAutoFit/>
          </a:bodyPr>
          <a:lstStyle/>
          <a:p>
            <a:r>
              <a:rPr lang="en-US" dirty="0" smtClean="0">
                <a:solidFill>
                  <a:schemeClr val="bg1"/>
                </a:solidFill>
              </a:rPr>
              <a:t>WORKING IN PARTNERSHIP – ONE OF THE LATEST INITIATIVES</a:t>
            </a:r>
            <a:endParaRPr lang="en-GB" dirty="0">
              <a:solidFill>
                <a:schemeClr val="bg1"/>
              </a:solidFill>
            </a:endParaRPr>
          </a:p>
        </p:txBody>
      </p:sp>
    </p:spTree>
    <p:extLst>
      <p:ext uri="{BB962C8B-B14F-4D97-AF65-F5344CB8AC3E}">
        <p14:creationId xmlns:p14="http://schemas.microsoft.com/office/powerpoint/2010/main" val="3016536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34AA13F-B19A-4E01-80E5-0D81D2B7F120}"/>
              </a:ext>
            </a:extLst>
          </p:cNvPr>
          <p:cNvSpPr txBox="1">
            <a:spLocks/>
          </p:cNvSpPr>
          <p:nvPr/>
        </p:nvSpPr>
        <p:spPr>
          <a:xfrm>
            <a:off x="4007768" y="0"/>
            <a:ext cx="2957215" cy="1111331"/>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0072BC"/>
                </a:solidFill>
                <a:latin typeface="Calibri (light)"/>
                <a:cs typeface="Arial" panose="020B0604020202020204" pitchFamily="34" charset="0"/>
              </a:rPr>
              <a:t>The coalition</a:t>
            </a:r>
            <a:endParaRPr lang="en-US" altLang="en-US" sz="3200" b="1" dirty="0">
              <a:solidFill>
                <a:srgbClr val="0072BC"/>
              </a:solidFill>
              <a:latin typeface="Calibri (light)"/>
              <a:cs typeface="Arial" panose="020B0604020202020204" pitchFamily="34" charset="0"/>
            </a:endParaRPr>
          </a:p>
        </p:txBody>
      </p:sp>
      <p:pic>
        <p:nvPicPr>
          <p:cNvPr id="4" name="Picture 3" descr="BOMA-2015-LOGO-400x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86" y="1683025"/>
            <a:ext cx="2060491" cy="10302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bra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150" y="3063011"/>
            <a:ext cx="3090737" cy="10302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download concer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1075" y="1683127"/>
            <a:ext cx="3063908" cy="10302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go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432" y="3063011"/>
            <a:ext cx="2350881" cy="10302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ownload hi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443" y="4623135"/>
            <a:ext cx="2644934" cy="9549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VE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9347" y="3063011"/>
            <a:ext cx="2289434" cy="10302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world vision logo see throug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80996" y="4665053"/>
            <a:ext cx="3514188" cy="7186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Image result for trickle up logo see throug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7082" y="4588081"/>
            <a:ext cx="3969704" cy="8359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4" descr="Image result for mercy corp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42446" y="3273864"/>
            <a:ext cx="3019921" cy="10610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aritas schweiz logo"/>
          <p:cNvPicPr>
            <a:picLocks noChangeAspect="1" noChangeArrowheads="1"/>
          </p:cNvPicPr>
          <p:nvPr/>
        </p:nvPicPr>
        <p:blipFill rotWithShape="1">
          <a:blip r:embed="rId12">
            <a:extLst>
              <a:ext uri="{28A0092B-C50C-407E-A947-70E740481C1C}">
                <a14:useLocalDpi xmlns:a14="http://schemas.microsoft.com/office/drawing/2010/main" val="0"/>
              </a:ext>
            </a:extLst>
          </a:blip>
          <a:srcRect t="26521" r="20073" b="33437"/>
          <a:stretch/>
        </p:blipFill>
        <p:spPr bwMode="auto">
          <a:xfrm>
            <a:off x="7239888" y="1628800"/>
            <a:ext cx="4402809" cy="10844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ayoubi\Desktop\logos\PEI.png"/>
          <p:cNvPicPr/>
          <p:nvPr/>
        </p:nvPicPr>
        <p:blipFill>
          <a:blip r:embed="rId13">
            <a:extLst>
              <a:ext uri="{28A0092B-C50C-407E-A947-70E740481C1C}">
                <a14:useLocalDpi xmlns:a14="http://schemas.microsoft.com/office/drawing/2010/main" val="0"/>
              </a:ext>
            </a:extLst>
          </a:blip>
          <a:srcRect/>
          <a:stretch>
            <a:fillRect/>
          </a:stretch>
        </p:blipFill>
        <p:spPr bwMode="auto">
          <a:xfrm>
            <a:off x="7409020" y="256110"/>
            <a:ext cx="2021840" cy="719455"/>
          </a:xfrm>
          <a:prstGeom prst="rect">
            <a:avLst/>
          </a:prstGeom>
          <a:noFill/>
          <a:ln>
            <a:noFill/>
          </a:ln>
        </p:spPr>
      </p:pic>
      <p:pic>
        <p:nvPicPr>
          <p:cNvPr id="15" name="Picture 14" descr="D:\PrivateData\ayoubi\Dropbox (Economic Inclusion)\Economic Inclusion 1.0\Communication and Visibility\Logo\Digital use - RBG\JPG format\Vertical blue.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11934" y="46215"/>
            <a:ext cx="1080120" cy="1139247"/>
          </a:xfrm>
          <a:prstGeom prst="rect">
            <a:avLst/>
          </a:prstGeom>
          <a:noFill/>
          <a:ln>
            <a:noFill/>
          </a:ln>
        </p:spPr>
      </p:pic>
    </p:spTree>
    <p:extLst>
      <p:ext uri="{BB962C8B-B14F-4D97-AF65-F5344CB8AC3E}">
        <p14:creationId xmlns:p14="http://schemas.microsoft.com/office/powerpoint/2010/main" val="3318272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34AA13F-B19A-4E01-80E5-0D81D2B7F120}"/>
              </a:ext>
            </a:extLst>
          </p:cNvPr>
          <p:cNvSpPr txBox="1">
            <a:spLocks/>
          </p:cNvSpPr>
          <p:nvPr/>
        </p:nvSpPr>
        <p:spPr>
          <a:xfrm>
            <a:off x="761767" y="0"/>
            <a:ext cx="9726721" cy="144016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0072BC"/>
                </a:solidFill>
                <a:latin typeface="Calibri (light)"/>
                <a:cs typeface="Arial" panose="020B0604020202020204" pitchFamily="34" charset="0"/>
              </a:rPr>
              <a:t>Programme features: The Graduation Approach</a:t>
            </a:r>
            <a:endParaRPr lang="en-US" altLang="en-US" sz="3200" b="1" dirty="0">
              <a:solidFill>
                <a:srgbClr val="0072BC"/>
              </a:solidFill>
              <a:latin typeface="Calibri (light)"/>
              <a:cs typeface="Arial" panose="020B0604020202020204" pitchFamily="34" charset="0"/>
            </a:endParaRPr>
          </a:p>
        </p:txBody>
      </p:sp>
      <p:sp>
        <p:nvSpPr>
          <p:cNvPr id="2" name="TextBox 1"/>
          <p:cNvSpPr txBox="1"/>
          <p:nvPr/>
        </p:nvSpPr>
        <p:spPr>
          <a:xfrm>
            <a:off x="27138" y="3315762"/>
            <a:ext cx="2250003" cy="523220"/>
          </a:xfrm>
          <a:prstGeom prst="rect">
            <a:avLst/>
          </a:prstGeom>
          <a:noFill/>
        </p:spPr>
        <p:txBody>
          <a:bodyPr wrap="square" rtlCol="0">
            <a:spAutoFit/>
          </a:bodyPr>
          <a:lstStyle/>
          <a:p>
            <a:r>
              <a:rPr lang="en-US" sz="2800" b="1" dirty="0" smtClean="0">
                <a:solidFill>
                  <a:srgbClr val="0072BC"/>
                </a:solidFill>
              </a:rPr>
              <a:t>Consumption</a:t>
            </a:r>
            <a:endParaRPr lang="en-US" sz="2800" b="1" dirty="0">
              <a:solidFill>
                <a:srgbClr val="0072BC"/>
              </a:solidFill>
            </a:endParaRPr>
          </a:p>
        </p:txBody>
      </p:sp>
      <p:sp>
        <p:nvSpPr>
          <p:cNvPr id="16" name="TextBox 15"/>
          <p:cNvSpPr txBox="1"/>
          <p:nvPr/>
        </p:nvSpPr>
        <p:spPr>
          <a:xfrm>
            <a:off x="2495600" y="3284985"/>
            <a:ext cx="2021865" cy="523220"/>
          </a:xfrm>
          <a:prstGeom prst="rect">
            <a:avLst/>
          </a:prstGeom>
          <a:noFill/>
        </p:spPr>
        <p:txBody>
          <a:bodyPr wrap="square" rtlCol="0">
            <a:spAutoFit/>
          </a:bodyPr>
          <a:lstStyle/>
          <a:p>
            <a:r>
              <a:rPr lang="en-US" sz="2800" b="1" dirty="0" smtClean="0">
                <a:solidFill>
                  <a:srgbClr val="0072BC"/>
                </a:solidFill>
              </a:rPr>
              <a:t>Mentoring</a:t>
            </a:r>
          </a:p>
        </p:txBody>
      </p:sp>
      <p:pic>
        <p:nvPicPr>
          <p:cNvPr id="10246" name="Picture 6" descr="Image result for people blue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1475" y="1785523"/>
            <a:ext cx="1350309" cy="11680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068952" y="3346540"/>
            <a:ext cx="1913676" cy="461665"/>
          </a:xfrm>
          <a:prstGeom prst="rect">
            <a:avLst/>
          </a:prstGeom>
          <a:noFill/>
        </p:spPr>
        <p:txBody>
          <a:bodyPr wrap="square" rtlCol="0">
            <a:spAutoFit/>
          </a:bodyPr>
          <a:lstStyle/>
          <a:p>
            <a:r>
              <a:rPr lang="en-US" sz="2400" b="1" dirty="0" smtClean="0">
                <a:solidFill>
                  <a:srgbClr val="0072BC"/>
                </a:solidFill>
              </a:rPr>
              <a:t>Training</a:t>
            </a:r>
          </a:p>
        </p:txBody>
      </p:sp>
      <p:pic>
        <p:nvPicPr>
          <p:cNvPr id="10254" name="Picture 14" descr="Image result for calendar icon blue 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7521" y="1960628"/>
            <a:ext cx="1197645" cy="11976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336360" y="3377317"/>
            <a:ext cx="1944216" cy="461665"/>
          </a:xfrm>
          <a:prstGeom prst="rect">
            <a:avLst/>
          </a:prstGeom>
          <a:noFill/>
        </p:spPr>
        <p:txBody>
          <a:bodyPr wrap="square" rtlCol="0">
            <a:spAutoFit/>
          </a:bodyPr>
          <a:lstStyle/>
          <a:p>
            <a:r>
              <a:rPr lang="en-US" sz="2400" b="1" dirty="0" smtClean="0">
                <a:solidFill>
                  <a:srgbClr val="0072BC"/>
                </a:solidFill>
              </a:rPr>
              <a:t>18-36 months</a:t>
            </a:r>
          </a:p>
        </p:txBody>
      </p:sp>
      <p:pic>
        <p:nvPicPr>
          <p:cNvPr id="13324" name="Picture 12" descr="Image result for icon financial aid blue transpar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767" y="1960628"/>
            <a:ext cx="1019027" cy="10190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Image result for dollars blue 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1888" y="1929374"/>
            <a:ext cx="579327" cy="1024167"/>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Image result for icon education blue transpar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8952" y="1772816"/>
            <a:ext cx="1414575" cy="141457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982628" y="3377316"/>
            <a:ext cx="2169814" cy="461665"/>
          </a:xfrm>
          <a:prstGeom prst="rect">
            <a:avLst/>
          </a:prstGeom>
          <a:noFill/>
        </p:spPr>
        <p:txBody>
          <a:bodyPr wrap="square" rtlCol="0">
            <a:spAutoFit/>
          </a:bodyPr>
          <a:lstStyle/>
          <a:p>
            <a:r>
              <a:rPr lang="en-US" sz="2400" b="1" dirty="0" smtClean="0">
                <a:solidFill>
                  <a:srgbClr val="0072BC"/>
                </a:solidFill>
              </a:rPr>
              <a:t>Asset transfer</a:t>
            </a:r>
          </a:p>
        </p:txBody>
      </p:sp>
    </p:spTree>
    <p:extLst>
      <p:ext uri="{BB962C8B-B14F-4D97-AF65-F5344CB8AC3E}">
        <p14:creationId xmlns:p14="http://schemas.microsoft.com/office/powerpoint/2010/main" val="2263789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891</TotalTime>
  <Words>443</Words>
  <Application>Microsoft Office PowerPoint</Application>
  <PresentationFormat>Widescreen</PresentationFormat>
  <Paragraphs>131</Paragraphs>
  <Slides>13</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Calibri Light</vt:lpstr>
      <vt:lpstr>ProximaNova-Medium</vt:lpstr>
      <vt:lpstr>Wingdings</vt:lpstr>
      <vt:lpstr>UNHCR2016</vt:lpstr>
      <vt:lpstr>1_Office Theme</vt:lpstr>
      <vt:lpstr>Refugees’* Livelihoods and Economic Inclusion Xchange</vt:lpstr>
      <vt:lpstr>Welcome to the Regional Support Centre</vt:lpstr>
      <vt:lpstr>Agenda for today </vt:lpstr>
      <vt:lpstr>“Economic Inclusion means enabling refugees to provide for themselves and be net contributors to economic development as consumers, workers and entrepreneurs. It is one of the most important keys to enhancing protection and unlocking solutions for refugees”  Filippo Grandi, UN High Commissioner for Refugeeswha</vt:lpstr>
      <vt:lpstr>PowerPoint Presentation</vt:lpstr>
      <vt:lpstr>2014-2018 Livelihoods Centralised Evaluation Findings</vt:lpstr>
      <vt:lpstr> Global Programme to Alleviate Poverty for Refugees &amp; Host Communities Geneva 27-28 FEBRUARY   </vt:lpstr>
      <vt:lpstr>PowerPoint Presentation</vt:lpstr>
      <vt:lpstr>PowerPoint Presentation</vt:lpstr>
      <vt:lpstr>PowerPoint Presentation</vt:lpstr>
      <vt:lpstr>PowerPoint Presentation</vt:lpstr>
      <vt:lpstr>PowerPoint Presentation</vt:lpstr>
      <vt:lpstr>2014-2018 Livelihoods Centralised Evaluation Findings</vt:lpstr>
    </vt:vector>
  </TitlesOfParts>
  <Company>UNHCR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Refugee Livelihoods and Economic Inclusion</dc:title>
  <dc:creator>Ingrid Acuna Valarezo</dc:creator>
  <cp:lastModifiedBy>Laura Buffoni</cp:lastModifiedBy>
  <cp:revision>80</cp:revision>
  <dcterms:created xsi:type="dcterms:W3CDTF">2018-10-11T10:23:37Z</dcterms:created>
  <dcterms:modified xsi:type="dcterms:W3CDTF">2019-03-05T09:12:28Z</dcterms:modified>
</cp:coreProperties>
</file>