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4"/>
    <p:sldMasterId id="2147483661" r:id="rId5"/>
  </p:sldMasterIdLst>
  <p:notesMasterIdLst>
    <p:notesMasterId r:id="rId23"/>
  </p:notesMasterIdLst>
  <p:sldIdLst>
    <p:sldId id="404" r:id="rId6"/>
    <p:sldId id="425" r:id="rId7"/>
    <p:sldId id="471" r:id="rId8"/>
    <p:sldId id="441" r:id="rId9"/>
    <p:sldId id="470" r:id="rId10"/>
    <p:sldId id="457" r:id="rId11"/>
    <p:sldId id="440" r:id="rId12"/>
    <p:sldId id="443" r:id="rId13"/>
    <p:sldId id="436" r:id="rId14"/>
    <p:sldId id="442" r:id="rId15"/>
    <p:sldId id="461" r:id="rId16"/>
    <p:sldId id="453" r:id="rId17"/>
    <p:sldId id="462" r:id="rId18"/>
    <p:sldId id="463" r:id="rId19"/>
    <p:sldId id="469" r:id="rId20"/>
    <p:sldId id="467" r:id="rId21"/>
    <p:sldId id="468" r:id="rId22"/>
  </p:sldIdLst>
  <p:sldSz cx="9144000" cy="6858000" type="screen4x3"/>
  <p:notesSz cx="6819900" cy="99314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">
          <p15:clr>
            <a:srgbClr val="A4A3A4"/>
          </p15:clr>
        </p15:guide>
        <p15:guide id="2" orient="horz" pos="300">
          <p15:clr>
            <a:srgbClr val="A4A3A4"/>
          </p15:clr>
        </p15:guide>
        <p15:guide id="3" orient="horz" pos="4020">
          <p15:clr>
            <a:srgbClr val="A4A3A4"/>
          </p15:clr>
        </p15:guide>
        <p15:guide id="4" orient="horz" pos="2160">
          <p15:clr>
            <a:srgbClr val="A4A3A4"/>
          </p15:clr>
        </p15:guide>
        <p15:guide id="5" orient="horz" pos="119">
          <p15:clr>
            <a:srgbClr val="A4A3A4"/>
          </p15:clr>
        </p15:guide>
        <p15:guide id="6" orient="horz" pos="1298">
          <p15:clr>
            <a:srgbClr val="A4A3A4"/>
          </p15:clr>
        </p15:guide>
        <p15:guide id="7" orient="horz" pos="799">
          <p15:clr>
            <a:srgbClr val="A4A3A4"/>
          </p15:clr>
        </p15:guide>
        <p15:guide id="8" orient="horz" pos="3793">
          <p15:clr>
            <a:srgbClr val="A4A3A4"/>
          </p15:clr>
        </p15:guide>
        <p15:guide id="9" pos="3152">
          <p15:clr>
            <a:srgbClr val="A4A3A4"/>
          </p15:clr>
        </p15:guide>
        <p15:guide id="10" pos="2880">
          <p15:clr>
            <a:srgbClr val="A4A3A4"/>
          </p15:clr>
        </p15:guide>
        <p15:guide id="11" pos="295">
          <p15:clr>
            <a:srgbClr val="A4A3A4"/>
          </p15:clr>
        </p15:guide>
        <p15:guide id="12" pos="5465">
          <p15:clr>
            <a:srgbClr val="A4A3A4"/>
          </p15:clr>
        </p15:guide>
        <p15:guide id="13" pos="2608">
          <p15:clr>
            <a:srgbClr val="A4A3A4"/>
          </p15:clr>
        </p15:guide>
        <p15:guide id="14" pos="567">
          <p15:clr>
            <a:srgbClr val="A4A3A4"/>
          </p15:clr>
        </p15:guide>
        <p15:guide id="15" pos="5193">
          <p15:clr>
            <a:srgbClr val="A4A3A4"/>
          </p15:clr>
        </p15:guide>
        <p15:guide id="16" pos="2109">
          <p15:clr>
            <a:srgbClr val="A4A3A4"/>
          </p15:clr>
        </p15:guide>
        <p15:guide id="17" pos="3651">
          <p15:clr>
            <a:srgbClr val="A4A3A4"/>
          </p15:clr>
        </p15:guide>
        <p15:guide id="18" pos="1837">
          <p15:clr>
            <a:srgbClr val="A4A3A4"/>
          </p15:clr>
        </p15:guide>
        <p15:guide id="19" pos="3923">
          <p15:clr>
            <a:srgbClr val="A4A3A4"/>
          </p15:clr>
        </p15:guide>
        <p15:guide id="20" pos="839">
          <p15:clr>
            <a:srgbClr val="A4A3A4"/>
          </p15:clr>
        </p15:guide>
        <p15:guide id="21" pos="492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Quested Jones" initials="AQJ" lastIdx="15" clrIdx="0">
    <p:extLst>
      <p:ext uri="{19B8F6BF-5375-455C-9EA6-DF929625EA0E}">
        <p15:presenceInfo xmlns:p15="http://schemas.microsoft.com/office/powerpoint/2012/main" userId="S-1-5-21-2859281547-3157914894-462138662-519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EF"/>
    <a:srgbClr val="B3AA7E"/>
    <a:srgbClr val="7B7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7" autoAdjust="0"/>
    <p:restoredTop sz="72349" autoAdjust="0"/>
  </p:normalViewPr>
  <p:slideViewPr>
    <p:cSldViewPr>
      <p:cViewPr varScale="1">
        <p:scale>
          <a:sx n="54" d="100"/>
          <a:sy n="54" d="100"/>
        </p:scale>
        <p:origin x="1830" y="60"/>
      </p:cViewPr>
      <p:guideLst>
        <p:guide orient="horz" pos="28"/>
        <p:guide orient="horz" pos="300"/>
        <p:guide orient="horz" pos="4020"/>
        <p:guide orient="horz" pos="2160"/>
        <p:guide orient="horz" pos="119"/>
        <p:guide orient="horz" pos="1298"/>
        <p:guide orient="horz" pos="799"/>
        <p:guide orient="horz" pos="3793"/>
        <p:guide pos="3152"/>
        <p:guide pos="2880"/>
        <p:guide pos="295"/>
        <p:guide pos="5465"/>
        <p:guide pos="2608"/>
        <p:guide pos="567"/>
        <p:guide pos="5193"/>
        <p:guide pos="2109"/>
        <p:guide pos="3651"/>
        <p:guide pos="1837"/>
        <p:guide pos="3923"/>
        <p:guide pos="839"/>
        <p:guide pos="492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78" d="100"/>
          <a:sy n="78" d="100"/>
        </p:scale>
        <p:origin x="-2124" y="-90"/>
      </p:cViewPr>
      <p:guideLst>
        <p:guide orient="horz" pos="3128"/>
        <p:guide pos="214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chemeClr val="accent1"/>
                </a:gs>
                <a:gs pos="75000">
                  <a:schemeClr val="accent1">
                    <a:lumMod val="60000"/>
                    <a:lumOff val="40000"/>
                  </a:schemeClr>
                </a:gs>
                <a:gs pos="51000">
                  <a:schemeClr val="accent1">
                    <a:alpha val="75000"/>
                  </a:schemeClr>
                </a:gs>
                <a:gs pos="100000">
                  <a:schemeClr val="accent1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Sheet4!$L$5:$L$8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Sheet4!$M$5:$M$8</c:f>
              <c:numCache>
                <c:formatCode>#,##0</c:formatCode>
                <c:ptCount val="4"/>
                <c:pt idx="0">
                  <c:v>33535</c:v>
                </c:pt>
                <c:pt idx="1">
                  <c:v>43577</c:v>
                </c:pt>
                <c:pt idx="2">
                  <c:v>41645</c:v>
                </c:pt>
                <c:pt idx="3">
                  <c:v>44363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355"/>
        <c:overlap val="-70"/>
        <c:axId val="1647609696"/>
        <c:axId val="1647610240"/>
      </c:barChart>
      <c:catAx>
        <c:axId val="1647609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7610240"/>
        <c:crosses val="autoZero"/>
        <c:auto val="1"/>
        <c:lblAlgn val="ctr"/>
        <c:lblOffset val="100"/>
        <c:noMultiLvlLbl val="0"/>
      </c:catAx>
      <c:valAx>
        <c:axId val="1647610240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tx1">
                      <a:lumMod val="5000"/>
                      <a:lumOff val="95000"/>
                    </a:schemeClr>
                  </a:gs>
                  <a:gs pos="0">
                    <a:schemeClr val="tx1">
                      <a:lumMod val="25000"/>
                      <a:lumOff val="7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7609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Sheet3!$M$5:$M$9</c:f>
              <c:strCache>
                <c:ptCount val="5"/>
                <c:pt idx="0">
                  <c:v>March</c:v>
                </c:pt>
                <c:pt idx="1">
                  <c:v>May</c:v>
                </c:pt>
                <c:pt idx="2">
                  <c:v>July</c:v>
                </c:pt>
                <c:pt idx="3">
                  <c:v>September </c:v>
                </c:pt>
                <c:pt idx="4">
                  <c:v>December</c:v>
                </c:pt>
              </c:strCache>
            </c:strRef>
          </c:cat>
          <c:val>
            <c:numRef>
              <c:f>Sheet3!$N$5:$N$9</c:f>
              <c:numCache>
                <c:formatCode>0%</c:formatCode>
                <c:ptCount val="5"/>
                <c:pt idx="0">
                  <c:v>0.66</c:v>
                </c:pt>
                <c:pt idx="1">
                  <c:v>0.72</c:v>
                </c:pt>
                <c:pt idx="2">
                  <c:v>0.96</c:v>
                </c:pt>
                <c:pt idx="3">
                  <c:v>0.98</c:v>
                </c:pt>
                <c:pt idx="4">
                  <c:v>0.96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647606976"/>
        <c:axId val="1647601536"/>
      </c:lineChart>
      <c:catAx>
        <c:axId val="16476069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7601536"/>
        <c:crosses val="autoZero"/>
        <c:auto val="1"/>
        <c:lblAlgn val="ctr"/>
        <c:lblOffset val="100"/>
        <c:noMultiLvlLbl val="0"/>
      </c:catAx>
      <c:valAx>
        <c:axId val="1647601536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7606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Sheet1!$K$4:$K$10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val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Sheet1!$L$4:$L$10</c:f>
              <c:numCache>
                <c:formatCode>#,##0</c:formatCode>
                <c:ptCount val="7"/>
                <c:pt idx="0">
                  <c:v>43372</c:v>
                </c:pt>
                <c:pt idx="1">
                  <c:v>246148</c:v>
                </c:pt>
                <c:pt idx="2">
                  <c:v>504962</c:v>
                </c:pt>
                <c:pt idx="3">
                  <c:v>178273</c:v>
                </c:pt>
                <c:pt idx="4">
                  <c:v>168767</c:v>
                </c:pt>
                <c:pt idx="5">
                  <c:v>170419</c:v>
                </c:pt>
                <c:pt idx="6">
                  <c:v>61504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647600992"/>
        <c:axId val="1647605344"/>
      </c:barChart>
      <c:catAx>
        <c:axId val="16476009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7605344"/>
        <c:crosses val="autoZero"/>
        <c:auto val="1"/>
        <c:lblAlgn val="ctr"/>
        <c:lblOffset val="100"/>
        <c:noMultiLvlLbl val="0"/>
      </c:catAx>
      <c:valAx>
        <c:axId val="16476053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47600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F164E0-5973-4D28-96F0-B17DD0534FEC}" type="datetimeFigureOut">
              <a:rPr lang="en-GB" smtClean="0"/>
              <a:pPr/>
              <a:t>29/05/2019</a:t>
            </a:fld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990" y="4717415"/>
            <a:ext cx="545592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63032" y="9433106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FEEE1-1525-47BF-AE92-3A6FBCE7C2A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5343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FEEE1-1525-47BF-AE92-3A6FBCE7C2A1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7883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FEEE1-1525-47BF-AE92-3A6FBCE7C2A1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7150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FEEE1-1525-47BF-AE92-3A6FBCE7C2A1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15214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763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FEEE1-1525-47BF-AE92-3A6FBCE7C2A1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005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4941168"/>
            <a:ext cx="9144000" cy="191683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76672"/>
            <a:ext cx="1798542" cy="1190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321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or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16216" y="6356351"/>
            <a:ext cx="2133600" cy="241002"/>
          </a:xfrm>
        </p:spPr>
        <p:txBody>
          <a:bodyPr/>
          <a:lstStyle>
            <a:lvl1pPr>
              <a:defRPr b="0"/>
            </a:lvl1pPr>
          </a:lstStyle>
          <a:p>
            <a:fld id="{1BBB1700-077D-47D5-AF28-8A24D3F51CC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8313" y="188640"/>
            <a:ext cx="6479951" cy="93610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/>
        <p:txBody>
          <a:bodyPr/>
          <a:lstStyle>
            <a:lvl1pPr>
              <a:defRPr sz="1800"/>
            </a:lvl1pPr>
            <a:lvl2pPr marL="452438" indent="-180975">
              <a:defRPr sz="1800"/>
            </a:lvl2pPr>
            <a:lvl3pPr marL="803275" indent="-260350" defTabSz="893763">
              <a:defRPr sz="1800"/>
            </a:lvl3pPr>
            <a:lvl4pPr marL="1255713" indent="-180975">
              <a:defRPr sz="1800"/>
            </a:lvl4pPr>
            <a:lvl5pPr marL="1617663" indent="-180975"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6660232" y="45319"/>
            <a:ext cx="2016224" cy="287337"/>
          </a:xfrm>
        </p:spPr>
        <p:txBody>
          <a:bodyPr/>
          <a:lstStyle>
            <a:lvl1pPr algn="r">
              <a:defRPr sz="1200" b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Not protectively marked</a:t>
            </a:r>
            <a:endParaRPr lang="en-GB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468313" y="6381750"/>
            <a:ext cx="6048375" cy="215900"/>
          </a:xfrm>
        </p:spPr>
        <p:txBody>
          <a:bodyPr anchor="b"/>
          <a:lstStyle>
            <a:lvl1pPr>
              <a:defRPr sz="900" b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 smtClean="0"/>
              <a:t>Notes </a:t>
            </a:r>
            <a:r>
              <a:rPr lang="en-US" smtClean="0"/>
              <a:t>and references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0187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16216" y="6356351"/>
            <a:ext cx="2133600" cy="241002"/>
          </a:xfrm>
        </p:spPr>
        <p:txBody>
          <a:bodyPr/>
          <a:lstStyle>
            <a:lvl1pPr>
              <a:defRPr b="0"/>
            </a:lvl1pPr>
          </a:lstStyle>
          <a:p>
            <a:fld id="{1BBB1700-077D-47D5-AF28-8A24D3F51CC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8313" y="188640"/>
            <a:ext cx="6479951" cy="93610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6660232" y="45319"/>
            <a:ext cx="2016224" cy="287337"/>
          </a:xfrm>
        </p:spPr>
        <p:txBody>
          <a:bodyPr/>
          <a:lstStyle>
            <a:lvl1pPr algn="r">
              <a:defRPr sz="1200" b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Not protectively marked</a:t>
            </a:r>
            <a:endParaRPr lang="en-GB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468313" y="6381750"/>
            <a:ext cx="6048375" cy="215900"/>
          </a:xfrm>
        </p:spPr>
        <p:txBody>
          <a:bodyPr anchor="b"/>
          <a:lstStyle>
            <a:lvl1pPr>
              <a:defRPr sz="900" b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 smtClean="0"/>
              <a:t>Notes and references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9878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175000" y="6350000"/>
            <a:ext cx="2540000" cy="25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UNCLASSIFIED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094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869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838D6106-2D0D-4445-9BFF-8DFA79BCEBC3}" type="datetimeFigureOut">
              <a:rPr lang="en-US" smtClean="0">
                <a:solidFill>
                  <a:srgbClr val="000000"/>
                </a:solidFill>
                <a:latin typeface="Arial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5/29/2019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DF5B6689-1B24-49A2-9C01-50B5CD729827}" type="slidenum">
              <a:rPr lang="en-US" smtClean="0">
                <a:solidFill>
                  <a:srgbClr val="000000"/>
                </a:solidFill>
                <a:latin typeface="Arial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02135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88640"/>
            <a:ext cx="6839991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Main slide title</a:t>
            </a:r>
            <a:endParaRPr lang="en-GB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7544" y="2061046"/>
            <a:ext cx="8208144" cy="3960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 (don’t use)</a:t>
            </a:r>
          </a:p>
          <a:p>
            <a:pPr lvl="5"/>
            <a:endParaRPr lang="en-US" dirty="0" smtClean="0"/>
          </a:p>
          <a:p>
            <a:pPr lvl="0"/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516216" y="6356351"/>
            <a:ext cx="2133600" cy="2410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B1700-077D-47D5-AF28-8A24D3F51CC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196752"/>
            <a:ext cx="9144000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6" r:id="rId3"/>
    <p:sldLayoutId id="2147483658" r:id="rId4"/>
    <p:sldLayoutId id="2147483659" r:id="rId5"/>
  </p:sldLayoutIdLst>
  <p:hf hdr="0" ftr="0" dt="0"/>
  <p:txStyles>
    <p:titleStyle>
      <a:lvl1pPr algn="l" rtl="0" eaLnBrk="1" fontAlgn="base" hangingPunct="1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accent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7B7979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7B7979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7B7979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7B7979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7B7979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7B7979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7B7979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7B7979"/>
          </a:solidFill>
          <a:latin typeface="Arial" pitchFamily="34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​"/>
        <a:defRPr sz="2000" b="1" baseline="0">
          <a:solidFill>
            <a:schemeClr val="tx1"/>
          </a:solidFill>
          <a:latin typeface="+mn-lt"/>
          <a:ea typeface="+mn-ea"/>
          <a:cs typeface="+mn-cs"/>
        </a:defRPr>
      </a:lvl1pPr>
      <a:lvl2pPr marL="452438" indent="-180975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000">
          <a:solidFill>
            <a:schemeClr val="tx1"/>
          </a:solidFill>
          <a:latin typeface="+mn-lt"/>
        </a:defRPr>
      </a:lvl2pPr>
      <a:lvl3pPr marL="803275" indent="-2603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chemeClr val="tx1"/>
          </a:solidFill>
          <a:latin typeface="+mn-lt"/>
        </a:defRPr>
      </a:lvl3pPr>
      <a:lvl4pPr marL="1255713" indent="-180975" algn="l" rtl="0" eaLnBrk="1" fontAlgn="base" hangingPunct="1">
        <a:spcBef>
          <a:spcPct val="20000"/>
        </a:spcBef>
        <a:spcAft>
          <a:spcPct val="0"/>
        </a:spcAft>
        <a:buSzPct val="50000"/>
        <a:buFont typeface="Arial" pitchFamily="34" charset="0"/>
        <a:buChar char="•"/>
        <a:defRPr sz="2000">
          <a:solidFill>
            <a:schemeClr val="tx1"/>
          </a:solidFill>
          <a:latin typeface="+mn-lt"/>
        </a:defRPr>
      </a:lvl4pPr>
      <a:lvl5pPr marL="1617663" indent="-180975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286000" indent="0" algn="l" rtl="0" eaLnBrk="1" fontAlgn="base" hangingPunct="1">
        <a:spcBef>
          <a:spcPct val="20000"/>
        </a:spcBef>
        <a:spcAft>
          <a:spcPct val="0"/>
        </a:spcAft>
        <a:buNone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rgbClr val="7B797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rgbClr val="7B797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rgbClr val="7B797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 userDrawn="1"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rgbClr val="FDC82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3075" name="Picture 4" descr="irc_logo_rgb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31" t="249" r="331" b="249"/>
          <a:stretch>
            <a:fillRect/>
          </a:stretch>
        </p:blipFill>
        <p:spPr bwMode="auto">
          <a:xfrm>
            <a:off x="228600" y="228600"/>
            <a:ext cx="1944688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4800"/>
            <a:ext cx="8305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457200" y="6400800"/>
            <a:ext cx="297180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9pPr>
          </a:lstStyle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smtClean="0">
                <a:solidFill>
                  <a:srgbClr val="000000"/>
                </a:solidFill>
                <a:cs typeface="Arial" charset="0"/>
              </a:rPr>
              <a:t>From Harm to Home </a:t>
            </a:r>
            <a:r>
              <a:rPr lang="en-US" sz="1000" smtClean="0">
                <a:solidFill>
                  <a:srgbClr val="000000"/>
                </a:solidFill>
                <a:cs typeface="Arial" charset="0"/>
              </a:rPr>
              <a:t>|</a:t>
            </a:r>
            <a:r>
              <a:rPr lang="en-US" sz="1000" b="1" smtClean="0">
                <a:solidFill>
                  <a:srgbClr val="000000"/>
                </a:solidFill>
                <a:cs typeface="Arial" charset="0"/>
              </a:rPr>
              <a:t> Rescue.org</a:t>
            </a:r>
            <a:endParaRPr lang="en-US" sz="1000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520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spc="-100">
          <a:solidFill>
            <a:schemeClr val="tx1"/>
          </a:solidFill>
          <a:latin typeface="+mj-lt"/>
          <a:ea typeface="MS PGothic" pitchFamily="34" charset="-128"/>
          <a:cs typeface="ＭＳ Ｐゴシック" pitchFamily="-107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-107" charset="0"/>
          <a:ea typeface="MS PGothic" pitchFamily="34" charset="-128"/>
          <a:cs typeface="ＭＳ Ｐゴシック" pitchFamily="-107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-107" charset="0"/>
          <a:ea typeface="MS PGothic" pitchFamily="34" charset="-128"/>
          <a:cs typeface="ＭＳ Ｐゴシック" pitchFamily="-107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-107" charset="0"/>
          <a:ea typeface="MS PGothic" pitchFamily="34" charset="-128"/>
          <a:cs typeface="ＭＳ Ｐゴシック" pitchFamily="-107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-107" charset="0"/>
          <a:ea typeface="MS PGothic" pitchFamily="34" charset="-128"/>
          <a:cs typeface="ＭＳ Ｐゴシック" pitchFamily="-107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DC82F"/>
          </a:solidFill>
          <a:latin typeface="Akzidenz Grotesk BE Super" pitchFamily="-110" charset="0"/>
          <a:ea typeface="ヒラギノ角ゴ Pro W3" pitchFamily="-110" charset="-128"/>
          <a:cs typeface="ヒラギノ角ゴ Pro W3" pitchFamily="-11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DC82F"/>
          </a:solidFill>
          <a:latin typeface="Akzidenz Grotesk BE Super" pitchFamily="-110" charset="0"/>
          <a:ea typeface="ヒラギノ角ゴ Pro W3" pitchFamily="-110" charset="-128"/>
          <a:cs typeface="ヒラギノ角ゴ Pro W3" pitchFamily="-11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DC82F"/>
          </a:solidFill>
          <a:latin typeface="Akzidenz Grotesk BE Super" pitchFamily="-110" charset="0"/>
          <a:ea typeface="ヒラギノ角ゴ Pro W3" pitchFamily="-110" charset="-128"/>
          <a:cs typeface="ヒラギノ角ゴ Pro W3" pitchFamily="-11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DC82F"/>
          </a:solidFill>
          <a:latin typeface="Akzidenz Grotesk BE Super" pitchFamily="-110" charset="0"/>
          <a:ea typeface="ヒラギノ角ゴ Pro W3" pitchFamily="-110" charset="-128"/>
          <a:cs typeface="ヒラギノ角ゴ Pro W3" pitchFamily="-11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MS PGothic" pitchFamily="34" charset="-128"/>
          <a:cs typeface="ＭＳ Ｐゴシック" pitchFamily="-107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Times" pitchFamily="14" charset="0"/>
        <a:buChar char="•"/>
        <a:defRPr sz="28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imes" pitchFamily="14" charset="0"/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51520" y="3284984"/>
            <a:ext cx="8424168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2400" b="1" dirty="0" smtClean="0">
                <a:solidFill>
                  <a:schemeClr val="accent6"/>
                </a:solidFill>
              </a:rPr>
              <a:t>ACCESS TO ESSENTIAL HEALTH SERVICES FOR SYRIAN REFUGEES IN NORTHERN JORDAN</a:t>
            </a:r>
            <a:endParaRPr lang="en-GB" sz="2400" b="1" dirty="0" smtClean="0">
              <a:solidFill>
                <a:schemeClr val="accent6"/>
              </a:solidFill>
            </a:endParaRPr>
          </a:p>
        </p:txBody>
      </p:sp>
      <p:pic>
        <p:nvPicPr>
          <p:cNvPr id="4" name="Picture 3" descr="IRClogo_RGB_lr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278868"/>
            <a:ext cx="1656184" cy="220824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370174" y="4221088"/>
            <a:ext cx="47440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International Rescue Committee (IRC)</a:t>
            </a:r>
          </a:p>
        </p:txBody>
      </p:sp>
    </p:spTree>
    <p:extLst>
      <p:ext uri="{BB962C8B-B14F-4D97-AF65-F5344CB8AC3E}">
        <p14:creationId xmlns:p14="http://schemas.microsoft.com/office/powerpoint/2010/main" val="193836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8640"/>
            <a:ext cx="6839991" cy="936104"/>
          </a:xfrm>
        </p:spPr>
        <p:txBody>
          <a:bodyPr/>
          <a:lstStyle/>
          <a:p>
            <a:r>
              <a:rPr lang="en-US" sz="2400" dirty="0"/>
              <a:t>Non-financial barriers to health access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4155" y="1844824"/>
            <a:ext cx="8834627" cy="4320480"/>
          </a:xfrm>
        </p:spPr>
        <p:txBody>
          <a:bodyPr/>
          <a:lstStyle/>
          <a:p>
            <a:pPr>
              <a:buNone/>
            </a:pPr>
            <a:r>
              <a:rPr lang="en-US" dirty="0">
                <a:latin typeface="Gill Sans MT" panose="020B0502020104020203" pitchFamily="34" charset="0"/>
              </a:rPr>
              <a:t>Registration cards (</a:t>
            </a:r>
            <a:r>
              <a:rPr lang="en-US" dirty="0" err="1">
                <a:latin typeface="Gill Sans MT" panose="020B0502020104020203" pitchFamily="34" charset="0"/>
              </a:rPr>
              <a:t>MoI</a:t>
            </a:r>
            <a:r>
              <a:rPr lang="en-US" dirty="0">
                <a:latin typeface="Gill Sans MT" panose="020B0502020104020203" pitchFamily="34" charset="0"/>
              </a:rPr>
              <a:t>): </a:t>
            </a:r>
            <a:r>
              <a:rPr lang="en-US" b="0" dirty="0">
                <a:latin typeface="Gill Sans MT" panose="020B0502020104020203" pitchFamily="34" charset="0"/>
              </a:rPr>
              <a:t>Posing a barrier to access for 37% of refugees </a:t>
            </a:r>
          </a:p>
          <a:p>
            <a:endParaRPr lang="en-US" dirty="0" smtClean="0">
              <a:latin typeface="Gill Sans MT" panose="020B0502020104020203" pitchFamily="34" charset="0"/>
            </a:endParaRPr>
          </a:p>
          <a:p>
            <a:r>
              <a:rPr lang="en-US" dirty="0" smtClean="0">
                <a:latin typeface="Gill Sans MT" panose="020B0502020104020203" pitchFamily="34" charset="0"/>
              </a:rPr>
              <a:t>Medicine </a:t>
            </a:r>
            <a:r>
              <a:rPr lang="en-US" dirty="0">
                <a:latin typeface="Gill Sans MT" panose="020B0502020104020203" pitchFamily="34" charset="0"/>
              </a:rPr>
              <a:t>shortage: </a:t>
            </a:r>
            <a:r>
              <a:rPr lang="en-US" b="0" dirty="0">
                <a:latin typeface="Gill Sans MT" panose="020B0502020104020203" pitchFamily="34" charset="0"/>
              </a:rPr>
              <a:t>A shortage of medicines at public health facilities were repeatedly reported as an issue by refugees </a:t>
            </a:r>
          </a:p>
          <a:p>
            <a:endParaRPr lang="en-US" dirty="0" smtClean="0">
              <a:latin typeface="Gill Sans MT" panose="020B0502020104020203" pitchFamily="34" charset="0"/>
            </a:endParaRPr>
          </a:p>
          <a:p>
            <a:r>
              <a:rPr lang="en-US" dirty="0" smtClean="0">
                <a:latin typeface="Gill Sans MT" panose="020B0502020104020203" pitchFamily="34" charset="0"/>
              </a:rPr>
              <a:t>Long </a:t>
            </a:r>
            <a:r>
              <a:rPr lang="en-US" dirty="0">
                <a:latin typeface="Gill Sans MT" panose="020B0502020104020203" pitchFamily="34" charset="0"/>
              </a:rPr>
              <a:t>wait times: </a:t>
            </a:r>
            <a:r>
              <a:rPr lang="en-US" b="0" dirty="0">
                <a:latin typeface="Gill Sans MT" panose="020B0502020104020203" pitchFamily="34" charset="0"/>
              </a:rPr>
              <a:t>Long wait times, particularly for pregnant women and parents, often deters refugees from accessing public services. </a:t>
            </a:r>
          </a:p>
          <a:p>
            <a:endParaRPr lang="en-US" dirty="0" smtClean="0">
              <a:latin typeface="Gill Sans MT" panose="020B0502020104020203" pitchFamily="34" charset="0"/>
            </a:endParaRPr>
          </a:p>
          <a:p>
            <a:r>
              <a:rPr lang="en-US" dirty="0" smtClean="0">
                <a:latin typeface="Gill Sans MT" panose="020B0502020104020203" pitchFamily="34" charset="0"/>
              </a:rPr>
              <a:t>Fear of discrimination</a:t>
            </a:r>
            <a:r>
              <a:rPr lang="en-US" dirty="0">
                <a:latin typeface="Gill Sans MT" panose="020B0502020104020203" pitchFamily="34" charset="0"/>
              </a:rPr>
              <a:t>: </a:t>
            </a:r>
            <a:r>
              <a:rPr lang="en-US" b="0" dirty="0">
                <a:latin typeface="Gill Sans MT" panose="020B0502020104020203" pitchFamily="34" charset="0"/>
              </a:rPr>
              <a:t>Many refugees said that they would be concerned about accessing </a:t>
            </a:r>
            <a:r>
              <a:rPr lang="en-US" b="0" dirty="0" err="1">
                <a:latin typeface="Gill Sans MT" panose="020B0502020104020203" pitchFamily="34" charset="0"/>
              </a:rPr>
              <a:t>MoH</a:t>
            </a:r>
            <a:r>
              <a:rPr lang="en-US" b="0" dirty="0">
                <a:latin typeface="Gill Sans MT" panose="020B0502020104020203" pitchFamily="34" charset="0"/>
              </a:rPr>
              <a:t> facilities in fear of discriminatory treatment </a:t>
            </a:r>
          </a:p>
          <a:p>
            <a:pPr>
              <a:buNone/>
            </a:pPr>
            <a:endParaRPr lang="en-US" dirty="0">
              <a:solidFill>
                <a:srgbClr val="FF0000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00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1560" y="2708920"/>
            <a:ext cx="78488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kern="0" dirty="0" smtClean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Post-27 March 2019 monitoring </a:t>
            </a:r>
            <a:r>
              <a:rPr lang="en-US" sz="2800" b="1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data </a:t>
            </a:r>
            <a:r>
              <a:rPr lang="en-US" sz="2800" b="1" kern="0" dirty="0" smtClean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from IRC beneficiaries </a:t>
            </a:r>
          </a:p>
          <a:p>
            <a:r>
              <a:rPr lang="en-US" sz="2800" kern="0" dirty="0" smtClean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(n=220, all </a:t>
            </a:r>
            <a:r>
              <a:rPr lang="en-US" sz="2800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Syrian </a:t>
            </a:r>
            <a:r>
              <a:rPr lang="en-US" sz="2800" kern="0" dirty="0" smtClean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refugees) </a:t>
            </a:r>
            <a:endParaRPr lang="en-US" sz="2800" dirty="0"/>
          </a:p>
        </p:txBody>
      </p:sp>
      <p:pic>
        <p:nvPicPr>
          <p:cNvPr id="3" name="Picture 2" descr="IRClogo_RGB_lr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96336" y="278868"/>
            <a:ext cx="864096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03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9996" y="188640"/>
            <a:ext cx="6839991" cy="936104"/>
          </a:xfrm>
        </p:spPr>
        <p:txBody>
          <a:bodyPr/>
          <a:lstStyle/>
          <a:p>
            <a:pPr algn="ctr"/>
            <a:r>
              <a:rPr lang="en-US" sz="2400" dirty="0"/>
              <a:t>Knowledge about the </a:t>
            </a:r>
            <a:r>
              <a:rPr lang="en-US" sz="2400" dirty="0" err="1"/>
              <a:t>MoH</a:t>
            </a:r>
            <a:r>
              <a:rPr lang="en-US" sz="2400" dirty="0"/>
              <a:t> policy reversal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544616"/>
          </a:xfrm>
        </p:spPr>
        <p:txBody>
          <a:bodyPr/>
          <a:lstStyle/>
          <a:p>
            <a:endParaRPr lang="en-US" dirty="0" smtClean="0"/>
          </a:p>
          <a:p>
            <a:pPr algn="just"/>
            <a:r>
              <a:rPr lang="en-US" sz="2400" dirty="0" smtClean="0">
                <a:latin typeface="Gill Sans MT" panose="020B0502020104020203" pitchFamily="34" charset="0"/>
              </a:rPr>
              <a:t>45 days after the </a:t>
            </a:r>
            <a:r>
              <a:rPr lang="en-US" sz="2400" dirty="0">
                <a:latin typeface="Gill Sans MT" panose="020B0502020104020203" pitchFamily="34" charset="0"/>
              </a:rPr>
              <a:t>reversal of the policy only 23% </a:t>
            </a:r>
            <a:r>
              <a:rPr lang="en-US" sz="2400" b="0" dirty="0">
                <a:latin typeface="Gill Sans MT" panose="020B0502020104020203" pitchFamily="34" charset="0"/>
              </a:rPr>
              <a:t>of the interviewed respondents reported that they </a:t>
            </a:r>
            <a:r>
              <a:rPr lang="en-US" sz="2400" b="0" dirty="0" smtClean="0">
                <a:latin typeface="Gill Sans MT" panose="020B0502020104020203" pitchFamily="34" charset="0"/>
              </a:rPr>
              <a:t>were aware </a:t>
            </a:r>
            <a:r>
              <a:rPr lang="en-US" sz="2400" b="0" dirty="0">
                <a:latin typeface="Gill Sans MT" panose="020B0502020104020203" pitchFamily="34" charset="0"/>
              </a:rPr>
              <a:t>of the reversal of the policy. </a:t>
            </a:r>
          </a:p>
          <a:p>
            <a:endParaRPr lang="en-US" sz="2400" dirty="0">
              <a:latin typeface="Gill Sans MT" panose="020B0502020104020203" pitchFamily="34" charset="0"/>
            </a:endParaRPr>
          </a:p>
          <a:p>
            <a:r>
              <a:rPr lang="en-US" sz="2400" dirty="0" smtClean="0"/>
              <a:t>58.8</a:t>
            </a:r>
            <a:r>
              <a:rPr lang="en-US" sz="2400" dirty="0"/>
              <a:t>% </a:t>
            </a:r>
            <a:r>
              <a:rPr lang="en-US" sz="2400" b="0" dirty="0"/>
              <a:t>of those who were aware of the reversal reside in Irbid governorate. </a:t>
            </a:r>
          </a:p>
          <a:p>
            <a:endParaRPr lang="en-US" dirty="0" smtClean="0"/>
          </a:p>
          <a:p>
            <a:pPr>
              <a:buNone/>
            </a:pPr>
            <a:endParaRPr lang="en-US" b="0" dirty="0" smtClean="0"/>
          </a:p>
          <a:p>
            <a:r>
              <a:rPr lang="en-US" b="0" i="1" dirty="0"/>
              <a:t>“</a:t>
            </a:r>
            <a:r>
              <a:rPr lang="en-US" sz="2200" b="0" i="1" dirty="0"/>
              <a:t>Syrians will pay 20% of the cost.”</a:t>
            </a:r>
            <a:endParaRPr lang="en-US" sz="2200" b="0" dirty="0"/>
          </a:p>
          <a:p>
            <a:r>
              <a:rPr lang="en-US" sz="2200" b="0" i="1" dirty="0"/>
              <a:t>“Syrians will pay the same as uninsured Jordanians.”</a:t>
            </a:r>
            <a:endParaRPr lang="en-US" sz="2200" b="0" dirty="0"/>
          </a:p>
          <a:p>
            <a:r>
              <a:rPr lang="en-US" sz="2200" b="0" i="1" dirty="0"/>
              <a:t>“Subsidized rates for Syrians for specific and limited cases.”</a:t>
            </a:r>
            <a:endParaRPr lang="en-US" sz="2200" b="0" dirty="0"/>
          </a:p>
          <a:p>
            <a:r>
              <a:rPr lang="en-US" sz="2200" b="0" i="1" dirty="0"/>
              <a:t>“Reduced treatment costs at public hospitals.”</a:t>
            </a:r>
            <a:endParaRPr lang="en-US" sz="2200" b="0" dirty="0"/>
          </a:p>
          <a:p>
            <a:r>
              <a:rPr lang="en-US" sz="2200" b="0" i="1" dirty="0"/>
              <a:t>“Syrians still pay higher rates than Jordanians.”</a:t>
            </a:r>
            <a:endParaRPr lang="en-US" sz="2200" b="0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3567" y="4149080"/>
            <a:ext cx="7632848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What Syrians reported about the policy change? </a:t>
            </a:r>
          </a:p>
        </p:txBody>
      </p:sp>
    </p:spTree>
    <p:extLst>
      <p:ext uri="{BB962C8B-B14F-4D97-AF65-F5344CB8AC3E}">
        <p14:creationId xmlns:p14="http://schemas.microsoft.com/office/powerpoint/2010/main" val="1772192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712967" cy="936104"/>
          </a:xfrm>
        </p:spPr>
        <p:txBody>
          <a:bodyPr/>
          <a:lstStyle/>
          <a:p>
            <a:r>
              <a:rPr lang="en-US" sz="2400" dirty="0"/>
              <a:t>Respondents’ access to public health after the reversal of the policy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340768"/>
            <a:ext cx="8712968" cy="5400600"/>
          </a:xfrm>
        </p:spPr>
        <p:txBody>
          <a:bodyPr/>
          <a:lstStyle/>
          <a:p>
            <a:endParaRPr lang="en-US" dirty="0" smtClean="0"/>
          </a:p>
          <a:p>
            <a:r>
              <a:rPr lang="en-US" sz="2400" dirty="0"/>
              <a:t>Only 15% </a:t>
            </a:r>
            <a:r>
              <a:rPr lang="en-US" sz="2400" b="0" dirty="0"/>
              <a:t>of respondents reported accessing public health services after the reversal of the </a:t>
            </a:r>
            <a:r>
              <a:rPr lang="en-US" sz="2400" b="0" dirty="0" smtClean="0"/>
              <a:t>policy. </a:t>
            </a:r>
          </a:p>
          <a:p>
            <a:endParaRPr lang="en-US" sz="2400" dirty="0" smtClean="0"/>
          </a:p>
          <a:p>
            <a:r>
              <a:rPr lang="en-US" sz="2400" b="0" dirty="0" smtClean="0"/>
              <a:t>This </a:t>
            </a:r>
            <a:r>
              <a:rPr lang="en-US" sz="2400" b="0" dirty="0"/>
              <a:t>situations mirrors the one reported in the months prior to the policy reversal, suggesting low reliance on </a:t>
            </a:r>
            <a:r>
              <a:rPr lang="en-US" sz="2400" b="0" dirty="0" err="1"/>
              <a:t>MoH</a:t>
            </a:r>
            <a:r>
              <a:rPr lang="en-US" sz="2400" b="0" dirty="0"/>
              <a:t> </a:t>
            </a:r>
            <a:r>
              <a:rPr lang="en-US" sz="2400" b="0" dirty="0" smtClean="0"/>
              <a:t>services </a:t>
            </a:r>
            <a:r>
              <a:rPr lang="en-US" sz="2400" b="0" dirty="0"/>
              <a:t>and a potential policy-to-practice delay.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38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98" y="116632"/>
            <a:ext cx="9000999" cy="1440160"/>
          </a:xfrm>
        </p:spPr>
        <p:txBody>
          <a:bodyPr/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Ability </a:t>
            </a:r>
            <a:r>
              <a:rPr lang="en-US" sz="2400" dirty="0"/>
              <a:t>to </a:t>
            </a:r>
            <a:r>
              <a:rPr lang="en-US" sz="2400" dirty="0" smtClean="0"/>
              <a:t>pay at </a:t>
            </a:r>
            <a:r>
              <a:rPr lang="en-US" sz="2400" dirty="0"/>
              <a:t>public health facilities after </a:t>
            </a:r>
            <a:r>
              <a:rPr lang="en-US" sz="2400" dirty="0" smtClean="0"/>
              <a:t>policy </a:t>
            </a:r>
            <a:r>
              <a:rPr lang="en-US" sz="2400" dirty="0"/>
              <a:t>reversal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7" y="1340768"/>
            <a:ext cx="8496943" cy="5184576"/>
          </a:xfrm>
        </p:spPr>
        <p:txBody>
          <a:bodyPr/>
          <a:lstStyle/>
          <a:p>
            <a:r>
              <a:rPr lang="en-US" dirty="0">
                <a:latin typeface="Gill Sans MT" panose="020B0502020104020203" pitchFamily="34" charset="0"/>
              </a:rPr>
              <a:t>only 18% reported having the ability to pay the subsidized rates at public health facilities. </a:t>
            </a:r>
            <a:endParaRPr lang="en-US" dirty="0" smtClean="0">
              <a:latin typeface="Gill Sans MT" panose="020B0502020104020203" pitchFamily="34" charset="0"/>
            </a:endParaRPr>
          </a:p>
          <a:p>
            <a:endParaRPr lang="en-US" dirty="0">
              <a:latin typeface="Gill Sans MT" panose="020B0502020104020203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887395"/>
              </p:ext>
            </p:extLst>
          </p:nvPr>
        </p:nvGraphicFramePr>
        <p:xfrm>
          <a:off x="323527" y="2060847"/>
          <a:ext cx="8496942" cy="4680522"/>
        </p:xfrm>
        <a:graphic>
          <a:graphicData uri="http://schemas.openxmlformats.org/drawingml/2006/table">
            <a:tbl>
              <a:tblPr/>
              <a:tblGrid>
                <a:gridCol w="2947018"/>
                <a:gridCol w="2051442"/>
                <a:gridCol w="2051442"/>
                <a:gridCol w="1447040"/>
              </a:tblGrid>
              <a:tr h="10006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Type of service (consultation + medication)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Average amount respondents reported being able to pay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Average actual amounts paid per visit 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affordability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6133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Primary Health Care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11.85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33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Reproductive Health (specialized services)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15.04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20.5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33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Dental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7.2 JD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 one reported visiting for dental purposes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33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Opthalmology services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33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Medical tests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7.96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13.84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33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Secondary /Specialized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63.4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286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9148" y="116632"/>
            <a:ext cx="8694712" cy="10081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Health-seeking behaviors and coping strategies </a:t>
            </a:r>
            <a:r>
              <a:rPr lang="en-US" sz="2800" b="1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before and after </a:t>
            </a:r>
            <a:r>
              <a:rPr lang="en-US" sz="28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the policy change</a:t>
            </a:r>
            <a:endParaRPr lang="en-US" sz="2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0068729"/>
              </p:ext>
            </p:extLst>
          </p:nvPr>
        </p:nvGraphicFramePr>
        <p:xfrm>
          <a:off x="107504" y="1340769"/>
          <a:ext cx="8946356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5691"/>
                <a:gridCol w="4540665"/>
              </a:tblGrid>
              <a:tr h="1082484"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cases where an urgent health care intervention is needed, respondents will secure funds by using a combination of the following coping strategies:</a:t>
                      </a: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45720" marR="45720"/>
                </a:tc>
              </a:tr>
              <a:tr h="42096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Before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After</a:t>
                      </a:r>
                      <a:endParaRPr lang="en-US" sz="2400" b="1" dirty="0"/>
                    </a:p>
                  </a:txBody>
                  <a:tcPr/>
                </a:tc>
              </a:tr>
              <a:tr h="1952934">
                <a:tc>
                  <a:txBody>
                    <a:bodyPr/>
                    <a:lstStyle/>
                    <a:p>
                      <a:pPr marL="285750" lvl="0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en-US" sz="2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76.6% </a:t>
                      </a:r>
                      <a:r>
                        <a:rPr lang="en-US" sz="2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reported that they will search for free health services.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8.4% </a:t>
                      </a:r>
                      <a:r>
                        <a:rPr lang="en-US" sz="2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Borrow money from family or friends.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15% </a:t>
                      </a:r>
                      <a:r>
                        <a:rPr lang="en-US" sz="2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sell my food coupons.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228600" rtl="0">
                        <a:buFont typeface="Arial" panose="020B0604020202020204" pitchFamily="34" charset="0"/>
                        <a:buChar char="•"/>
                      </a:pPr>
                      <a:r>
                        <a:rPr lang="en-US" sz="2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54% </a:t>
                      </a:r>
                      <a:r>
                        <a:rPr lang="en-US" sz="2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Borrow money from family or friends.</a:t>
                      </a:r>
                    </a:p>
                    <a:p>
                      <a:pPr marL="342900" lvl="0" indent="-228600">
                        <a:buFont typeface="Arial" panose="020B0604020202020204" pitchFamily="34" charset="0"/>
                        <a:buChar char="•"/>
                      </a:pPr>
                      <a:r>
                        <a:rPr lang="en-US" sz="2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29% </a:t>
                      </a:r>
                      <a:r>
                        <a:rPr lang="en-US" sz="2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reported that they will search for free health services.</a:t>
                      </a:r>
                    </a:p>
                    <a:p>
                      <a:pPr marL="342900" lvl="0" indent="-228600">
                        <a:buFont typeface="Arial" panose="020B0604020202020204" pitchFamily="34" charset="0"/>
                        <a:buChar char="•"/>
                      </a:pPr>
                      <a:r>
                        <a:rPr lang="en-US" sz="2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12% </a:t>
                      </a:r>
                      <a:r>
                        <a:rPr lang="en-US" sz="2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will not receive health service.</a:t>
                      </a:r>
                      <a:r>
                        <a:rPr lang="en-US" sz="2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228600">
                        <a:buFont typeface="Arial" panose="020B0604020202020204" pitchFamily="34" charset="0"/>
                        <a:buChar char="•"/>
                      </a:pPr>
                      <a:r>
                        <a:rPr lang="en-US" sz="2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15% </a:t>
                      </a:r>
                      <a:r>
                        <a:rPr lang="en-US" sz="2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sell my food coupons. </a:t>
                      </a:r>
                    </a:p>
                    <a:p>
                      <a:endParaRPr lang="en-US" sz="2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35753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3343"/>
            <a:ext cx="8316416" cy="936104"/>
          </a:xfrm>
        </p:spPr>
        <p:txBody>
          <a:bodyPr/>
          <a:lstStyle/>
          <a:p>
            <a:r>
              <a:rPr lang="en-US" sz="2400" dirty="0" smtClean="0"/>
              <a:t>Perception of reversal of policy </a:t>
            </a:r>
            <a:r>
              <a:rPr lang="en-US" sz="2400" b="0" dirty="0" smtClean="0"/>
              <a:t>(positive impact) </a:t>
            </a:r>
            <a:endParaRPr lang="en-US" sz="2400" b="0" dirty="0"/>
          </a:p>
        </p:txBody>
      </p:sp>
      <p:sp>
        <p:nvSpPr>
          <p:cNvPr id="4" name="Rectangle 3"/>
          <p:cNvSpPr/>
          <p:nvPr/>
        </p:nvSpPr>
        <p:spPr>
          <a:xfrm>
            <a:off x="467544" y="1556792"/>
            <a:ext cx="8280920" cy="4536504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71450" algn="l"/>
              </a:tabLst>
            </a:pPr>
            <a:r>
              <a:rPr lang="en-US" sz="2800" b="1" i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46.8%</a:t>
            </a:r>
            <a:r>
              <a:rPr lang="en-US" sz="280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of the respondents reported that the reversal of the policy will have </a:t>
            </a:r>
            <a:r>
              <a:rPr lang="en-US" sz="2800" b="1" i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positive impact</a:t>
            </a:r>
            <a:r>
              <a:rPr lang="en-US" sz="280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as it will allow them to:</a:t>
            </a:r>
            <a:endParaRPr lang="en-US" sz="280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71450" algn="l"/>
              </a:tabLst>
            </a:pPr>
            <a:r>
              <a:rPr lang="en-US" sz="280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- Access public hospitals at a lower cost, and particularly for emergencies.</a:t>
            </a:r>
            <a:endParaRPr lang="en-US" sz="280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71450" algn="l"/>
              </a:tabLst>
            </a:pPr>
            <a:r>
              <a:rPr lang="en-US" sz="280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- Have an alternative for the free/low cost health facilities, if they couldn’t access them.</a:t>
            </a:r>
            <a:endParaRPr lang="en-US" sz="280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72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3" y="188640"/>
            <a:ext cx="7128792" cy="936104"/>
          </a:xfrm>
        </p:spPr>
        <p:txBody>
          <a:bodyPr/>
          <a:lstStyle/>
          <a:p>
            <a:r>
              <a:rPr lang="en-US" sz="2400" dirty="0"/>
              <a:t>Perception of reversal of policy </a:t>
            </a:r>
            <a:r>
              <a:rPr lang="en-US" sz="2400" b="0" dirty="0" smtClean="0"/>
              <a:t>(no impact) 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395536" y="1556792"/>
            <a:ext cx="8187158" cy="44644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71450" algn="l"/>
              </a:tabLst>
            </a:pPr>
            <a:r>
              <a:rPr lang="en-US" sz="2800" b="1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46.3%</a:t>
            </a:r>
            <a:r>
              <a:rPr lang="en-US" sz="2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of the respondents reported that the reversal of the will have </a:t>
            </a:r>
            <a:r>
              <a:rPr lang="en-US" sz="2800" b="1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no impact</a:t>
            </a:r>
            <a:r>
              <a:rPr lang="en-US" sz="2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as they cannot afford paying any medical costs. </a:t>
            </a:r>
            <a:endParaRPr lang="en-US" sz="2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71450" algn="l"/>
              </a:tabLst>
            </a:pPr>
            <a:r>
              <a:rPr lang="en-US" sz="2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2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71450" algn="l"/>
              </a:tabLst>
            </a:pPr>
            <a:r>
              <a:rPr lang="en-US" sz="2800" b="1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73.5%</a:t>
            </a:r>
            <a:r>
              <a:rPr lang="en-US" sz="2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of those respondents reporting that the policy will have </a:t>
            </a:r>
            <a:r>
              <a:rPr lang="en-US" sz="2800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no impact</a:t>
            </a:r>
            <a:r>
              <a:rPr lang="en-US" sz="2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on them also reported that they </a:t>
            </a:r>
            <a:r>
              <a:rPr lang="en-US" sz="2800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have specific health condition</a:t>
            </a:r>
            <a:r>
              <a:rPr lang="en-US" sz="2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which require regular access to health services and medication. </a:t>
            </a:r>
            <a:endParaRPr lang="en-US" sz="2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818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20688"/>
            <a:ext cx="7957120" cy="885056"/>
          </a:xfrm>
        </p:spPr>
        <p:txBody>
          <a:bodyPr/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Study </a:t>
            </a:r>
            <a:r>
              <a:rPr lang="en-US" sz="2400" dirty="0" smtClean="0"/>
              <a:t>Objectives and Methodology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28801"/>
            <a:ext cx="8143056" cy="4176464"/>
          </a:xfrm>
        </p:spPr>
        <p:txBody>
          <a:bodyPr/>
          <a:lstStyle/>
          <a:p>
            <a:r>
              <a:rPr lang="en-US" dirty="0" smtClean="0">
                <a:latin typeface="Gill Sans MT" panose="020B0502020104020203" pitchFamily="34" charset="0"/>
              </a:rPr>
              <a:t>Data Collection in December 2018 &amp; January 2019 around: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Gill Sans MT" panose="020B0502020104020203" pitchFamily="34" charset="0"/>
              </a:rPr>
              <a:t>Current status of access to health services &amp; effects of the 2018 health policy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Gill Sans MT" panose="020B0502020104020203" pitchFamily="34" charset="0"/>
              </a:rPr>
              <a:t>Available options for receiving health services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Gill Sans MT" panose="020B0502020104020203" pitchFamily="34" charset="0"/>
              </a:rPr>
              <a:t>Current attitudes towards seeking health services and practices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Gill Sans MT" panose="020B0502020104020203" pitchFamily="34" charset="0"/>
              </a:rPr>
              <a:t>Coping mechanisms adopted by the Syrian refugees to meet their health needs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b="0" dirty="0">
              <a:latin typeface="Gill Sans MT" panose="020B0502020104020203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Gill Sans MT" panose="020B05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Desk review and qualitative study, p</a:t>
            </a:r>
            <a:r>
              <a:rPr lang="en-US" dirty="0" smtClean="0">
                <a:latin typeface="Gill Sans MT" panose="020B05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articipants </a:t>
            </a:r>
            <a:r>
              <a:rPr lang="en-US" dirty="0">
                <a:latin typeface="Gill Sans MT" panose="020B05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included: </a:t>
            </a:r>
            <a:r>
              <a:rPr lang="en-US" b="0" dirty="0">
                <a:latin typeface="Gill Sans MT" panose="020B05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(Total: 233)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0" dirty="0" smtClean="0">
                <a:latin typeface="Gill Sans MT" panose="020B05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(1) Syrian </a:t>
            </a:r>
            <a:r>
              <a:rPr lang="en-US" b="0" dirty="0">
                <a:latin typeface="Gill Sans MT" panose="020B05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refugees accessing IRC clinics (IRC beneficiaries) in </a:t>
            </a:r>
            <a:r>
              <a:rPr lang="en-US" b="0" dirty="0" err="1">
                <a:latin typeface="Gill Sans MT" panose="020B05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Mafraq</a:t>
            </a:r>
            <a:r>
              <a:rPr lang="en-US" b="0" dirty="0">
                <a:latin typeface="Gill Sans MT" panose="020B05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, Irbid, and </a:t>
            </a:r>
            <a:r>
              <a:rPr lang="en-US" b="0" dirty="0" err="1">
                <a:latin typeface="Gill Sans MT" panose="020B05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Ramtha</a:t>
            </a:r>
            <a:r>
              <a:rPr lang="en-US" b="0" dirty="0">
                <a:latin typeface="Gill Sans MT" panose="020B05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 (55.4%)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0" dirty="0">
                <a:latin typeface="Gill Sans MT" panose="020B05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(2) Syrian refugees who have not accessed IRC clinics (Non-IRC beneficiaries) in Amman, </a:t>
            </a:r>
            <a:r>
              <a:rPr lang="en-US" b="0" dirty="0" err="1">
                <a:latin typeface="Gill Sans MT" panose="020B05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Mafraq</a:t>
            </a:r>
            <a:r>
              <a:rPr lang="en-US" b="0" dirty="0">
                <a:latin typeface="Gill Sans MT" panose="020B05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, Irbid, and </a:t>
            </a:r>
            <a:r>
              <a:rPr lang="en-US" b="0" dirty="0" err="1">
                <a:latin typeface="Gill Sans MT" panose="020B05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Ramtha</a:t>
            </a:r>
            <a:r>
              <a:rPr lang="en-US" b="0" dirty="0">
                <a:latin typeface="Gill Sans MT" panose="020B05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 (44.6%)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0" dirty="0">
                <a:latin typeface="Gill Sans MT" panose="020B05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(3) Central and governorate level stakeholders</a:t>
            </a:r>
          </a:p>
          <a:p>
            <a:endParaRPr lang="en-US" dirty="0">
              <a:latin typeface="Gill Sans MT" panose="020B0502020104020203" pitchFamily="34" charset="0"/>
            </a:endParaRPr>
          </a:p>
          <a:p>
            <a:pPr>
              <a:buNone/>
            </a:pPr>
            <a:endParaRPr lang="en-US" b="0" dirty="0" smtClean="0">
              <a:latin typeface="Gill Sans MT" panose="020B0502020104020203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465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188640"/>
            <a:ext cx="8892478" cy="936104"/>
          </a:xfrm>
        </p:spPr>
        <p:txBody>
          <a:bodyPr/>
          <a:lstStyle/>
          <a:p>
            <a:r>
              <a:rPr lang="en-US" sz="2400" dirty="0"/>
              <a:t>Number Syrian </a:t>
            </a:r>
            <a:r>
              <a:rPr lang="en-US" sz="2400" dirty="0" smtClean="0"/>
              <a:t>Refugees who accessed </a:t>
            </a:r>
            <a:r>
              <a:rPr lang="en-US" sz="2400" dirty="0"/>
              <a:t>IRC c</a:t>
            </a:r>
            <a:r>
              <a:rPr lang="en-US" sz="2400" dirty="0" smtClean="0"/>
              <a:t>linics (2015- 2018)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07504" y="1412776"/>
          <a:ext cx="8784975" cy="5256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334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63888" y="3068960"/>
            <a:ext cx="20882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Findings</a:t>
            </a:r>
            <a:endParaRPr lang="en-US" sz="3200" dirty="0"/>
          </a:p>
        </p:txBody>
      </p:sp>
      <p:pic>
        <p:nvPicPr>
          <p:cNvPr id="3" name="Picture 2" descr="IRClogo_RGB_lr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96336" y="278868"/>
            <a:ext cx="864096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62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784977" cy="936104"/>
          </a:xfrm>
        </p:spPr>
        <p:txBody>
          <a:bodyPr/>
          <a:lstStyle/>
          <a:p>
            <a:r>
              <a:rPr lang="en-US" sz="2000" dirty="0"/>
              <a:t>Respondents’ Awareness of Accessible Health </a:t>
            </a:r>
            <a:r>
              <a:rPr lang="en-US" sz="2000" dirty="0" smtClean="0"/>
              <a:t>Services (March </a:t>
            </a:r>
            <a:r>
              <a:rPr lang="en-US" sz="2000" dirty="0"/>
              <a:t>-December </a:t>
            </a:r>
            <a:r>
              <a:rPr lang="en-US" sz="2000" dirty="0" smtClean="0"/>
              <a:t>2018)</a:t>
            </a: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" y="1412777"/>
          <a:ext cx="889248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243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0648"/>
            <a:ext cx="8712966" cy="936104"/>
          </a:xfrm>
        </p:spPr>
        <p:txBody>
          <a:bodyPr/>
          <a:lstStyle/>
          <a:p>
            <a:r>
              <a:rPr lang="en-US" sz="2400" dirty="0"/>
              <a:t>64% decrease in the number of Syrian refugees accessing </a:t>
            </a:r>
            <a:r>
              <a:rPr lang="en-US" sz="2400" dirty="0" err="1"/>
              <a:t>MoH</a:t>
            </a:r>
            <a:r>
              <a:rPr lang="en-US" sz="2400" dirty="0"/>
              <a:t> Health Centers in 2018 compared to 2017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0" y="1484784"/>
          <a:ext cx="8964487" cy="5184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554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48680"/>
            <a:ext cx="6839991" cy="936104"/>
          </a:xfrm>
        </p:spPr>
        <p:txBody>
          <a:bodyPr/>
          <a:lstStyle/>
          <a:p>
            <a:r>
              <a:rPr lang="en-US" sz="2400" dirty="0"/>
              <a:t>Impact on service delivery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40768"/>
            <a:ext cx="8640192" cy="5256684"/>
          </a:xfrm>
        </p:spPr>
        <p:txBody>
          <a:bodyPr/>
          <a:lstStyle/>
          <a:p>
            <a:endParaRPr lang="en-US" dirty="0"/>
          </a:p>
          <a:p>
            <a:r>
              <a:rPr lang="en-US" dirty="0">
                <a:latin typeface="Gill Sans MT" panose="020B0502020104020203" pitchFamily="34" charset="0"/>
              </a:rPr>
              <a:t>64% decrease in the number of Syrian refugees accessing public health centers in 2018 compared to </a:t>
            </a:r>
            <a:r>
              <a:rPr lang="en-US" dirty="0" smtClean="0">
                <a:latin typeface="Gill Sans MT" panose="020B0502020104020203" pitchFamily="34" charset="0"/>
              </a:rPr>
              <a:t>2017</a:t>
            </a:r>
          </a:p>
          <a:p>
            <a:endParaRPr lang="en-US" dirty="0">
              <a:latin typeface="Gill Sans MT" panose="020B0502020104020203" pitchFamily="34" charset="0"/>
            </a:endParaRPr>
          </a:p>
          <a:p>
            <a:pPr>
              <a:buNone/>
            </a:pPr>
            <a:r>
              <a:rPr lang="en-US" dirty="0">
                <a:latin typeface="Gill Sans MT" panose="020B0502020104020203" pitchFamily="34" charset="0"/>
              </a:rPr>
              <a:t>I</a:t>
            </a:r>
            <a:r>
              <a:rPr lang="en-US" dirty="0" smtClean="0">
                <a:latin typeface="Gill Sans MT" panose="020B0502020104020203" pitchFamily="34" charset="0"/>
              </a:rPr>
              <a:t>mplications</a:t>
            </a:r>
            <a:endParaRPr lang="en-US" dirty="0">
              <a:latin typeface="Gill Sans MT" panose="020B0502020104020203" pitchFamily="34" charset="0"/>
            </a:endParaRPr>
          </a:p>
          <a:p>
            <a:endParaRPr lang="en-US" dirty="0">
              <a:latin typeface="Gill Sans MT" panose="020B0502020104020203" pitchFamily="34" charset="0"/>
            </a:endParaRPr>
          </a:p>
          <a:p>
            <a:r>
              <a:rPr lang="en-US" b="0" dirty="0">
                <a:latin typeface="Gill Sans MT" panose="020B0502020104020203" pitchFamily="34" charset="0"/>
              </a:rPr>
              <a:t>Increased NGO/INGO services: Expansion of service delivery by NGOs particularly in primary healthcare and reproductive health. (6.5% rise in patients accessing IRC clinics) </a:t>
            </a:r>
          </a:p>
        </p:txBody>
      </p:sp>
    </p:spTree>
    <p:extLst>
      <p:ext uri="{BB962C8B-B14F-4D97-AF65-F5344CB8AC3E}">
        <p14:creationId xmlns:p14="http://schemas.microsoft.com/office/powerpoint/2010/main" val="97053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0648"/>
            <a:ext cx="8496175" cy="936104"/>
          </a:xfrm>
        </p:spPr>
        <p:txBody>
          <a:bodyPr/>
          <a:lstStyle/>
          <a:p>
            <a:r>
              <a:rPr lang="en-US" sz="2400" dirty="0"/>
              <a:t>Health-seeking behaviors and coping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12776"/>
            <a:ext cx="8856984" cy="5328592"/>
          </a:xfrm>
        </p:spPr>
        <p:txBody>
          <a:bodyPr/>
          <a:lstStyle/>
          <a:p>
            <a:endParaRPr lang="en-US" sz="2400" b="0" dirty="0">
              <a:solidFill>
                <a:srgbClr val="000000"/>
              </a:solidFill>
              <a:latin typeface="Gill Sans MT" panose="020B0502020104020203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Gill Sans MT" panose="020B0502020104020203" pitchFamily="34" charset="0"/>
              </a:rPr>
              <a:t>Going directly to pharmacies: </a:t>
            </a:r>
            <a:r>
              <a:rPr 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28% of respondents reported that they prefer to access medications directly from a pharmacy, without proper medical consultation. </a:t>
            </a:r>
          </a:p>
          <a:p>
            <a:endParaRPr lang="en-US" b="0" dirty="0">
              <a:solidFill>
                <a:srgbClr val="000000"/>
              </a:solidFill>
              <a:latin typeface="Gill Sans MT" panose="020B0502020104020203" pitchFamily="34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Gill Sans MT" panose="020B0502020104020203" pitchFamily="34" charset="0"/>
              </a:rPr>
              <a:t>Private </a:t>
            </a:r>
            <a:r>
              <a:rPr lang="en-US" dirty="0">
                <a:solidFill>
                  <a:srgbClr val="000000"/>
                </a:solidFill>
                <a:latin typeface="Gill Sans MT" panose="020B0502020104020203" pitchFamily="34" charset="0"/>
              </a:rPr>
              <a:t>clinics and traditional medicines</a:t>
            </a:r>
            <a:r>
              <a:rPr 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: Many refugees seek healthcare at private sector clinics, from unregistered doctors, or using cheaper traditional medicines – with varying safety and quality of care. </a:t>
            </a:r>
          </a:p>
          <a:p>
            <a:endParaRPr lang="en-US" b="0" dirty="0">
              <a:solidFill>
                <a:srgbClr val="000000"/>
              </a:solidFill>
              <a:latin typeface="Gill Sans MT" panose="020B0502020104020203" pitchFamily="34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Gill Sans MT" panose="020B0502020104020203" pitchFamily="34" charset="0"/>
              </a:rPr>
              <a:t>Unsafe </a:t>
            </a:r>
            <a:r>
              <a:rPr lang="en-US" dirty="0">
                <a:solidFill>
                  <a:srgbClr val="000000"/>
                </a:solidFill>
                <a:latin typeface="Gill Sans MT" panose="020B0502020104020203" pitchFamily="34" charset="0"/>
              </a:rPr>
              <a:t>home deliveries</a:t>
            </a:r>
            <a:r>
              <a:rPr 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: Many pregnant women consider delivering at home, posing significant medical risk to the mother and newborn. </a:t>
            </a:r>
          </a:p>
          <a:p>
            <a:endParaRPr lang="en-US" b="0" dirty="0">
              <a:solidFill>
                <a:srgbClr val="000000"/>
              </a:solidFill>
              <a:latin typeface="Gill Sans MT" panose="020B0502020104020203" pitchFamily="34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Gill Sans MT" panose="020B0502020104020203" pitchFamily="34" charset="0"/>
              </a:rPr>
              <a:t>Cutting </a:t>
            </a:r>
            <a:r>
              <a:rPr lang="en-US" dirty="0">
                <a:solidFill>
                  <a:srgbClr val="000000"/>
                </a:solidFill>
                <a:latin typeface="Gill Sans MT" panose="020B0502020104020203" pitchFamily="34" charset="0"/>
              </a:rPr>
              <a:t>costs or borrowing money</a:t>
            </a:r>
            <a:r>
              <a:rPr 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: 39% reported borrowing money to access healthcare, increasing debt levels. Many others reduce expenditures on food or sell aid coupons.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42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188640"/>
            <a:ext cx="7308304" cy="936104"/>
          </a:xfrm>
        </p:spPr>
        <p:txBody>
          <a:bodyPr/>
          <a:lstStyle/>
          <a:p>
            <a:r>
              <a:rPr lang="en-US" sz="2400" dirty="0"/>
              <a:t>Financial barriers to health access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12776"/>
            <a:ext cx="8928992" cy="5256584"/>
          </a:xfrm>
        </p:spPr>
        <p:txBody>
          <a:bodyPr/>
          <a:lstStyle/>
          <a:p>
            <a:r>
              <a:rPr lang="en-US" dirty="0">
                <a:latin typeface="Gill Sans MT" panose="020B0502020104020203" pitchFamily="34" charset="0"/>
              </a:rPr>
              <a:t>Around three-fold increase in cost of health services after the 2018 </a:t>
            </a:r>
            <a:r>
              <a:rPr lang="en-US" dirty="0" err="1">
                <a:latin typeface="Gill Sans MT" panose="020B0502020104020203" pitchFamily="34" charset="0"/>
              </a:rPr>
              <a:t>MoH</a:t>
            </a:r>
            <a:r>
              <a:rPr lang="en-US" dirty="0">
                <a:latin typeface="Gill Sans MT" panose="020B0502020104020203" pitchFamily="34" charset="0"/>
              </a:rPr>
              <a:t> policy change </a:t>
            </a:r>
            <a:endParaRPr lang="en-US" dirty="0" smtClean="0">
              <a:latin typeface="Gill Sans MT" panose="020B0502020104020203" pitchFamily="34" charset="0"/>
            </a:endParaRPr>
          </a:p>
          <a:p>
            <a:endParaRPr lang="en-US" dirty="0">
              <a:latin typeface="Gill Sans MT" panose="020B0502020104020203" pitchFamily="34" charset="0"/>
            </a:endParaRPr>
          </a:p>
          <a:p>
            <a:r>
              <a:rPr lang="en-US" dirty="0">
                <a:latin typeface="Gill Sans MT" panose="020B0502020104020203" pitchFamily="34" charset="0"/>
              </a:rPr>
              <a:t>Struggle to close their income and expenditure gap</a:t>
            </a:r>
            <a:r>
              <a:rPr lang="en-US" dirty="0" smtClean="0">
                <a:latin typeface="Gill Sans MT" panose="020B0502020104020203" pitchFamily="34" charset="0"/>
              </a:rPr>
              <a:t>:</a:t>
            </a:r>
          </a:p>
          <a:p>
            <a:pPr>
              <a:buNone/>
            </a:pPr>
            <a:r>
              <a:rPr lang="en-US" b="0" dirty="0" smtClean="0">
                <a:latin typeface="Gill Sans MT" panose="020B0502020104020203" pitchFamily="34" charset="0"/>
              </a:rPr>
              <a:t>The </a:t>
            </a:r>
            <a:r>
              <a:rPr lang="en-US" b="0" dirty="0">
                <a:latin typeface="Gill Sans MT" panose="020B0502020104020203" pitchFamily="34" charset="0"/>
              </a:rPr>
              <a:t>average monthly income for Syrian refugee households is JD 243. The increase in costs following the 2018 policy </a:t>
            </a:r>
            <a:r>
              <a:rPr lang="en-US" b="0" dirty="0" smtClean="0">
                <a:latin typeface="Gill Sans MT" panose="020B0502020104020203" pitchFamily="34" charset="0"/>
              </a:rPr>
              <a:t>put </a:t>
            </a:r>
            <a:r>
              <a:rPr lang="en-US" b="0" dirty="0">
                <a:latin typeface="Gill Sans MT" panose="020B0502020104020203" pitchFamily="34" charset="0"/>
              </a:rPr>
              <a:t>healthcare expenditures at JD 99.8 monthly, accounting for 44% of income</a:t>
            </a:r>
            <a:r>
              <a:rPr lang="en-US" b="0" dirty="0" smtClean="0">
                <a:latin typeface="Gill Sans MT" panose="020B0502020104020203" pitchFamily="34" charset="0"/>
              </a:rPr>
              <a:t>.</a:t>
            </a:r>
          </a:p>
          <a:p>
            <a:endParaRPr lang="en-US" b="0" dirty="0">
              <a:latin typeface="Gill Sans MT" panose="020B0502020104020203" pitchFamily="34" charset="0"/>
            </a:endParaRPr>
          </a:p>
          <a:p>
            <a:r>
              <a:rPr lang="en-US" dirty="0">
                <a:latin typeface="Gill Sans MT" panose="020B0502020104020203" pitchFamily="34" charset="0"/>
              </a:rPr>
              <a:t>Transportation </a:t>
            </a:r>
            <a:r>
              <a:rPr lang="en-US" dirty="0" smtClean="0">
                <a:latin typeface="Gill Sans MT" panose="020B0502020104020203" pitchFamily="34" charset="0"/>
              </a:rPr>
              <a:t>costs</a:t>
            </a:r>
            <a:r>
              <a:rPr lang="en-US" b="0" dirty="0" smtClean="0">
                <a:latin typeface="Gill Sans MT" panose="020B0502020104020203" pitchFamily="34" charset="0"/>
              </a:rPr>
              <a:t>:</a:t>
            </a:r>
          </a:p>
          <a:p>
            <a:r>
              <a:rPr lang="en-US" b="0" dirty="0" smtClean="0">
                <a:latin typeface="Gill Sans MT" panose="020B0502020104020203" pitchFamily="34" charset="0"/>
              </a:rPr>
              <a:t>More </a:t>
            </a:r>
            <a:r>
              <a:rPr lang="en-US" b="0" dirty="0">
                <a:latin typeface="Gill Sans MT" panose="020B0502020104020203" pitchFamily="34" charset="0"/>
              </a:rPr>
              <a:t>than 75% of refugees stated that transportation is a major barrier in addition to the cost of treatment itself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47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cc_ppt_template">
  <a:themeElements>
    <a:clrScheme name="IRC">
      <a:dk1>
        <a:sysClr val="windowText" lastClr="000000"/>
      </a:dk1>
      <a:lt1>
        <a:sysClr val="window" lastClr="FFFFFF"/>
      </a:lt1>
      <a:dk2>
        <a:srgbClr val="FFC000"/>
      </a:dk2>
      <a:lt2>
        <a:srgbClr val="EEECE1"/>
      </a:lt2>
      <a:accent1>
        <a:srgbClr val="FFC000"/>
      </a:accent1>
      <a:accent2>
        <a:srgbClr val="C75200"/>
      </a:accent2>
      <a:accent3>
        <a:srgbClr val="3F3F3F"/>
      </a:accent3>
      <a:accent4>
        <a:srgbClr val="797900"/>
      </a:accent4>
      <a:accent5>
        <a:srgbClr val="742F89"/>
      </a:accent5>
      <a:accent6>
        <a:srgbClr val="000000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>
          <a:solidFill>
            <a:schemeClr val="tx1">
              <a:lumMod val="50000"/>
              <a:lumOff val="50000"/>
            </a:schemeClr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RC_PP_cover_1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DC82F"/>
      </a:accent1>
      <a:accent2>
        <a:srgbClr val="FDC82F"/>
      </a:accent2>
      <a:accent3>
        <a:srgbClr val="FFFFFF"/>
      </a:accent3>
      <a:accent4>
        <a:srgbClr val="000000"/>
      </a:accent4>
      <a:accent5>
        <a:srgbClr val="FEE0AD"/>
      </a:accent5>
      <a:accent6>
        <a:srgbClr val="E5B52A"/>
      </a:accent6>
      <a:hlink>
        <a:srgbClr val="BF6800"/>
      </a:hlink>
      <a:folHlink>
        <a:srgbClr val="5565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0" charset="0"/>
            <a:ea typeface="ヒラギノ角ゴ Pro W3" pitchFamily="-110" charset="-128"/>
            <a:cs typeface="ヒラギノ角ゴ Pro W3" pitchFamily="-11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0" charset="0"/>
            <a:ea typeface="ヒラギノ角ゴ Pro W3" pitchFamily="-110" charset="-128"/>
            <a:cs typeface="ヒラギノ角ゴ Pro W3" pitchFamily="-110" charset="-128"/>
          </a:defRPr>
        </a:defPPr>
      </a:lstStyle>
    </a:lnDef>
  </a:objectDefaults>
  <a:extraClrSchemeLst>
    <a:extraClrScheme>
      <a:clrScheme name="IRC_PP_cover_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C_PP_cover_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C_PP_cover_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C_PP_cover_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C_PP_cover_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C_PP_cover_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C_PP_cover_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C_PP_cover_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C_PP_cover_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C_PP_cover_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C_PP_cover_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C_PP_cover_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42F145830E9C4DA7DD0FA0AD8C4B35" ma:contentTypeVersion="1" ma:contentTypeDescription="Create a new document." ma:contentTypeScope="" ma:versionID="d70ea42bf5a6953fb7cdec4cf43ec2f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a447206dab0015f8b9f8924535193e8c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F335D8D-1603-423B-BDD6-6F3BC4F9227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C81D83E-7048-4DF7-98E0-478FE3EC3874}">
  <ds:schemaRefs>
    <ds:schemaRef ds:uri="http://purl.org/dc/dcmitype/"/>
    <ds:schemaRef ds:uri="http://www.w3.org/XML/1998/namespace"/>
    <ds:schemaRef ds:uri="http://purl.org/dc/terms/"/>
    <ds:schemaRef ds:uri="http://schemas.microsoft.com/office/2006/documentManagement/types"/>
    <ds:schemaRef ds:uri="http://schemas.microsoft.com/sharepoint/v3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55C7BC61-22B6-46C7-83D4-7ADE0D6EE2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10144</TotalTime>
  <Words>982</Words>
  <Application>Microsoft Office PowerPoint</Application>
  <PresentationFormat>On-screen Show (4:3)</PresentationFormat>
  <Paragraphs>124</Paragraphs>
  <Slides>17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MS PGothic</vt:lpstr>
      <vt:lpstr>MS PGothic</vt:lpstr>
      <vt:lpstr>Akzidenz Grotesk BE Super</vt:lpstr>
      <vt:lpstr>Arial</vt:lpstr>
      <vt:lpstr>Calibri</vt:lpstr>
      <vt:lpstr>Gill Sans MT</vt:lpstr>
      <vt:lpstr>Times</vt:lpstr>
      <vt:lpstr>ヒラギノ角ゴ Pro W3</vt:lpstr>
      <vt:lpstr>decc_ppt_template</vt:lpstr>
      <vt:lpstr>IRC_PP_cover_1</vt:lpstr>
      <vt:lpstr>PowerPoint Presentation</vt:lpstr>
      <vt:lpstr>   Study Objectives and Methodology </vt:lpstr>
      <vt:lpstr>Number Syrian Refugees who accessed IRC clinics (2015- 2018)</vt:lpstr>
      <vt:lpstr>PowerPoint Presentation</vt:lpstr>
      <vt:lpstr>Respondents’ Awareness of Accessible Health Services (March -December 2018)</vt:lpstr>
      <vt:lpstr>64% decrease in the number of Syrian refugees accessing MoH Health Centers in 2018 compared to 2017</vt:lpstr>
      <vt:lpstr>Impact on service delivery </vt:lpstr>
      <vt:lpstr>Health-seeking behaviors and coping strategies</vt:lpstr>
      <vt:lpstr>Financial barriers to health access</vt:lpstr>
      <vt:lpstr>Non-financial barriers to health access</vt:lpstr>
      <vt:lpstr>PowerPoint Presentation</vt:lpstr>
      <vt:lpstr>Knowledge about the MoH policy reversal</vt:lpstr>
      <vt:lpstr>Respondents’ access to public health after the reversal of the policy </vt:lpstr>
      <vt:lpstr>  Ability to pay at public health facilities after policy reversal </vt:lpstr>
      <vt:lpstr>PowerPoint Presentation</vt:lpstr>
      <vt:lpstr>Perception of reversal of policy (positive impact) </vt:lpstr>
      <vt:lpstr>Perception of reversal of policy (no impact) </vt:lpstr>
    </vt:vector>
  </TitlesOfParts>
  <Company>DECC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beer</dc:creator>
  <cp:lastModifiedBy>Bryn Boyce</cp:lastModifiedBy>
  <cp:revision>614</cp:revision>
  <cp:lastPrinted>2013-06-11T09:59:52Z</cp:lastPrinted>
  <dcterms:created xsi:type="dcterms:W3CDTF">2012-11-08T14:40:11Z</dcterms:created>
  <dcterms:modified xsi:type="dcterms:W3CDTF">2019-05-29T19:28:06Z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0x010100DA42F145830E9C4DA7DD0FA0AD8C4B35</vt:lpwstr>
  </property>
</Properties>
</file>