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32" r:id="rId2"/>
    <p:sldId id="333" r:id="rId3"/>
    <p:sldId id="325" r:id="rId4"/>
    <p:sldId id="326" r:id="rId5"/>
    <p:sldId id="330" r:id="rId6"/>
    <p:sldId id="327" r:id="rId7"/>
    <p:sldId id="329" r:id="rId8"/>
    <p:sldId id="331" r:id="rId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01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Partners reporting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EDU</c:v>
                </c:pt>
                <c:pt idx="1">
                  <c:v>CBI</c:v>
                </c:pt>
                <c:pt idx="2">
                  <c:v>PROT-CP</c:v>
                </c:pt>
                <c:pt idx="3">
                  <c:v>PROT-SGBV</c:v>
                </c:pt>
                <c:pt idx="4">
                  <c:v>SSNFI</c:v>
                </c:pt>
                <c:pt idx="5">
                  <c:v>E&amp;E</c:v>
                </c:pt>
                <c:pt idx="6">
                  <c:v>PROT</c:v>
                </c:pt>
                <c:pt idx="7">
                  <c:v>WASH</c:v>
                </c:pt>
                <c:pt idx="8">
                  <c:v>L&amp;R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</c:v>
                </c:pt>
                <c:pt idx="1">
                  <c:v>8</c:v>
                </c:pt>
                <c:pt idx="2">
                  <c:v>12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20</c:v>
                </c:pt>
                <c:pt idx="7">
                  <c:v>25</c:v>
                </c:pt>
                <c:pt idx="8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3027160"/>
        <c:axId val="374332136"/>
      </c:barChart>
      <c:catAx>
        <c:axId val="373027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332136"/>
        <c:crosses val="autoZero"/>
        <c:auto val="1"/>
        <c:lblAlgn val="ctr"/>
        <c:lblOffset val="100"/>
        <c:noMultiLvlLbl val="0"/>
      </c:catAx>
      <c:valAx>
        <c:axId val="374332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027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FF274-1020-AA42-ADE9-5300FE919501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2C834-6D8F-5447-A7AA-C03467999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0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6138" cy="3490913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064" indent="-286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4715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2600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0486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8372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6258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4144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2029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7AE98E-F451-4A14-B8A2-1240B7CADBBC}" type="slidenum">
              <a:rPr lang="en-US" altLang="en-US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6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8500"/>
            <a:ext cx="4656138" cy="3490913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9392" indent="-2920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8296" indent="-2336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5614" indent="-2336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102932" indent="-2336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70250" indent="-2336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37569" indent="-2336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504887" indent="-2336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72205" indent="-2336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45C53E-1865-48A5-ABD8-33C82A5C1645}" type="slidenum">
              <a:rPr lang="en-US" altLang="en-US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7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xfrm>
            <a:off x="295018" y="4710152"/>
            <a:ext cx="6195349" cy="446126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7868" indent="-2799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19797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7716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15635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63554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1472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9391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07310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BC317C-16A2-4BF4-AAAE-58ADC872D401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03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xfrm>
            <a:off x="295018" y="4710152"/>
            <a:ext cx="6195349" cy="446126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7868" indent="-2799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19797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7716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15635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63554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1472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9391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07310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BC317C-16A2-4BF4-AAAE-58ADC872D401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xfrm>
            <a:off x="295018" y="4710152"/>
            <a:ext cx="6195349" cy="446126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7868" indent="-2799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19797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7716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15635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63554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1472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9391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07310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BC317C-16A2-4BF4-AAAE-58ADC872D401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2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xfrm>
            <a:off x="295018" y="4710152"/>
            <a:ext cx="6195349" cy="446126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7868" indent="-2799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19797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7716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15635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63554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1472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9391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07310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BC317C-16A2-4BF4-AAAE-58ADC872D401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96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xfrm>
            <a:off x="295018" y="4710152"/>
            <a:ext cx="6195349" cy="446126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7868" indent="-2799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19797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7716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15635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63554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1472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9391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07310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BC317C-16A2-4BF4-AAAE-58ADC872D401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77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xfrm>
            <a:off x="295018" y="4710152"/>
            <a:ext cx="6195349" cy="446126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7868" indent="-2799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19797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7716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15635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63554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1472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9391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07310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BC317C-16A2-4BF4-AAAE-58ADC872D401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0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34C6-FC98-B241-BF1C-65DB94746B4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D469-FD33-3443-BA9B-96CF8086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8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34C6-FC98-B241-BF1C-65DB94746B4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D469-FD33-3443-BA9B-96CF8086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3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34C6-FC98-B241-BF1C-65DB94746B4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D469-FD33-3443-BA9B-96CF8086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42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71534" y="1663700"/>
            <a:ext cx="7954961" cy="3492500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xxxx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88987" y="312737"/>
            <a:ext cx="7772400" cy="506413"/>
          </a:xfrm>
          <a:prstGeom prst="rect">
            <a:avLst/>
          </a:prstGeom>
        </p:spPr>
        <p:txBody>
          <a:bodyPr/>
          <a:lstStyle>
            <a:lvl1pPr algn="l">
              <a:defRPr sz="2600" b="0">
                <a:solidFill>
                  <a:srgbClr val="0070C0"/>
                </a:solidFill>
                <a:latin typeface="Cambria" panose="02040503050406030204" pitchFamily="18" charset="0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33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34C6-FC98-B241-BF1C-65DB94746B4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D469-FD33-3443-BA9B-96CF8086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1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34C6-FC98-B241-BF1C-65DB94746B4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D469-FD33-3443-BA9B-96CF8086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3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34C6-FC98-B241-BF1C-65DB94746B4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D469-FD33-3443-BA9B-96CF8086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6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34C6-FC98-B241-BF1C-65DB94746B4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D469-FD33-3443-BA9B-96CF8086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6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34C6-FC98-B241-BF1C-65DB94746B4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D469-FD33-3443-BA9B-96CF8086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9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34C6-FC98-B241-BF1C-65DB94746B4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D469-FD33-3443-BA9B-96CF8086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4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34C6-FC98-B241-BF1C-65DB94746B4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D469-FD33-3443-BA9B-96CF8086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1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34C6-FC98-B241-BF1C-65DB94746B4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D469-FD33-3443-BA9B-96CF8086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8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34C6-FC98-B241-BF1C-65DB94746B4E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7D469-FD33-3443-BA9B-96CF8086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8" t="1881" r="836" b="1764"/>
          <a:stretch/>
        </p:blipFill>
        <p:spPr>
          <a:xfrm>
            <a:off x="-180528" y="-2115616"/>
            <a:ext cx="9361040" cy="13163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6107056"/>
            <a:ext cx="6048672" cy="830997"/>
          </a:xfrm>
          <a:prstGeom prst="rect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>
                <a:solidFill>
                  <a:schemeClr val="bg1"/>
                </a:solidFill>
                <a:latin typeface="Calibri"/>
                <a:cs typeface="Calibri"/>
              </a:rPr>
              <a:t>Data Management Working </a:t>
            </a:r>
            <a:r>
              <a:rPr lang="en-GB" b="1" dirty="0">
                <a:solidFill>
                  <a:schemeClr val="bg1"/>
                </a:solidFill>
                <a:latin typeface="Calibri"/>
                <a:cs typeface="Calibri"/>
              </a:rPr>
              <a:t>Group</a:t>
            </a:r>
          </a:p>
          <a:p>
            <a:pPr lvl="0" algn="ctr"/>
            <a:r>
              <a:rPr lang="en-GB" b="1" dirty="0">
                <a:solidFill>
                  <a:schemeClr val="bg1"/>
                </a:solidFill>
                <a:latin typeface="Calibri"/>
                <a:cs typeface="Calibri"/>
              </a:rPr>
              <a:t>Friday 17 May 2019</a:t>
            </a:r>
            <a:endParaRPr lang="en-GB" sz="18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42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9024" y="116634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2BC"/>
                </a:solidFill>
                <a:latin typeface="Lato Regular"/>
                <a:cs typeface="Lato Regular"/>
              </a:rPr>
              <a:t>Agenda</a:t>
            </a:r>
            <a:endParaRPr lang="en-GB" b="1" dirty="0">
              <a:solidFill>
                <a:srgbClr val="0072BC"/>
              </a:solidFill>
              <a:latin typeface="Lato Regular"/>
              <a:cs typeface="Lato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772818"/>
            <a:ext cx="7372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Revised WG </a:t>
            </a:r>
            <a:r>
              <a:rPr lang="en-GB" sz="2000" dirty="0" err="1"/>
              <a:t>ToR</a:t>
            </a:r>
            <a:r>
              <a:rPr lang="en-GB" sz="2000" dirty="0"/>
              <a:t> (attached)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Update on the roll-out of </a:t>
            </a:r>
            <a:r>
              <a:rPr lang="en-GB" sz="2000" dirty="0" err="1"/>
              <a:t>ActivityInfo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Briefing from the Assessment Technical Working Group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AOB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934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707" y="258801"/>
            <a:ext cx="857282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 err="1">
                <a:solidFill>
                  <a:srgbClr val="0072BC"/>
                </a:solidFill>
                <a:latin typeface="Lato Regular"/>
                <a:cs typeface="Lato Regular"/>
              </a:rPr>
              <a:t>ActivityInfo</a:t>
            </a:r>
            <a:r>
              <a:rPr lang="en-GB" sz="2300" b="1" dirty="0">
                <a:solidFill>
                  <a:srgbClr val="0072BC"/>
                </a:solidFill>
                <a:latin typeface="Lato Regular"/>
                <a:cs typeface="Lato Regular"/>
              </a:rPr>
              <a:t> RRP response monitoring – status and next </a:t>
            </a:r>
            <a:r>
              <a:rPr lang="en-GB" sz="2300" b="1" dirty="0" smtClean="0">
                <a:solidFill>
                  <a:srgbClr val="0072BC"/>
                </a:solidFill>
                <a:latin typeface="Lato Regular"/>
                <a:cs typeface="Lato Regular"/>
              </a:rPr>
              <a:t>steps</a:t>
            </a:r>
            <a:endParaRPr lang="en-GB" sz="2300" b="1" dirty="0">
              <a:solidFill>
                <a:srgbClr val="0072BC"/>
              </a:solidFill>
              <a:latin typeface="Lato Regular"/>
              <a:cs typeface="Lato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744" y="945492"/>
            <a:ext cx="88463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Q1 timeline:</a:t>
            </a:r>
            <a:endParaRPr lang="en-GB" sz="16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Partner </a:t>
            </a:r>
            <a:r>
              <a:rPr lang="en-US" sz="1600" i="1" dirty="0" smtClean="0"/>
              <a:t>reporting:		3 </a:t>
            </a:r>
            <a:r>
              <a:rPr lang="en-US" sz="1600" i="1" dirty="0"/>
              <a:t>– 18 April (12 working </a:t>
            </a:r>
            <a:r>
              <a:rPr lang="en-US" sz="1600" i="1" dirty="0" smtClean="0"/>
              <a:t>days, normally 1 week)</a:t>
            </a:r>
            <a:endParaRPr lang="en-GB" sz="1600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Sector-lead clearance:	24 </a:t>
            </a:r>
            <a:r>
              <a:rPr lang="en-US" sz="1600" i="1" dirty="0"/>
              <a:t>April – 2 May (6 working </a:t>
            </a:r>
            <a:r>
              <a:rPr lang="en-US" sz="1600" i="1" dirty="0" smtClean="0"/>
              <a:t>days)</a:t>
            </a:r>
            <a:endParaRPr lang="en-GB" sz="1600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Product development:	24 </a:t>
            </a:r>
            <a:r>
              <a:rPr lang="en-US" sz="1600" i="1" dirty="0"/>
              <a:t>April – </a:t>
            </a:r>
            <a:r>
              <a:rPr lang="en-US" sz="1600" i="1" dirty="0" smtClean="0"/>
              <a:t>10 </a:t>
            </a:r>
            <a:r>
              <a:rPr lang="en-US" sz="1600" i="1" dirty="0"/>
              <a:t>May </a:t>
            </a:r>
            <a:r>
              <a:rPr lang="en-US" sz="1600" i="1" dirty="0" smtClean="0"/>
              <a:t>(12 </a:t>
            </a:r>
            <a:r>
              <a:rPr lang="en-US" sz="1600" i="1" dirty="0"/>
              <a:t>working </a:t>
            </a:r>
            <a:r>
              <a:rPr lang="en-US" sz="1600" i="1" dirty="0" smtClean="0"/>
              <a:t>days, normally 1 week)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u="sng" dirty="0" smtClean="0"/>
              <a:t>Product clearance:</a:t>
            </a:r>
            <a:r>
              <a:rPr lang="en-US" sz="1600" u="sng" dirty="0"/>
              <a:t>	</a:t>
            </a:r>
            <a:r>
              <a:rPr lang="en-US" sz="1600" u="sng" dirty="0" smtClean="0"/>
              <a:t>	14-16 May (3 working days)</a:t>
            </a:r>
            <a:endParaRPr lang="en-GB" sz="1600" u="sng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Dissemination</a:t>
            </a:r>
            <a:r>
              <a:rPr lang="en-US" sz="1600" dirty="0"/>
              <a:t>:		</a:t>
            </a:r>
            <a:r>
              <a:rPr lang="en-US" sz="1600" dirty="0" smtClean="0"/>
              <a:t>20 May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0"/>
            <a:endParaRPr lang="en-US" sz="1600" dirty="0" smtClean="0"/>
          </a:p>
          <a:p>
            <a:pPr lvl="0" algn="ctr"/>
            <a:r>
              <a:rPr lang="en-US" sz="1600" dirty="0" smtClean="0"/>
              <a:t>Number of partners reporting broken down by sector and district</a:t>
            </a:r>
            <a:endParaRPr lang="en-GB" sz="1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8118" y="33000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118" y="3300033"/>
            <a:ext cx="4452360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2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707" y="258801"/>
            <a:ext cx="857282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 err="1">
                <a:solidFill>
                  <a:srgbClr val="0072BC"/>
                </a:solidFill>
                <a:latin typeface="Lato Regular"/>
                <a:cs typeface="Lato Regular"/>
              </a:rPr>
              <a:t>ActivityInfo</a:t>
            </a:r>
            <a:r>
              <a:rPr lang="en-GB" sz="2300" b="1" dirty="0">
                <a:solidFill>
                  <a:srgbClr val="0072BC"/>
                </a:solidFill>
                <a:latin typeface="Lato Regular"/>
                <a:cs typeface="Lato Regular"/>
              </a:rPr>
              <a:t> RRP response monitoring – status and next </a:t>
            </a:r>
            <a:r>
              <a:rPr lang="en-GB" sz="2300" b="1" dirty="0" smtClean="0">
                <a:solidFill>
                  <a:srgbClr val="0072BC"/>
                </a:solidFill>
                <a:latin typeface="Lato Regular"/>
                <a:cs typeface="Lato Regular"/>
              </a:rPr>
              <a:t>steps</a:t>
            </a:r>
            <a:endParaRPr lang="en-GB" sz="2300" b="1" dirty="0">
              <a:solidFill>
                <a:srgbClr val="0072BC"/>
              </a:solidFill>
              <a:latin typeface="Lato Regular"/>
              <a:cs typeface="Lato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744" y="945492"/>
            <a:ext cx="88463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Products: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3</a:t>
            </a:r>
            <a:r>
              <a:rPr lang="en-US" dirty="0"/>
              <a:t>-</a:t>
            </a:r>
            <a:r>
              <a:rPr lang="en-US" dirty="0" smtClean="0"/>
              <a:t>page “Performance Snapshot” with </a:t>
            </a:r>
            <a:r>
              <a:rPr lang="en-US" dirty="0"/>
              <a:t>key figures for the </a:t>
            </a:r>
            <a:r>
              <a:rPr lang="en-US" dirty="0" smtClean="0"/>
              <a:t>response, achievements against key indicators and operational presence </a:t>
            </a:r>
            <a:r>
              <a:rPr lang="en-US" dirty="0"/>
              <a:t>for all </a:t>
            </a:r>
            <a:r>
              <a:rPr lang="en-US" dirty="0" smtClean="0"/>
              <a:t>sectors.</a:t>
            </a:r>
          </a:p>
          <a:p>
            <a:pPr lvl="2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44" y="3941268"/>
            <a:ext cx="3784016" cy="27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427" y="3098658"/>
            <a:ext cx="2512201" cy="36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628" y="3041268"/>
            <a:ext cx="253947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707" y="258801"/>
            <a:ext cx="857282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 err="1">
                <a:solidFill>
                  <a:srgbClr val="0072BC"/>
                </a:solidFill>
                <a:latin typeface="Lato Regular"/>
                <a:cs typeface="Lato Regular"/>
              </a:rPr>
              <a:t>ActivityInfo</a:t>
            </a:r>
            <a:r>
              <a:rPr lang="en-GB" sz="2300" b="1" dirty="0">
                <a:solidFill>
                  <a:srgbClr val="0072BC"/>
                </a:solidFill>
                <a:latin typeface="Lato Regular"/>
                <a:cs typeface="Lato Regular"/>
              </a:rPr>
              <a:t> RRP response monitoring – status and next </a:t>
            </a:r>
            <a:r>
              <a:rPr lang="en-GB" sz="2300" b="1" dirty="0" smtClean="0">
                <a:solidFill>
                  <a:srgbClr val="0072BC"/>
                </a:solidFill>
                <a:latin typeface="Lato Regular"/>
                <a:cs typeface="Lato Regular"/>
              </a:rPr>
              <a:t>steps</a:t>
            </a:r>
            <a:endParaRPr lang="en-GB" sz="2300" b="1" dirty="0">
              <a:solidFill>
                <a:srgbClr val="0072BC"/>
              </a:solidFill>
              <a:latin typeface="Lato Regular"/>
              <a:cs typeface="Lato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744" y="945492"/>
            <a:ext cx="88463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Products: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2-3-page “Sector Dashboard” with short narrative, all indicators as well as sector-specific operational presence.</a:t>
            </a:r>
          </a:p>
          <a:p>
            <a:pPr lvl="2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094" y="1957127"/>
            <a:ext cx="1914000" cy="27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6" y="1957127"/>
            <a:ext cx="1891509" cy="27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74" y="2483474"/>
            <a:ext cx="1930317" cy="27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40" y="2483474"/>
            <a:ext cx="1879935" cy="27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525" y="3126678"/>
            <a:ext cx="1869912" cy="27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84" y="3833474"/>
            <a:ext cx="1878774" cy="27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304" y="3107872"/>
            <a:ext cx="1878390" cy="27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95" y="3833474"/>
            <a:ext cx="1894526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707" y="258801"/>
            <a:ext cx="857282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 err="1">
                <a:solidFill>
                  <a:srgbClr val="0072BC"/>
                </a:solidFill>
                <a:latin typeface="Lato Regular"/>
                <a:cs typeface="Lato Regular"/>
              </a:rPr>
              <a:t>ActivityInfo</a:t>
            </a:r>
            <a:r>
              <a:rPr lang="en-GB" sz="2300" b="1" dirty="0">
                <a:solidFill>
                  <a:srgbClr val="0072BC"/>
                </a:solidFill>
                <a:latin typeface="Lato Regular"/>
                <a:cs typeface="Lato Regular"/>
              </a:rPr>
              <a:t> RRP response monitoring – status and next </a:t>
            </a:r>
            <a:r>
              <a:rPr lang="en-GB" sz="2300" b="1" dirty="0" smtClean="0">
                <a:solidFill>
                  <a:srgbClr val="0072BC"/>
                </a:solidFill>
                <a:latin typeface="Lato Regular"/>
                <a:cs typeface="Lato Regular"/>
              </a:rPr>
              <a:t>steps</a:t>
            </a:r>
            <a:endParaRPr lang="en-GB" sz="2300" b="1" dirty="0">
              <a:solidFill>
                <a:srgbClr val="0072BC"/>
              </a:solidFill>
              <a:latin typeface="Lato Regular"/>
              <a:cs typeface="Lato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744" y="945492"/>
            <a:ext cx="88463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Upcoming deadlines</a:t>
            </a:r>
            <a:endParaRPr lang="en-GB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May reporting:			7 June	(CBI, CP, </a:t>
            </a:r>
            <a:r>
              <a:rPr lang="en-GB" dirty="0"/>
              <a:t>E&amp;E, PROT, SGBV, SSNFI, WASH)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June / Q2 </a:t>
            </a:r>
            <a:r>
              <a:rPr lang="en-GB" dirty="0"/>
              <a:t>reporting:	</a:t>
            </a:r>
            <a:r>
              <a:rPr lang="en-GB" dirty="0" smtClean="0"/>
              <a:t>	5 July	(</a:t>
            </a:r>
            <a:r>
              <a:rPr lang="en-GB" dirty="0"/>
              <a:t>A</a:t>
            </a:r>
            <a:r>
              <a:rPr lang="en-GB" dirty="0" smtClean="0"/>
              <a:t>ll sectors – feeds into RRP Mid-Year Report)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Next steps</a:t>
            </a:r>
            <a:r>
              <a:rPr lang="en-US" b="1" dirty="0" smtClean="0"/>
              <a:t>: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</a:t>
            </a:r>
            <a:r>
              <a:rPr lang="en-GB" dirty="0" smtClean="0"/>
              <a:t>eedback </a:t>
            </a:r>
            <a:r>
              <a:rPr lang="en-GB" dirty="0"/>
              <a:t>session for partners and sector leads in </a:t>
            </a:r>
            <a:r>
              <a:rPr lang="en-GB" dirty="0" smtClean="0"/>
              <a:t>June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Explore alignment with government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More training (DLGs, HCR staff for direct implementation etc.)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Simplify reporting for cash-for-work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Harmonise</a:t>
            </a:r>
            <a:r>
              <a:rPr lang="en-US" dirty="0" smtClean="0"/>
              <a:t> reporting frequencies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27385"/>
          <a:stretch/>
        </p:blipFill>
        <p:spPr>
          <a:xfrm>
            <a:off x="-170" y="3881325"/>
            <a:ext cx="9144000" cy="29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3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707" y="258801"/>
            <a:ext cx="857282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 err="1">
                <a:solidFill>
                  <a:srgbClr val="0072BC"/>
                </a:solidFill>
                <a:latin typeface="Lato Regular"/>
                <a:cs typeface="Lato Regular"/>
              </a:rPr>
              <a:t>ActivityInfo</a:t>
            </a:r>
            <a:r>
              <a:rPr lang="en-GB" sz="2300" b="1" dirty="0">
                <a:solidFill>
                  <a:srgbClr val="0072BC"/>
                </a:solidFill>
                <a:latin typeface="Lato Regular"/>
                <a:cs typeface="Lato Regular"/>
              </a:rPr>
              <a:t> RRP response monitoring – status and next </a:t>
            </a:r>
            <a:r>
              <a:rPr lang="en-GB" sz="2300" b="1" dirty="0" smtClean="0">
                <a:solidFill>
                  <a:srgbClr val="0072BC"/>
                </a:solidFill>
                <a:latin typeface="Lato Regular"/>
                <a:cs typeface="Lato Regular"/>
              </a:rPr>
              <a:t>steps</a:t>
            </a:r>
            <a:endParaRPr lang="en-GB" sz="2300" b="1" dirty="0">
              <a:solidFill>
                <a:srgbClr val="0072BC"/>
              </a:solidFill>
              <a:latin typeface="Lato Regular"/>
              <a:cs typeface="Lato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744" y="945492"/>
            <a:ext cx="88463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Cash-for-work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Current guidance: report output under </a:t>
            </a:r>
            <a:r>
              <a:rPr lang="en-GB" dirty="0"/>
              <a:t>relevant sector, employment </a:t>
            </a:r>
            <a:r>
              <a:rPr lang="en-GB" dirty="0" smtClean="0"/>
              <a:t>generated under </a:t>
            </a:r>
            <a:r>
              <a:rPr lang="en-GB" dirty="0"/>
              <a:t>Livelihoods &amp; </a:t>
            </a:r>
            <a:r>
              <a:rPr lang="en-GB" dirty="0" smtClean="0"/>
              <a:t>Resilience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ome sectors are tracking employment as well (ex. SSNFI)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Partners are required to report across multiple sectors for one intervention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Environment </a:t>
            </a:r>
            <a:r>
              <a:rPr lang="en-GB" b="1" dirty="0"/>
              <a:t>&amp; </a:t>
            </a:r>
            <a:r>
              <a:rPr lang="en-GB" b="1" dirty="0" smtClean="0"/>
              <a:t>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# </a:t>
            </a:r>
            <a:r>
              <a:rPr lang="en-GB" dirty="0"/>
              <a:t>of trees planted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Livelihoods </a:t>
            </a:r>
            <a:r>
              <a:rPr lang="en-GB" b="1" dirty="0"/>
              <a:t>&amp; Resilience </a:t>
            </a:r>
            <a:endParaRPr lang="en-GB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# </a:t>
            </a:r>
            <a:r>
              <a:rPr lang="en-GB" dirty="0"/>
              <a:t>of people engaged in short-term employment opportunities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Shelter</a:t>
            </a:r>
            <a:r>
              <a:rPr lang="en-GB" b="1" dirty="0"/>
              <a:t>, Settlements and NFI </a:t>
            </a:r>
            <a:endParaRPr lang="en-GB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# </a:t>
            </a:r>
            <a:r>
              <a:rPr lang="en-GB" dirty="0"/>
              <a:t>of refugees employed in sustainable construction projects 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# </a:t>
            </a:r>
            <a:r>
              <a:rPr lang="en-GB" dirty="0"/>
              <a:t>of host community members employed in sustainable construction </a:t>
            </a:r>
            <a:r>
              <a:rPr lang="en-GB" dirty="0" smtClean="0"/>
              <a:t>projects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# </a:t>
            </a:r>
            <a:r>
              <a:rPr lang="en-GB" dirty="0"/>
              <a:t>of </a:t>
            </a:r>
            <a:r>
              <a:rPr lang="en-GB" dirty="0" err="1"/>
              <a:t>kms</a:t>
            </a:r>
            <a:r>
              <a:rPr lang="en-GB" dirty="0"/>
              <a:t> of roads </a:t>
            </a:r>
            <a:r>
              <a:rPr lang="en-GB" dirty="0" smtClean="0"/>
              <a:t>rehabilitated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7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707" y="258801"/>
            <a:ext cx="857282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 err="1">
                <a:solidFill>
                  <a:srgbClr val="0072BC"/>
                </a:solidFill>
                <a:latin typeface="Lato Regular"/>
                <a:cs typeface="Lato Regular"/>
              </a:rPr>
              <a:t>ActivityInfo</a:t>
            </a:r>
            <a:r>
              <a:rPr lang="en-GB" sz="2300" b="1" dirty="0">
                <a:solidFill>
                  <a:srgbClr val="0072BC"/>
                </a:solidFill>
                <a:latin typeface="Lato Regular"/>
                <a:cs typeface="Lato Regular"/>
              </a:rPr>
              <a:t> RRP response monitoring – status and next </a:t>
            </a:r>
            <a:r>
              <a:rPr lang="en-GB" sz="2300" b="1" dirty="0" smtClean="0">
                <a:solidFill>
                  <a:srgbClr val="0072BC"/>
                </a:solidFill>
                <a:latin typeface="Lato Regular"/>
                <a:cs typeface="Lato Regular"/>
              </a:rPr>
              <a:t>steps</a:t>
            </a:r>
            <a:endParaRPr lang="en-GB" sz="2300" b="1" dirty="0">
              <a:solidFill>
                <a:srgbClr val="0072BC"/>
              </a:solidFill>
              <a:latin typeface="Lato Regular"/>
              <a:cs typeface="Lato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744" y="945492"/>
            <a:ext cx="8846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Reporting frequencies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0706"/>
            <a:ext cx="9144000" cy="460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7884</TotalTime>
  <Words>235</Words>
  <Application>Microsoft Office PowerPoint</Application>
  <PresentationFormat>On-screen Show (4:3)</PresentationFormat>
  <Paragraphs>57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Cambria</vt:lpstr>
      <vt:lpstr>Lato 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2019-2020 RRP revision</dc:title>
  <dc:creator>Rocco Nuri</dc:creator>
  <cp:lastModifiedBy>Bo Hurkmans</cp:lastModifiedBy>
  <cp:revision>148</cp:revision>
  <cp:lastPrinted>2019-01-31T11:02:00Z</cp:lastPrinted>
  <dcterms:created xsi:type="dcterms:W3CDTF">2019-01-24T06:06:38Z</dcterms:created>
  <dcterms:modified xsi:type="dcterms:W3CDTF">2019-05-17T05:30:54Z</dcterms:modified>
</cp:coreProperties>
</file>