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10"/>
  </p:notesMasterIdLst>
  <p:handoutMasterIdLst>
    <p:handoutMasterId r:id="rId11"/>
  </p:handoutMasterIdLst>
  <p:sldIdLst>
    <p:sldId id="506" r:id="rId2"/>
    <p:sldId id="559" r:id="rId3"/>
    <p:sldId id="532" r:id="rId4"/>
    <p:sldId id="565" r:id="rId5"/>
    <p:sldId id="566" r:id="rId6"/>
    <p:sldId id="564" r:id="rId7"/>
    <p:sldId id="567" r:id="rId8"/>
    <p:sldId id="568" r:id="rId9"/>
  </p:sldIdLst>
  <p:sldSz cx="12192000" cy="6858000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ns Hesemann" initials="JH" lastIdx="1" clrIdx="0">
    <p:extLst>
      <p:ext uri="{19B8F6BF-5375-455C-9EA6-DF929625EA0E}">
        <p15:presenceInfo xmlns:p15="http://schemas.microsoft.com/office/powerpoint/2012/main" userId="S-1-5-21-2676355427-447894320-4283101651-2869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0B1C"/>
    <a:srgbClr val="F16F61"/>
    <a:srgbClr val="E668CB"/>
    <a:srgbClr val="1AA7E0"/>
    <a:srgbClr val="367849"/>
    <a:srgbClr val="8F0B0B"/>
    <a:srgbClr val="EB311D"/>
    <a:srgbClr val="B574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652" autoAdjust="0"/>
  </p:normalViewPr>
  <p:slideViewPr>
    <p:cSldViewPr snapToGrid="0">
      <p:cViewPr varScale="1">
        <p:scale>
          <a:sx n="70" d="100"/>
          <a:sy n="70" d="100"/>
        </p:scale>
        <p:origin x="536" y="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301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278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77A413-B73E-4E33-A0C9-44B233E2EE60}" type="datetimeFigureOut">
              <a:rPr lang="en-GB" smtClean="0"/>
              <a:t>02/08/2019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378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278" y="8842378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606F76-5287-4CDC-9DE9-8325E7CFA1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14119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9" y="2"/>
            <a:ext cx="3043343" cy="467072"/>
          </a:xfrm>
          <a:prstGeom prst="rect">
            <a:avLst/>
          </a:prstGeom>
        </p:spPr>
        <p:txBody>
          <a:bodyPr vert="horz" lIns="91732" tIns="45867" rIns="91732" bIns="45867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41" y="2"/>
            <a:ext cx="3043343" cy="467072"/>
          </a:xfrm>
          <a:prstGeom prst="rect">
            <a:avLst/>
          </a:prstGeom>
        </p:spPr>
        <p:txBody>
          <a:bodyPr vert="horz" lIns="91732" tIns="45867" rIns="91732" bIns="45867" rtlCol="0"/>
          <a:lstStyle>
            <a:lvl1pPr algn="r">
              <a:defRPr sz="1200"/>
            </a:lvl1pPr>
          </a:lstStyle>
          <a:p>
            <a:fld id="{4A14DA6B-BC5F-44E8-9A3B-8366F0609866}" type="datetimeFigureOut">
              <a:rPr lang="en-GB" smtClean="0"/>
              <a:t>02/08/2019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32" tIns="45867" rIns="91732" bIns="45867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1" y="4480008"/>
            <a:ext cx="5618480" cy="3665459"/>
          </a:xfrm>
          <a:prstGeom prst="rect">
            <a:avLst/>
          </a:prstGeom>
        </p:spPr>
        <p:txBody>
          <a:bodyPr vert="horz" lIns="91732" tIns="45867" rIns="91732" bIns="45867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9" y="8842035"/>
            <a:ext cx="3043343" cy="467071"/>
          </a:xfrm>
          <a:prstGeom prst="rect">
            <a:avLst/>
          </a:prstGeom>
        </p:spPr>
        <p:txBody>
          <a:bodyPr vert="horz" lIns="91732" tIns="45867" rIns="91732" bIns="45867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41" y="8842035"/>
            <a:ext cx="3043343" cy="467071"/>
          </a:xfrm>
          <a:prstGeom prst="rect">
            <a:avLst/>
          </a:prstGeom>
        </p:spPr>
        <p:txBody>
          <a:bodyPr vert="horz" lIns="91732" tIns="45867" rIns="91732" bIns="45867" rtlCol="0" anchor="b"/>
          <a:lstStyle>
            <a:lvl1pPr algn="r">
              <a:defRPr sz="1200"/>
            </a:lvl1pPr>
          </a:lstStyle>
          <a:p>
            <a:fld id="{C80CF5AD-3618-489C-A3E1-FBC8AFDFE72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8313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0CF5AD-3618-489C-A3E1-FBC8AFDFE727}" type="slidenum">
              <a:rPr lang="en-GB" smtClean="0">
                <a:solidFill>
                  <a:prstClr val="black"/>
                </a:solidFill>
              </a:rPr>
              <a:pPr/>
              <a:t>1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361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22513E92-FB32-4253-BC00-B5036083FC67}" type="datetimeFigureOut">
              <a:rPr lang="en-GB" smtClean="0"/>
              <a:t>02/08/2019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C18D4-51C0-4E9A-BF74-C3FF2B7D9AFE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6612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13E92-FB32-4253-BC00-B5036083FC67}" type="datetimeFigureOut">
              <a:rPr lang="en-GB" smtClean="0"/>
              <a:t>02/08/2019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C18D4-51C0-4E9A-BF74-C3FF2B7D9AF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7788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13E92-FB32-4253-BC00-B5036083FC67}" type="datetimeFigureOut">
              <a:rPr lang="en-GB" smtClean="0"/>
              <a:t>02/08/2019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C18D4-51C0-4E9A-BF74-C3FF2B7D9AFE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149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13E92-FB32-4253-BC00-B5036083FC67}" type="datetimeFigureOut">
              <a:rPr lang="en-GB" smtClean="0"/>
              <a:t>02/08/2019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C18D4-51C0-4E9A-BF74-C3FF2B7D9AF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4974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13E92-FB32-4253-BC00-B5036083FC67}" type="datetimeFigureOut">
              <a:rPr lang="en-GB" smtClean="0"/>
              <a:t>02/08/2019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C18D4-51C0-4E9A-BF74-C3FF2B7D9AFE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0675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13E92-FB32-4253-BC00-B5036083FC67}" type="datetimeFigureOut">
              <a:rPr lang="en-GB" smtClean="0"/>
              <a:t>02/08/2019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C18D4-51C0-4E9A-BF74-C3FF2B7D9AF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3830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13E92-FB32-4253-BC00-B5036083FC67}" type="datetimeFigureOut">
              <a:rPr lang="en-GB" smtClean="0"/>
              <a:t>02/08/2019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C18D4-51C0-4E9A-BF74-C3FF2B7D9AF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8447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13E92-FB32-4253-BC00-B5036083FC67}" type="datetimeFigureOut">
              <a:rPr lang="en-GB" smtClean="0"/>
              <a:t>02/08/2019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C18D4-51C0-4E9A-BF74-C3FF2B7D9AF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449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13E92-FB32-4253-BC00-B5036083FC67}" type="datetimeFigureOut">
              <a:rPr lang="en-GB" smtClean="0"/>
              <a:t>02/08/2019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C18D4-51C0-4E9A-BF74-C3FF2B7D9AF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824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13E92-FB32-4253-BC00-B5036083FC67}" type="datetimeFigureOut">
              <a:rPr lang="en-GB" smtClean="0"/>
              <a:t>02/08/2019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C18D4-51C0-4E9A-BF74-C3FF2B7D9AF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5351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13E92-FB32-4253-BC00-B5036083FC67}" type="datetimeFigureOut">
              <a:rPr lang="en-GB" smtClean="0"/>
              <a:t>02/08/2019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C18D4-51C0-4E9A-BF74-C3FF2B7D9AFE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2238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22513E92-FB32-4253-BC00-B5036083FC67}" type="datetimeFigureOut">
              <a:rPr lang="en-GB" smtClean="0"/>
              <a:t>02/08/2019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E69C18D4-51C0-4E9A-BF74-C3FF2B7D9AFE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1671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ugandarefugees.org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3235" y="752354"/>
            <a:ext cx="4441372" cy="4695545"/>
          </a:xfrm>
        </p:spPr>
        <p:txBody>
          <a:bodyPr>
            <a:noAutofit/>
          </a:bodyPr>
          <a:lstStyle/>
          <a:p>
            <a:pPr algn="l"/>
            <a:r>
              <a:rPr lang="en-US" sz="4400" b="1" dirty="0" smtClean="0">
                <a:solidFill>
                  <a:srgbClr val="00B0F0"/>
                </a:solidFill>
              </a:rPr>
              <a:t>Ebola </a:t>
            </a:r>
            <a:r>
              <a:rPr lang="en-US" sz="4400" b="1" dirty="0" smtClean="0">
                <a:solidFill>
                  <a:srgbClr val="00B0F0"/>
                </a:solidFill>
              </a:rPr>
              <a:t>and </a:t>
            </a:r>
            <a:r>
              <a:rPr lang="en-US" sz="4400" b="1" dirty="0" smtClean="0">
                <a:solidFill>
                  <a:srgbClr val="00B0F0"/>
                </a:solidFill>
              </a:rPr>
              <a:t>cholera updates</a:t>
            </a:r>
            <a:r>
              <a:rPr lang="en-US" sz="4400" b="1" dirty="0" smtClean="0">
                <a:solidFill>
                  <a:srgbClr val="00B0F0"/>
                </a:solidFill>
              </a:rPr>
              <a:t/>
            </a:r>
            <a:br>
              <a:rPr lang="en-US" sz="4400" b="1" dirty="0" smtClean="0">
                <a:solidFill>
                  <a:srgbClr val="00B0F0"/>
                </a:solidFill>
              </a:rPr>
            </a:br>
            <a:r>
              <a:rPr lang="en-US" sz="4800" b="1" dirty="0" smtClean="0">
                <a:solidFill>
                  <a:srgbClr val="00B0F0"/>
                </a:solidFill>
              </a:rPr>
              <a:t/>
            </a:r>
            <a:br>
              <a:rPr lang="en-US" sz="4800" b="1" dirty="0" smtClean="0">
                <a:solidFill>
                  <a:srgbClr val="00B0F0"/>
                </a:solidFill>
              </a:rPr>
            </a:br>
            <a:r>
              <a:rPr lang="en-US" sz="2400" b="1" dirty="0" smtClean="0">
                <a:solidFill>
                  <a:srgbClr val="00B0F0"/>
                </a:solidFill>
              </a:rPr>
              <a:t>public health unit</a:t>
            </a:r>
            <a:br>
              <a:rPr lang="en-US" sz="2400" b="1" dirty="0" smtClean="0">
                <a:solidFill>
                  <a:srgbClr val="00B0F0"/>
                </a:solidFill>
              </a:rPr>
            </a:br>
            <a:r>
              <a:rPr lang="en-US" sz="2400" b="1" dirty="0" smtClean="0">
                <a:solidFill>
                  <a:srgbClr val="00B0F0"/>
                </a:solidFill>
              </a:rPr>
              <a:t>02</a:t>
            </a:r>
            <a:r>
              <a:rPr lang="en-US" sz="2400" b="1" baseline="30000" dirty="0" smtClean="0">
                <a:solidFill>
                  <a:srgbClr val="00B0F0"/>
                </a:solidFill>
              </a:rPr>
              <a:t>th</a:t>
            </a:r>
            <a:r>
              <a:rPr lang="en-US" sz="2400" b="1" dirty="0" smtClean="0">
                <a:solidFill>
                  <a:srgbClr val="00B0F0"/>
                </a:solidFill>
              </a:rPr>
              <a:t> august </a:t>
            </a:r>
            <a:r>
              <a:rPr lang="en-US" sz="2400" b="1" dirty="0" smtClean="0">
                <a:solidFill>
                  <a:srgbClr val="00B0F0"/>
                </a:solidFill>
              </a:rPr>
              <a:t>2019</a:t>
            </a:r>
            <a:br>
              <a:rPr lang="en-US" sz="2400" b="1" dirty="0" smtClean="0">
                <a:solidFill>
                  <a:srgbClr val="00B0F0"/>
                </a:solidFill>
              </a:rPr>
            </a:br>
            <a:r>
              <a:rPr lang="en-US" sz="2400" b="1" dirty="0">
                <a:solidFill>
                  <a:srgbClr val="00B0F0"/>
                </a:solidFill>
              </a:rPr>
              <a:t/>
            </a:r>
            <a:br>
              <a:rPr lang="en-US" sz="2400" b="1" dirty="0">
                <a:solidFill>
                  <a:srgbClr val="00B0F0"/>
                </a:solidFill>
              </a:rPr>
            </a:br>
            <a:r>
              <a:rPr lang="en-US" sz="2400" b="1" dirty="0">
                <a:sym typeface="Wingdings" panose="05000000000000000000" pitchFamily="2" charset="2"/>
                <a:hlinkClick r:id="rId3"/>
              </a:rPr>
              <a:t>https://ugandarefugees.org</a:t>
            </a:r>
            <a:endParaRPr lang="en-GB" sz="2400" b="1" dirty="0">
              <a:solidFill>
                <a:srgbClr val="00B0F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6467" y="5354717"/>
            <a:ext cx="679698" cy="7979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51480"/>
            <a:ext cx="6967728" cy="6884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09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219456"/>
            <a:ext cx="9720072" cy="858573"/>
          </a:xfrm>
        </p:spPr>
        <p:txBody>
          <a:bodyPr/>
          <a:lstStyle/>
          <a:p>
            <a:r>
              <a:rPr lang="en-US" dirty="0" smtClean="0"/>
              <a:t>Situation Analysis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15276" y="1334578"/>
            <a:ext cx="6603152" cy="5258246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Declaration of Public Health Emergency of International Concern</a:t>
            </a:r>
          </a:p>
          <a:p>
            <a:pPr>
              <a:buFont typeface="Wingdings" panose="05000000000000000000" pitchFamily="2" charset="2"/>
              <a:buChar char="q"/>
            </a:pPr>
            <a:endParaRPr lang="en-US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DRC: </a:t>
            </a:r>
            <a:r>
              <a:rPr lang="en-US" dirty="0" smtClean="0"/>
              <a:t>2701- </a:t>
            </a:r>
            <a:r>
              <a:rPr lang="en-US" dirty="0" smtClean="0"/>
              <a:t>Death: </a:t>
            </a:r>
            <a:r>
              <a:rPr lang="en-US" dirty="0" smtClean="0"/>
              <a:t>1831 </a:t>
            </a:r>
            <a:r>
              <a:rPr lang="en-US" dirty="0" smtClean="0"/>
              <a:t>(67%)</a:t>
            </a:r>
          </a:p>
          <a:p>
            <a:pPr>
              <a:buFont typeface="Wingdings" panose="05000000000000000000" pitchFamily="2" charset="2"/>
              <a:buChar char="q"/>
            </a:pPr>
            <a:endParaRPr lang="en-US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Kasese: </a:t>
            </a:r>
            <a:r>
              <a:rPr lang="en-US" dirty="0" smtClean="0"/>
              <a:t>completed 42 days follow and </a:t>
            </a:r>
            <a:r>
              <a:rPr lang="en-US" dirty="0" err="1" smtClean="0"/>
              <a:t>Arua</a:t>
            </a:r>
            <a:r>
              <a:rPr lang="en-US" dirty="0" smtClean="0"/>
              <a:t> completed 21 days.</a:t>
            </a:r>
            <a:endParaRPr lang="en-US" dirty="0" smtClean="0"/>
          </a:p>
          <a:p>
            <a:pPr>
              <a:buFont typeface="Wingdings" panose="05000000000000000000" pitchFamily="2" charset="2"/>
              <a:buChar char="q"/>
            </a:pPr>
            <a:endParaRPr lang="en-US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Vaccinated: 1507 (78 contacts), (747 contacts of the contacts) and (682 frontline health workers) </a:t>
            </a:r>
            <a:endParaRPr lang="en-US" dirty="0" smtClean="0"/>
          </a:p>
          <a:p>
            <a:pPr>
              <a:buFont typeface="Wingdings" panose="05000000000000000000" pitchFamily="2" charset="2"/>
              <a:buChar char="q"/>
            </a:pPr>
            <a:endParaRPr lang="en-US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Rwanda </a:t>
            </a:r>
            <a:r>
              <a:rPr lang="en-US" dirty="0"/>
              <a:t>closure of the Border with DRC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55448" y="1334578"/>
            <a:ext cx="5257800" cy="5372311"/>
          </a:xfrm>
          <a:prstGeom prst="rect">
            <a:avLst/>
          </a:prstGeom>
        </p:spPr>
      </p:pic>
      <p:sp>
        <p:nvSpPr>
          <p:cNvPr id="6" name="5-Point Star 5"/>
          <p:cNvSpPr/>
          <p:nvPr/>
        </p:nvSpPr>
        <p:spPr>
          <a:xfrm>
            <a:off x="1024128" y="2350008"/>
            <a:ext cx="722376" cy="603504"/>
          </a:xfrm>
          <a:prstGeom prst="star5">
            <a:avLst/>
          </a:prstGeom>
          <a:solidFill>
            <a:srgbClr val="F50B1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5-Point Star 6"/>
          <p:cNvSpPr/>
          <p:nvPr/>
        </p:nvSpPr>
        <p:spPr>
          <a:xfrm>
            <a:off x="155448" y="4528448"/>
            <a:ext cx="722376" cy="603504"/>
          </a:xfrm>
          <a:prstGeom prst="star5">
            <a:avLst/>
          </a:prstGeom>
          <a:solidFill>
            <a:srgbClr val="F50B1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57712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54389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B0F0"/>
                </a:solidFill>
              </a:rPr>
              <a:t>vaccination</a:t>
            </a:r>
            <a:endParaRPr lang="en-GB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2"/>
          </p:nvPr>
        </p:nvSpPr>
        <p:spPr>
          <a:xfrm>
            <a:off x="5471651" y="1179872"/>
            <a:ext cx="6445045" cy="5449818"/>
          </a:xfrm>
        </p:spPr>
        <p:txBody>
          <a:bodyPr>
            <a:normAutofit/>
          </a:bodyPr>
          <a:lstStyle/>
          <a:p>
            <a:pPr lvl="1"/>
            <a:r>
              <a:rPr lang="en-US" sz="2800" dirty="0" smtClean="0"/>
              <a:t>4,700 vaccinated Health Workers and Frontline Workers in the 5 priority districts </a:t>
            </a:r>
          </a:p>
          <a:p>
            <a:pPr lvl="1"/>
            <a:endParaRPr lang="en-US" sz="2800" dirty="0"/>
          </a:p>
          <a:p>
            <a:pPr lvl="1"/>
            <a:r>
              <a:rPr lang="en-US" sz="2800" dirty="0" smtClean="0"/>
              <a:t>1,507 Ring vaccination for contacts and contacts of contact is planned if an outbreak occurs.</a:t>
            </a:r>
          </a:p>
          <a:p>
            <a:pPr lvl="1"/>
            <a:endParaRPr lang="en-US" sz="2800" dirty="0" smtClean="0"/>
          </a:p>
          <a:p>
            <a:pPr lvl="1"/>
            <a:r>
              <a:rPr lang="en-US" sz="2800" dirty="0" smtClean="0"/>
              <a:t>Arua: </a:t>
            </a:r>
            <a:r>
              <a:rPr lang="en-US" sz="2800" dirty="0" smtClean="0"/>
              <a:t>1544 vaccinated (</a:t>
            </a:r>
            <a:r>
              <a:rPr lang="en-US" sz="2800" dirty="0" smtClean="0"/>
              <a:t>include Rhino &amp; </a:t>
            </a:r>
            <a:r>
              <a:rPr lang="en-US" sz="2800" dirty="0" err="1" smtClean="0"/>
              <a:t>Imvempi</a:t>
            </a:r>
            <a:r>
              <a:rPr lang="en-US" sz="2800" dirty="0"/>
              <a:t>)</a:t>
            </a:r>
            <a:endParaRPr lang="en-GB" sz="2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331" y="1548580"/>
            <a:ext cx="4942321" cy="4100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14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334959"/>
            <a:ext cx="9720072" cy="1378338"/>
          </a:xfrm>
        </p:spPr>
        <p:txBody>
          <a:bodyPr/>
          <a:lstStyle/>
          <a:p>
            <a:r>
              <a:rPr lang="en-US" dirty="0" smtClean="0"/>
              <a:t>Cholera updates in Kyaka and Nyakabande</a:t>
            </a:r>
            <a:endParaRPr lang="en-GB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82880" y="1799924"/>
            <a:ext cx="5510633" cy="4350619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989637" y="1799925"/>
            <a:ext cx="5252669" cy="4350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3266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033" y="152079"/>
            <a:ext cx="9720072" cy="1185833"/>
          </a:xfrm>
        </p:spPr>
        <p:txBody>
          <a:bodyPr/>
          <a:lstStyle/>
          <a:p>
            <a:r>
              <a:rPr lang="en-US" dirty="0" smtClean="0"/>
              <a:t>Age categories of the cases</a:t>
            </a:r>
            <a:endParaRPr lang="en-GB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17634" y="1463040"/>
            <a:ext cx="5460866" cy="4581625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989637" y="1463040"/>
            <a:ext cx="5512551" cy="45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0734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885" y="262757"/>
            <a:ext cx="11531064" cy="6234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1464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033" y="232931"/>
            <a:ext cx="9720072" cy="1076105"/>
          </a:xfrm>
        </p:spPr>
        <p:txBody>
          <a:bodyPr/>
          <a:lstStyle/>
          <a:p>
            <a:r>
              <a:rPr lang="en-US" dirty="0" smtClean="0"/>
              <a:t>Kyaka update</a:t>
            </a:r>
            <a:endParaRPr lang="en-GB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31006" y="1434165"/>
            <a:ext cx="5547494" cy="4889634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989637" y="1434165"/>
            <a:ext cx="5820561" cy="4889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5126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442762"/>
            <a:ext cx="9720072" cy="731520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/>
              <a:t>Key actions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6884" y="1549667"/>
            <a:ext cx="5442123" cy="442280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25000" lnSpcReduction="20000"/>
          </a:bodyPr>
          <a:lstStyle/>
          <a:p>
            <a:pPr marL="0" lvl="0" indent="0" algn="ctr">
              <a:buNone/>
            </a:pPr>
            <a:r>
              <a:rPr lang="en-US" sz="9800" b="1" u="sng" dirty="0" smtClean="0"/>
              <a:t>DRIVERS:</a:t>
            </a:r>
            <a:endParaRPr lang="en-GB" sz="9800" b="1" u="sng" dirty="0" smtClean="0"/>
          </a:p>
          <a:p>
            <a:pPr lvl="0">
              <a:buFont typeface="Wingdings" panose="05000000000000000000" pitchFamily="2" charset="2"/>
              <a:buChar char="q"/>
            </a:pPr>
            <a:r>
              <a:rPr lang="en-GB" sz="9800" dirty="0" smtClean="0"/>
              <a:t>Congestion </a:t>
            </a:r>
            <a:r>
              <a:rPr lang="en-GB" sz="9800" dirty="0"/>
              <a:t>at the reception </a:t>
            </a:r>
            <a:r>
              <a:rPr lang="en-GB" sz="9800" dirty="0" smtClean="0"/>
              <a:t>centre</a:t>
            </a:r>
          </a:p>
          <a:p>
            <a:pPr lvl="0">
              <a:buFont typeface="Wingdings" panose="05000000000000000000" pitchFamily="2" charset="2"/>
              <a:buChar char="q"/>
            </a:pPr>
            <a:endParaRPr lang="en-US" sz="9800" dirty="0" smtClean="0"/>
          </a:p>
          <a:p>
            <a:pPr lvl="0">
              <a:buFont typeface="Wingdings" panose="05000000000000000000" pitchFamily="2" charset="2"/>
              <a:buChar char="q"/>
            </a:pPr>
            <a:endParaRPr lang="en-GB" sz="9800" dirty="0"/>
          </a:p>
          <a:p>
            <a:pPr lvl="0">
              <a:buFont typeface="Wingdings" panose="05000000000000000000" pitchFamily="2" charset="2"/>
              <a:buChar char="q"/>
            </a:pPr>
            <a:r>
              <a:rPr lang="en-GB" sz="9800" dirty="0"/>
              <a:t>Absence of household items at the reception centre (cups, plates</a:t>
            </a:r>
            <a:r>
              <a:rPr lang="en-GB" sz="9800" dirty="0" smtClean="0"/>
              <a:t>)</a:t>
            </a:r>
          </a:p>
          <a:p>
            <a:pPr lvl="0">
              <a:buFont typeface="Wingdings" panose="05000000000000000000" pitchFamily="2" charset="2"/>
              <a:buChar char="q"/>
            </a:pPr>
            <a:endParaRPr lang="en-US" sz="9800" dirty="0" smtClean="0"/>
          </a:p>
          <a:p>
            <a:pPr lvl="0">
              <a:buFont typeface="Wingdings" panose="05000000000000000000" pitchFamily="2" charset="2"/>
              <a:buChar char="q"/>
            </a:pPr>
            <a:endParaRPr lang="en-GB" sz="9800" dirty="0"/>
          </a:p>
          <a:p>
            <a:pPr lvl="0">
              <a:buFont typeface="Wingdings" panose="05000000000000000000" pitchFamily="2" charset="2"/>
              <a:buChar char="q"/>
            </a:pPr>
            <a:r>
              <a:rPr lang="en-GB" sz="9800" dirty="0"/>
              <a:t>Inadequate water supply and sanitation for the </a:t>
            </a:r>
            <a:r>
              <a:rPr lang="en-GB" sz="9800" dirty="0" smtClean="0"/>
              <a:t>population</a:t>
            </a:r>
          </a:p>
          <a:p>
            <a:pPr lvl="0">
              <a:buFont typeface="Wingdings" panose="05000000000000000000" pitchFamily="2" charset="2"/>
              <a:buChar char="q"/>
            </a:pPr>
            <a:endParaRPr lang="en-GB" sz="9800" dirty="0"/>
          </a:p>
          <a:p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1549667"/>
            <a:ext cx="5897880" cy="5062889"/>
          </a:xfrm>
        </p:spPr>
        <p:txBody>
          <a:bodyPr>
            <a:normAutofit fontScale="25000" lnSpcReduction="20000"/>
          </a:bodyPr>
          <a:lstStyle/>
          <a:p>
            <a:pPr marL="0" lvl="0" indent="0" algn="ctr">
              <a:buNone/>
            </a:pPr>
            <a:r>
              <a:rPr lang="en-US" sz="9800" dirty="0" smtClean="0"/>
              <a:t> </a:t>
            </a:r>
            <a:r>
              <a:rPr lang="en-US" sz="9800" b="1" u="sng" dirty="0" smtClean="0"/>
              <a:t>Pending actions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en-US" sz="9800" dirty="0" smtClean="0"/>
              <a:t>Urgent </a:t>
            </a:r>
            <a:r>
              <a:rPr lang="en-US" sz="9800" dirty="0"/>
              <a:t>need for training of health workers on case management and </a:t>
            </a:r>
            <a:r>
              <a:rPr lang="en-US" sz="9800" dirty="0" smtClean="0"/>
              <a:t>surveillance.</a:t>
            </a:r>
            <a:endParaRPr lang="en-GB" sz="9800" dirty="0"/>
          </a:p>
          <a:p>
            <a:pPr lvl="0">
              <a:buFont typeface="Wingdings" panose="05000000000000000000" pitchFamily="2" charset="2"/>
              <a:buChar char="q"/>
            </a:pPr>
            <a:r>
              <a:rPr lang="en-US" sz="9800" dirty="0" smtClean="0"/>
              <a:t>Training </a:t>
            </a:r>
            <a:r>
              <a:rPr lang="en-US" sz="9800" dirty="0"/>
              <a:t>of health workers on cholera to increase index of suspicion.</a:t>
            </a:r>
            <a:endParaRPr lang="en-GB" sz="9800" dirty="0"/>
          </a:p>
          <a:p>
            <a:pPr lvl="0">
              <a:buFont typeface="Wingdings" panose="05000000000000000000" pitchFamily="2" charset="2"/>
              <a:buChar char="q"/>
            </a:pPr>
            <a:r>
              <a:rPr lang="en-US" sz="9800" dirty="0" smtClean="0"/>
              <a:t> Urgent </a:t>
            </a:r>
            <a:r>
              <a:rPr lang="en-US" sz="9800" dirty="0"/>
              <a:t>decongestion of the reception </a:t>
            </a:r>
            <a:r>
              <a:rPr lang="en-US" sz="9800" dirty="0" err="1"/>
              <a:t>centre</a:t>
            </a:r>
            <a:endParaRPr lang="en-GB" sz="9800" dirty="0"/>
          </a:p>
          <a:p>
            <a:pPr lvl="0">
              <a:buFont typeface="Wingdings" panose="05000000000000000000" pitchFamily="2" charset="2"/>
              <a:buChar char="q"/>
            </a:pPr>
            <a:r>
              <a:rPr lang="en-US" sz="9800" dirty="0" smtClean="0"/>
              <a:t> Increase </a:t>
            </a:r>
            <a:r>
              <a:rPr lang="en-US" sz="9800" dirty="0"/>
              <a:t>water quality and </a:t>
            </a:r>
            <a:r>
              <a:rPr lang="en-US" sz="9800" dirty="0" smtClean="0"/>
              <a:t>quantity</a:t>
            </a:r>
            <a:endParaRPr lang="en-GB" sz="9800" dirty="0"/>
          </a:p>
          <a:p>
            <a:pPr lvl="0">
              <a:buFont typeface="Wingdings" panose="05000000000000000000" pitchFamily="2" charset="2"/>
              <a:buChar char="q"/>
            </a:pPr>
            <a:r>
              <a:rPr lang="en-US" sz="9800" dirty="0" smtClean="0"/>
              <a:t> Procure </a:t>
            </a:r>
            <a:r>
              <a:rPr lang="en-US" sz="9800" dirty="0"/>
              <a:t>adequate handwashing facilities with soap</a:t>
            </a:r>
            <a:endParaRPr lang="en-GB" sz="9800" dirty="0"/>
          </a:p>
          <a:p>
            <a:pPr lvl="0">
              <a:buFont typeface="Wingdings" panose="05000000000000000000" pitchFamily="2" charset="2"/>
              <a:buChar char="q"/>
            </a:pPr>
            <a:r>
              <a:rPr lang="en-US" sz="9800" dirty="0" smtClean="0"/>
              <a:t> Water </a:t>
            </a:r>
            <a:r>
              <a:rPr lang="en-US" sz="9800" dirty="0"/>
              <a:t>guard tablets to be distributed to households as part of cholera prevention messaging.</a:t>
            </a:r>
            <a:endParaRPr lang="en-GB" sz="98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232171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12297</TotalTime>
  <Words>210</Words>
  <Application>Microsoft Office PowerPoint</Application>
  <PresentationFormat>Widescreen</PresentationFormat>
  <Paragraphs>37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Calibri</vt:lpstr>
      <vt:lpstr>Tw Cen MT</vt:lpstr>
      <vt:lpstr>Tw Cen MT Condensed</vt:lpstr>
      <vt:lpstr>Wingdings</vt:lpstr>
      <vt:lpstr>Wingdings 3</vt:lpstr>
      <vt:lpstr>Integral</vt:lpstr>
      <vt:lpstr>Ebola and cholera updates  public health unit 02th august 2019  https://ugandarefugees.org</vt:lpstr>
      <vt:lpstr>Situation Analysis</vt:lpstr>
      <vt:lpstr>vaccination</vt:lpstr>
      <vt:lpstr>Cholera updates in Kyaka and Nyakabande</vt:lpstr>
      <vt:lpstr>Age categories of the cases</vt:lpstr>
      <vt:lpstr>PowerPoint Presentation</vt:lpstr>
      <vt:lpstr>Kyaka update</vt:lpstr>
      <vt:lpstr>Key actions</vt:lpstr>
    </vt:vector>
  </TitlesOfParts>
  <Company>UNHCR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 Agency Meeting August  2015</dc:title>
  <dc:creator>Abdelrahman Jaber</dc:creator>
  <cp:lastModifiedBy>Julius Kasozi</cp:lastModifiedBy>
  <cp:revision>1018</cp:revision>
  <cp:lastPrinted>2017-03-09T12:38:45Z</cp:lastPrinted>
  <dcterms:created xsi:type="dcterms:W3CDTF">2015-08-11T14:16:06Z</dcterms:created>
  <dcterms:modified xsi:type="dcterms:W3CDTF">2019-08-02T06:35:43Z</dcterms:modified>
</cp:coreProperties>
</file>