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98" r:id="rId2"/>
    <p:sldId id="346" r:id="rId3"/>
    <p:sldId id="347" r:id="rId4"/>
    <p:sldId id="336" r:id="rId5"/>
    <p:sldId id="350" r:id="rId6"/>
    <p:sldId id="351" r:id="rId7"/>
    <p:sldId id="352" r:id="rId8"/>
    <p:sldId id="335" r:id="rId9"/>
    <p:sldId id="348" r:id="rId10"/>
    <p:sldId id="349" r:id="rId11"/>
    <p:sldId id="345" r:id="rId12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7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2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cconuri:Downloads:RRP%20funding%20for%20Inter-Agency%205%20Ap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072BC"/>
              </a:solidFill>
            </c:spPr>
          </c:dPt>
          <c:dPt>
            <c:idx val="1"/>
            <c:bubble3D val="0"/>
            <c:spPr>
              <a:solidFill>
                <a:srgbClr val="FF6600"/>
              </a:solidFill>
            </c:spPr>
          </c:dPt>
          <c:dLbls>
            <c:dLbl>
              <c:idx val="0"/>
              <c:layout>
                <c:manualLayout>
                  <c:x val="0.127469086237353"/>
                  <c:y val="-0.0547433407500861"/>
                </c:manualLayout>
              </c:layout>
              <c:spPr/>
              <c:txPr>
                <a:bodyPr/>
                <a:lstStyle/>
                <a:p>
                  <a:pPr>
                    <a:defRPr sz="1800"/>
                  </a:pPr>
                  <a:endParaRPr lang="en-US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95959938543991"/>
                  <c:y val="0.0410575055625645"/>
                </c:manualLayout>
              </c:layout>
              <c:spPr/>
              <c:txPr>
                <a:bodyPr/>
                <a:lstStyle/>
                <a:p>
                  <a:pPr>
                    <a:defRPr sz="2000"/>
                  </a:pPr>
                  <a:endParaRPr lang="en-US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</c:dLbl>
            <c:showLegendKey val="1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Sheet1!$K$10:$K$11</c:f>
              <c:strCache>
                <c:ptCount val="2"/>
                <c:pt idx="0">
                  <c:v>Funded</c:v>
                </c:pt>
                <c:pt idx="1">
                  <c:v>Gap</c:v>
                </c:pt>
              </c:strCache>
            </c:strRef>
          </c:cat>
          <c:val>
            <c:numRef>
              <c:f>Sheet1!$L$10:$L$11</c:f>
              <c:numCache>
                <c:formatCode>_(* #,##0_);_(* \(#,##0\);_(* "-"??_);_(@_)</c:formatCode>
                <c:ptCount val="2"/>
                <c:pt idx="0" formatCode="General">
                  <c:v>1.8521786E8</c:v>
                </c:pt>
                <c:pt idx="1">
                  <c:v>7.41797635E8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FF274-1020-AA42-ADE9-5300FE919501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2C834-6D8F-5447-A7AA-C03467999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09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4064" indent="-28617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4715" indent="-228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2600" indent="-228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60486" indent="-228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8372" indent="-228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6258" indent="-228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34144" indent="-228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92029" indent="-228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77AE98E-F451-4A14-B8A2-1240B7CADBBC}" type="slidenum">
              <a:rPr lang="en-US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323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83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300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16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83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83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83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83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04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9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83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42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1534" y="1663700"/>
            <a:ext cx="7954961" cy="349250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xxxx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88987" y="312737"/>
            <a:ext cx="77724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133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15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37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6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69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9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51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8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134C6-FC98-B241-BF1C-65DB94746B4E}" type="datetimeFigureOut">
              <a:rPr lang="en-US" smtClean="0"/>
              <a:t>31/07/19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7D469-FD33-3443-BA9B-96CF80866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7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F2205031_DSC_508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5480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67208" y="4545768"/>
            <a:ext cx="4887596" cy="2308324"/>
          </a:xfrm>
          <a:prstGeom prst="rect">
            <a:avLst/>
          </a:prstGeom>
          <a:solidFill>
            <a:schemeClr val="tx1">
              <a:lumMod val="95000"/>
              <a:lumOff val="5000"/>
              <a:alpha val="6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 smtClean="0">
                <a:solidFill>
                  <a:schemeClr val="bg1"/>
                </a:solidFill>
                <a:latin typeface="Lato Regular"/>
                <a:cs typeface="Lato Regular"/>
              </a:rPr>
              <a:t>Inter-Agency Coordination Meeting</a:t>
            </a:r>
            <a:endParaRPr lang="en-GB" b="1" dirty="0">
              <a:solidFill>
                <a:schemeClr val="bg1"/>
              </a:solidFill>
              <a:latin typeface="Lato Regular"/>
              <a:cs typeface="Lato Regular"/>
            </a:endParaRPr>
          </a:p>
          <a:p>
            <a:pPr algn="ctr"/>
            <a:r>
              <a:rPr lang="en-GB" b="1" dirty="0" smtClean="0">
                <a:solidFill>
                  <a:schemeClr val="bg1"/>
                </a:solidFill>
                <a:latin typeface="Lato Regular"/>
                <a:cs typeface="Lato Regular"/>
              </a:rPr>
              <a:t>2 August 2019</a:t>
            </a:r>
            <a:r>
              <a:rPr lang="en-GB" b="1" dirty="0">
                <a:solidFill>
                  <a:schemeClr val="bg1"/>
                </a:solidFill>
                <a:latin typeface="Lato Regular"/>
                <a:cs typeface="Lato Regular"/>
              </a:rPr>
              <a:t>, </a:t>
            </a:r>
            <a:r>
              <a:rPr lang="en-GB" b="1" dirty="0" smtClean="0">
                <a:solidFill>
                  <a:schemeClr val="bg1"/>
                </a:solidFill>
                <a:latin typeface="Lato Regular"/>
                <a:cs typeface="Lato Regular"/>
              </a:rPr>
              <a:t>Kampala</a:t>
            </a:r>
          </a:p>
          <a:p>
            <a:pPr algn="ctr"/>
            <a:endParaRPr lang="en-GB" b="1" dirty="0" smtClean="0">
              <a:solidFill>
                <a:schemeClr val="bg1"/>
              </a:solidFill>
              <a:latin typeface="Lato Regular"/>
              <a:cs typeface="Lato Regular"/>
            </a:endParaRPr>
          </a:p>
          <a:p>
            <a:pPr marL="260350" indent="-260350">
              <a:buFont typeface="+mj-lt"/>
              <a:buAutoNum type="arabicPeriod"/>
            </a:pPr>
            <a:r>
              <a:rPr lang="en-US" sz="1500" dirty="0">
                <a:solidFill>
                  <a:schemeClr val="bg1"/>
                </a:solidFill>
                <a:latin typeface="Lato Regular"/>
                <a:cs typeface="Lato Regular"/>
              </a:rPr>
              <a:t>Welcome remarks </a:t>
            </a:r>
            <a:endParaRPr lang="en-GB" sz="1500" dirty="0">
              <a:solidFill>
                <a:schemeClr val="bg1"/>
              </a:solidFill>
              <a:latin typeface="Lato Regular"/>
              <a:cs typeface="Lato Regular"/>
            </a:endParaRPr>
          </a:p>
          <a:p>
            <a:pPr marL="260350" indent="-260350">
              <a:buFont typeface="+mj-lt"/>
              <a:buAutoNum type="arabicPeriod"/>
            </a:pPr>
            <a:r>
              <a:rPr lang="en-US" sz="1500" dirty="0">
                <a:solidFill>
                  <a:schemeClr val="bg1"/>
                </a:solidFill>
                <a:latin typeface="Lato Regular"/>
                <a:cs typeface="Lato Regular"/>
              </a:rPr>
              <a:t>Situation update </a:t>
            </a:r>
            <a:endParaRPr lang="en-GB" sz="1500" dirty="0">
              <a:solidFill>
                <a:schemeClr val="bg1"/>
              </a:solidFill>
              <a:latin typeface="Lato Regular"/>
              <a:cs typeface="Lato Regular"/>
            </a:endParaRPr>
          </a:p>
          <a:p>
            <a:pPr marL="260350" indent="-260350">
              <a:buFont typeface="+mj-lt"/>
              <a:buAutoNum type="arabicPeriod"/>
            </a:pPr>
            <a:r>
              <a:rPr lang="en-US" sz="1500" dirty="0">
                <a:solidFill>
                  <a:schemeClr val="bg1"/>
                </a:solidFill>
                <a:latin typeface="Lato Regular"/>
                <a:cs typeface="Lato Regular"/>
              </a:rPr>
              <a:t>Ebola </a:t>
            </a:r>
            <a:r>
              <a:rPr lang="en-US" sz="1500" dirty="0" smtClean="0">
                <a:solidFill>
                  <a:schemeClr val="bg1"/>
                </a:solidFill>
                <a:latin typeface="Lato Regular"/>
                <a:cs typeface="Lato Regular"/>
              </a:rPr>
              <a:t>update</a:t>
            </a:r>
          </a:p>
          <a:p>
            <a:pPr marL="260350" indent="-260350">
              <a:buFont typeface="+mj-lt"/>
              <a:buAutoNum type="arabicPeriod"/>
            </a:pPr>
            <a:r>
              <a:rPr lang="en-US" sz="1500" dirty="0" smtClean="0">
                <a:solidFill>
                  <a:schemeClr val="bg1"/>
                </a:solidFill>
                <a:latin typeface="Lato Regular"/>
                <a:cs typeface="Lato Regular"/>
              </a:rPr>
              <a:t>Update from the CRRF Secretariat (OPM)</a:t>
            </a:r>
          </a:p>
          <a:p>
            <a:pPr marL="260350" indent="-260350">
              <a:buFont typeface="+mj-lt"/>
              <a:buAutoNum type="arabicPeriod"/>
            </a:pPr>
            <a:r>
              <a:rPr lang="en-US" sz="1500" dirty="0" smtClean="0">
                <a:solidFill>
                  <a:schemeClr val="bg1"/>
                </a:solidFill>
                <a:latin typeface="Lato Regular"/>
                <a:cs typeface="Lato Regular"/>
              </a:rPr>
              <a:t>Update from the Education Sector</a:t>
            </a:r>
          </a:p>
          <a:p>
            <a:pPr marL="260350" indent="-260350">
              <a:buFont typeface="+mj-lt"/>
              <a:buAutoNum type="arabicPeriod"/>
            </a:pPr>
            <a:r>
              <a:rPr lang="en-US" sz="1500" dirty="0" smtClean="0">
                <a:solidFill>
                  <a:schemeClr val="bg1"/>
                </a:solidFill>
                <a:latin typeface="Lato Regular"/>
                <a:cs typeface="Lato Regular"/>
              </a:rPr>
              <a:t>AOB</a:t>
            </a:r>
            <a:endParaRPr lang="en-GB" sz="15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31354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 err="1">
                <a:solidFill>
                  <a:srgbClr val="0072BC"/>
                </a:solidFill>
                <a:latin typeface="Lato Regular"/>
                <a:cs typeface="Lato Regular"/>
              </a:rPr>
              <a:t>ActivityInfo</a:t>
            </a:r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 RRP </a:t>
            </a:r>
            <a:r>
              <a:rPr lang="en-GB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response </a:t>
            </a:r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monitoring – Q2 </a:t>
            </a:r>
            <a:r>
              <a:rPr lang="en-GB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reporting timeline</a:t>
            </a:r>
            <a:endParaRPr lang="en-GB" sz="2300" b="1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303707" y="923278"/>
            <a:ext cx="8229600" cy="2915076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Lato Regular"/>
                <a:cs typeface="Lato Regular"/>
              </a:rPr>
              <a:t>Partner reporting: 2-11 July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Sector lead validation: 12-19 July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RRP Mid-Year Report: 24 July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Draft Q2 products ready: 2 August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Sector lead clearance: 9 August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Dissemination: 12 </a:t>
            </a:r>
            <a:r>
              <a:rPr lang="en-US" sz="2400" dirty="0" smtClean="0">
                <a:latin typeface="Lato Regular"/>
                <a:cs typeface="Lato Regular"/>
              </a:rPr>
              <a:t>August</a:t>
            </a:r>
          </a:p>
          <a:p>
            <a:r>
              <a:rPr lang="en-US" sz="2400" dirty="0" smtClean="0">
                <a:latin typeface="Lato Regular"/>
                <a:cs typeface="Lato Regular"/>
              </a:rPr>
              <a:t>Q3 reporting: starting on 30 September until 4 October</a:t>
            </a:r>
            <a:endParaRPr lang="en-GB" sz="2400" dirty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43017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761388"/>
            <a:ext cx="85728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9288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b="1" dirty="0">
                <a:solidFill>
                  <a:srgbClr val="0072BC"/>
                </a:solidFill>
                <a:latin typeface="Lato Regular"/>
                <a:cs typeface="Lato Regular"/>
              </a:rPr>
              <a:t>Refugee </a:t>
            </a:r>
            <a:r>
              <a:rPr lang="en-GB" sz="24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population, June 2019 | </a:t>
            </a:r>
            <a:r>
              <a:rPr lang="en-GB" sz="20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Source</a:t>
            </a:r>
            <a:r>
              <a:rPr lang="en-GB" sz="2000" b="1" dirty="0">
                <a:solidFill>
                  <a:srgbClr val="0072BC"/>
                </a:solidFill>
                <a:latin typeface="Lato Regular"/>
                <a:cs typeface="Lato Regular"/>
              </a:rPr>
              <a:t>: OPM </a:t>
            </a:r>
            <a:r>
              <a:rPr lang="en-GB" sz="2000" b="1" dirty="0" err="1" smtClean="0">
                <a:solidFill>
                  <a:srgbClr val="0072BC"/>
                </a:solidFill>
                <a:latin typeface="Lato Regular"/>
                <a:cs typeface="Lato Regular"/>
              </a:rPr>
              <a:t>proGres</a:t>
            </a:r>
            <a:endParaRPr lang="en-US" sz="20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4506"/>
            <a:ext cx="9144000" cy="266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81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3707" y="258801"/>
            <a:ext cx="8815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2BC"/>
                </a:solidFill>
                <a:latin typeface="Lato Regular"/>
                <a:cs typeface="Lato Regular"/>
              </a:rPr>
              <a:t>Refugee </a:t>
            </a:r>
            <a:r>
              <a:rPr lang="en-GB" sz="24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influx, as of 29 July 2019 | </a:t>
            </a:r>
            <a:r>
              <a:rPr lang="en-GB" sz="20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Source: Joint Border Monitoring</a:t>
            </a:r>
          </a:p>
          <a:p>
            <a:endParaRPr lang="en-GB" sz="2000" b="1" dirty="0" smtClean="0">
              <a:solidFill>
                <a:srgbClr val="0072BC"/>
              </a:solidFill>
              <a:latin typeface="Lato Regular"/>
              <a:cs typeface="Lato Regular"/>
            </a:endParaRPr>
          </a:p>
          <a:p>
            <a:r>
              <a:rPr lang="en-US" sz="2000" dirty="0" smtClean="0">
                <a:solidFill>
                  <a:srgbClr val="0072BC"/>
                </a:solidFill>
                <a:latin typeface="Lato Regular"/>
                <a:cs typeface="Lato Regular"/>
              </a:rPr>
              <a:t>Total influx in 2019 to date: 64,068 individuals</a:t>
            </a:r>
            <a:endParaRPr lang="en-US" sz="20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65"/>
          <a:stretch/>
        </p:blipFill>
        <p:spPr>
          <a:xfrm>
            <a:off x="18117" y="1786964"/>
            <a:ext cx="9101470" cy="460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41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189129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DRC refugee situation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303707" y="846341"/>
            <a:ext cx="8572824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the DRC</a:t>
            </a:r>
          </a:p>
          <a:p>
            <a:pPr marL="185738" indent="-185738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Lato Regular"/>
                <a:cs typeface="Lato Regular"/>
              </a:rPr>
              <a:t>2,671 </a:t>
            </a:r>
            <a:r>
              <a:rPr lang="en-US" sz="1600" dirty="0">
                <a:latin typeface="Lato Regular"/>
                <a:cs typeface="Lato Regular"/>
              </a:rPr>
              <a:t>EVD cases, including 2,577 confirmed and 94 probable cases, as of 30 July 2019. Among them are 1,790 deaths (67% fatality rate</a:t>
            </a:r>
            <a:r>
              <a:rPr lang="en-US" sz="1600" dirty="0" smtClean="0">
                <a:latin typeface="Lato Regular"/>
                <a:cs typeface="Lato Regular"/>
              </a:rPr>
              <a:t>)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2 EVD cases </a:t>
            </a:r>
            <a:r>
              <a:rPr lang="en-GB" sz="1600" dirty="0">
                <a:latin typeface="Lato Regular"/>
                <a:cs typeface="Lato Regular"/>
              </a:rPr>
              <a:t>confirmed in </a:t>
            </a:r>
            <a:r>
              <a:rPr lang="en-GB" sz="1600" dirty="0" err="1">
                <a:latin typeface="Lato Regular"/>
                <a:cs typeface="Lato Regular"/>
              </a:rPr>
              <a:t>Goma</a:t>
            </a:r>
            <a:r>
              <a:rPr lang="en-GB" sz="1600" dirty="0">
                <a:latin typeface="Lato Regular"/>
                <a:cs typeface="Lato Regular"/>
              </a:rPr>
              <a:t> since 14 July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latin typeface="Lato Regular"/>
                <a:cs typeface="Lato Regular"/>
              </a:rPr>
              <a:t>WHO declared the outbreak a “Public Health Emergency of International Concern” on 17 July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latin typeface="Lato Regular"/>
                <a:cs typeface="Lato Regular"/>
              </a:rPr>
              <a:t>ACLED reported over 40 violent events involving health and aid workers in North Kivu and </a:t>
            </a:r>
            <a:r>
              <a:rPr lang="en-GB" sz="1600" dirty="0" err="1">
                <a:latin typeface="Lato Regular"/>
                <a:cs typeface="Lato Regular"/>
              </a:rPr>
              <a:t>Ituri</a:t>
            </a:r>
            <a:r>
              <a:rPr lang="en-GB" sz="1600" dirty="0">
                <a:latin typeface="Lato Regular"/>
                <a:cs typeface="Lato Regular"/>
              </a:rPr>
              <a:t> since the beginning of </a:t>
            </a:r>
            <a:r>
              <a:rPr lang="en-GB" sz="1600" dirty="0" smtClean="0">
                <a:latin typeface="Lato Regular"/>
                <a:cs typeface="Lato Regular"/>
              </a:rPr>
              <a:t>2019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Rwanda-DRC border (</a:t>
            </a:r>
            <a:r>
              <a:rPr lang="en-GB" sz="1600" dirty="0" err="1" smtClean="0">
                <a:latin typeface="Lato Regular"/>
                <a:cs typeface="Lato Regular"/>
              </a:rPr>
              <a:t>Goma-Gisenyi</a:t>
            </a:r>
            <a:r>
              <a:rPr lang="en-GB" sz="1600" dirty="0" smtClean="0">
                <a:latin typeface="Lato Regular"/>
                <a:cs typeface="Lato Regular"/>
              </a:rPr>
              <a:t>) reportedly closed as of 31 July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On 8 July, the </a:t>
            </a:r>
            <a:r>
              <a:rPr lang="en-GB" sz="1600" dirty="0">
                <a:latin typeface="Lato Regular"/>
                <a:cs typeface="Lato Regular"/>
              </a:rPr>
              <a:t>International Criminal Court convicted </a:t>
            </a:r>
            <a:r>
              <a:rPr lang="en-GB" sz="1600" dirty="0" err="1">
                <a:latin typeface="Lato Regular"/>
                <a:cs typeface="Lato Regular"/>
              </a:rPr>
              <a:t>Bosco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err="1">
                <a:latin typeface="Lato Regular"/>
                <a:cs typeface="Lato Regular"/>
              </a:rPr>
              <a:t>Ntaganda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smtClean="0">
                <a:latin typeface="Lato Regular"/>
                <a:cs typeface="Lato Regular"/>
              </a:rPr>
              <a:t>of war crimes and crimes against humanity for acts committed in </a:t>
            </a:r>
            <a:r>
              <a:rPr lang="en-GB" sz="1600" dirty="0" err="1" smtClean="0">
                <a:latin typeface="Lato Regular"/>
                <a:cs typeface="Lato Regular"/>
              </a:rPr>
              <a:t>Ituri</a:t>
            </a:r>
            <a:r>
              <a:rPr lang="en-GB" sz="1600" dirty="0" smtClean="0">
                <a:latin typeface="Lato Regular"/>
                <a:cs typeface="Lato Regular"/>
              </a:rPr>
              <a:t> in 2002-2003 </a:t>
            </a:r>
            <a:endParaRPr lang="en-GB" b="1" dirty="0" smtClean="0">
              <a:latin typeface="Lato Regular"/>
              <a:cs typeface="Lato Regular"/>
            </a:endParaRPr>
          </a:p>
          <a:p>
            <a:pPr algn="just">
              <a:spcBef>
                <a:spcPts val="18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Uganda 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4 EVD</a:t>
            </a:r>
            <a:r>
              <a:rPr lang="en-US" sz="1600" dirty="0" smtClean="0">
                <a:solidFill>
                  <a:srgbClr val="000000"/>
                </a:solidFill>
                <a:latin typeface="Lato Regular"/>
                <a:cs typeface="Lato Regular"/>
              </a:rPr>
              <a:t> cases (non refugees) registered </a:t>
            </a:r>
            <a:r>
              <a:rPr lang="en-US" sz="1600" dirty="0">
                <a:solidFill>
                  <a:srgbClr val="000000"/>
                </a:solidFill>
                <a:latin typeface="Lato Regular"/>
                <a:cs typeface="Lato Regular"/>
              </a:rPr>
              <a:t>to date, with 4 </a:t>
            </a:r>
            <a:r>
              <a:rPr lang="en-US" sz="1600" dirty="0" smtClean="0">
                <a:solidFill>
                  <a:srgbClr val="000000"/>
                </a:solidFill>
                <a:latin typeface="Lato Regular"/>
                <a:cs typeface="Lato Regular"/>
              </a:rPr>
              <a:t>deaths. No </a:t>
            </a:r>
            <a:r>
              <a:rPr lang="en-US" sz="1600" dirty="0">
                <a:solidFill>
                  <a:srgbClr val="000000"/>
                </a:solidFill>
                <a:latin typeface="Lato Regular"/>
                <a:cs typeface="Lato Regular"/>
              </a:rPr>
              <a:t>new </a:t>
            </a:r>
            <a:r>
              <a:rPr lang="en-US" sz="1600" dirty="0" smtClean="0">
                <a:solidFill>
                  <a:srgbClr val="000000"/>
                </a:solidFill>
                <a:latin typeface="Lato Regular"/>
                <a:cs typeface="Lato Regular"/>
              </a:rPr>
              <a:t>EVD cases since </a:t>
            </a:r>
            <a:r>
              <a:rPr lang="en-US" sz="1600" dirty="0">
                <a:solidFill>
                  <a:srgbClr val="000000"/>
                </a:solidFill>
                <a:latin typeface="Lato Regular"/>
                <a:cs typeface="Lato Regular"/>
              </a:rPr>
              <a:t>17 </a:t>
            </a:r>
            <a:r>
              <a:rPr lang="en-US" sz="1600" dirty="0" smtClean="0">
                <a:solidFill>
                  <a:srgbClr val="000000"/>
                </a:solidFill>
                <a:latin typeface="Lato Regular"/>
                <a:cs typeface="Lato Regular"/>
              </a:rPr>
              <a:t>July</a:t>
            </a:r>
            <a:endParaRPr lang="en-GB" sz="1600" dirty="0" smtClean="0">
              <a:latin typeface="Lato Regular"/>
              <a:cs typeface="Lato Regular"/>
            </a:endParaRP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27 cholera cases in </a:t>
            </a:r>
            <a:r>
              <a:rPr lang="en-GB" sz="1600" dirty="0" err="1" smtClean="0">
                <a:latin typeface="Lato Regular"/>
                <a:cs typeface="Lato Regular"/>
              </a:rPr>
              <a:t>Kisoro</a:t>
            </a:r>
            <a:r>
              <a:rPr lang="en-GB" sz="1600" dirty="0" smtClean="0">
                <a:latin typeface="Lato Regular"/>
                <a:cs typeface="Lato Regular"/>
              </a:rPr>
              <a:t> (15) and </a:t>
            </a:r>
            <a:r>
              <a:rPr lang="en-GB" sz="1600" dirty="0" err="1" smtClean="0">
                <a:latin typeface="Lato Regular"/>
                <a:cs typeface="Lato Regular"/>
              </a:rPr>
              <a:t>Kyaka</a:t>
            </a:r>
            <a:r>
              <a:rPr lang="en-GB" sz="1600" dirty="0" smtClean="0">
                <a:latin typeface="Lato Regular"/>
                <a:cs typeface="Lato Regular"/>
              </a:rPr>
              <a:t> II (12) treated and discharged</a:t>
            </a:r>
            <a:r>
              <a:rPr lang="en-GB" dirty="0" smtClean="0">
                <a:latin typeface="Lato Regular"/>
                <a:cs typeface="Lato Regular"/>
              </a:rPr>
              <a:t> 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err="1" smtClean="0">
                <a:latin typeface="Lato Regular"/>
                <a:cs typeface="Lato Regular"/>
              </a:rPr>
              <a:t>Kagoma</a:t>
            </a:r>
            <a:r>
              <a:rPr lang="en-GB" sz="1600" dirty="0" smtClean="0">
                <a:latin typeface="Lato Regular"/>
                <a:cs typeface="Lato Regular"/>
              </a:rPr>
              <a:t> decongestion continues: from 5,000 in early July to 2,700 in early August</a:t>
            </a:r>
          </a:p>
        </p:txBody>
      </p:sp>
    </p:spTree>
    <p:extLst>
      <p:ext uri="{BB962C8B-B14F-4D97-AF65-F5344CB8AC3E}">
        <p14:creationId xmlns:p14="http://schemas.microsoft.com/office/powerpoint/2010/main" val="802441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189129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South Sudan refugee </a:t>
            </a:r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situation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303707" y="897140"/>
            <a:ext cx="857282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South Sudan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Fighting between </a:t>
            </a:r>
            <a:r>
              <a:rPr lang="en-GB" sz="1600" dirty="0">
                <a:latin typeface="Lato Regular"/>
                <a:cs typeface="Lato Regular"/>
              </a:rPr>
              <a:t>government forces and </a:t>
            </a:r>
            <a:r>
              <a:rPr lang="en-GB" sz="1600" dirty="0" err="1">
                <a:latin typeface="Lato Regular"/>
                <a:cs typeface="Lato Regular"/>
              </a:rPr>
              <a:t>Cirillo’s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smtClean="0">
                <a:latin typeface="Lato Regular"/>
                <a:cs typeface="Lato Regular"/>
              </a:rPr>
              <a:t>National Salvation Army near Juba on 23 July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South </a:t>
            </a:r>
            <a:r>
              <a:rPr lang="en-GB" sz="1600" dirty="0">
                <a:latin typeface="Lato Regular"/>
                <a:cs typeface="Lato Regular"/>
              </a:rPr>
              <a:t>Sudan's armed forces and </a:t>
            </a:r>
            <a:r>
              <a:rPr lang="en-GB" sz="1600" dirty="0" smtClean="0">
                <a:latin typeface="Lato Regular"/>
                <a:cs typeface="Lato Regular"/>
              </a:rPr>
              <a:t>opposition armed groups were ordered </a:t>
            </a:r>
            <a:r>
              <a:rPr lang="en-GB" sz="1600" dirty="0">
                <a:latin typeface="Lato Regular"/>
                <a:cs typeface="Lato Regular"/>
              </a:rPr>
              <a:t>to report to military camps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smtClean="0">
                <a:latin typeface="Lato Regular"/>
                <a:cs typeface="Lato Regular"/>
              </a:rPr>
              <a:t>by 31 July 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IGAD continued to lobby for </a:t>
            </a:r>
            <a:r>
              <a:rPr lang="en-GB" sz="1600" dirty="0">
                <a:latin typeface="Lato Regular"/>
                <a:cs typeface="Lato Regular"/>
              </a:rPr>
              <a:t>a face-to-face meeting between President </a:t>
            </a:r>
            <a:r>
              <a:rPr lang="en-GB" sz="1600" dirty="0" err="1">
                <a:latin typeface="Lato Regular"/>
                <a:cs typeface="Lato Regular"/>
              </a:rPr>
              <a:t>Salva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err="1">
                <a:latin typeface="Lato Regular"/>
                <a:cs typeface="Lato Regular"/>
              </a:rPr>
              <a:t>Kiir</a:t>
            </a:r>
            <a:r>
              <a:rPr lang="en-GB" sz="1600" dirty="0">
                <a:latin typeface="Lato Regular"/>
                <a:cs typeface="Lato Regular"/>
              </a:rPr>
              <a:t> and opposition leader </a:t>
            </a:r>
            <a:r>
              <a:rPr lang="en-GB" sz="1600" dirty="0" err="1">
                <a:latin typeface="Lato Regular"/>
                <a:cs typeface="Lato Regular"/>
              </a:rPr>
              <a:t>Riek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r>
              <a:rPr lang="en-GB" sz="1600" dirty="0" err="1">
                <a:latin typeface="Lato Regular"/>
                <a:cs typeface="Lato Regular"/>
              </a:rPr>
              <a:t>Machar</a:t>
            </a:r>
            <a:r>
              <a:rPr lang="en-GB" sz="1600" dirty="0">
                <a:latin typeface="Lato Regular"/>
                <a:cs typeface="Lato Regular"/>
              </a:rPr>
              <a:t> to build </a:t>
            </a:r>
            <a:r>
              <a:rPr lang="en-GB" sz="1600" dirty="0" smtClean="0">
                <a:latin typeface="Lato Regular"/>
                <a:cs typeface="Lato Regular"/>
              </a:rPr>
              <a:t>confidence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The </a:t>
            </a:r>
            <a:r>
              <a:rPr lang="en-GB" sz="1600" dirty="0">
                <a:latin typeface="Lato Regular"/>
                <a:cs typeface="Lato Regular"/>
              </a:rPr>
              <a:t>Government of South Sudan </a:t>
            </a:r>
            <a:r>
              <a:rPr lang="en-GB" sz="1600" dirty="0" smtClean="0">
                <a:latin typeface="Lato Regular"/>
                <a:cs typeface="Lato Regular"/>
              </a:rPr>
              <a:t>pledged 100,000,000 </a:t>
            </a:r>
            <a:r>
              <a:rPr lang="en-GB" sz="1600" dirty="0">
                <a:latin typeface="Lato Regular"/>
                <a:cs typeface="Lato Regular"/>
              </a:rPr>
              <a:t>USD for the operationalization of the security </a:t>
            </a:r>
            <a:r>
              <a:rPr lang="en-GB" sz="1600" dirty="0" smtClean="0">
                <a:latin typeface="Lato Regular"/>
                <a:cs typeface="Lato Regular"/>
              </a:rPr>
              <a:t>arrangements, but disbursed only 10 per cent to date</a:t>
            </a:r>
            <a:endParaRPr lang="en-GB" sz="1600" dirty="0">
              <a:latin typeface="Lato Regular"/>
              <a:cs typeface="Lato Regular"/>
            </a:endParaRP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latin typeface="Lato Regular"/>
                <a:cs typeface="Lato Regular"/>
              </a:rPr>
              <a:t>The </a:t>
            </a:r>
            <a:r>
              <a:rPr lang="en-GB" sz="1600" dirty="0" smtClean="0">
                <a:latin typeface="Lato Regular"/>
                <a:cs typeface="Lato Regular"/>
              </a:rPr>
              <a:t>AU High</a:t>
            </a:r>
            <a:r>
              <a:rPr lang="en-GB" sz="1600" dirty="0">
                <a:latin typeface="Lato Regular"/>
                <a:cs typeface="Lato Regular"/>
              </a:rPr>
              <a:t>-Level Ad Hoc Committee for South Sudan (C5) </a:t>
            </a:r>
            <a:r>
              <a:rPr lang="en-GB" sz="1600" dirty="0" smtClean="0">
                <a:latin typeface="Lato Regular"/>
                <a:cs typeface="Lato Regular"/>
              </a:rPr>
              <a:t>committed to provide in-</a:t>
            </a:r>
            <a:r>
              <a:rPr lang="en-GB" sz="1600" dirty="0">
                <a:latin typeface="Lato Regular"/>
                <a:cs typeface="Lato Regular"/>
              </a:rPr>
              <a:t>kind support support </a:t>
            </a:r>
            <a:r>
              <a:rPr lang="en-GB" sz="1600" dirty="0" smtClean="0">
                <a:latin typeface="Lato Regular"/>
                <a:cs typeface="Lato Regular"/>
              </a:rPr>
              <a:t>to </a:t>
            </a:r>
            <a:r>
              <a:rPr lang="en-GB" sz="1600" dirty="0">
                <a:latin typeface="Lato Regular"/>
                <a:cs typeface="Lato Regular"/>
              </a:rPr>
              <a:t>the operationalization of the permanent security arrangements </a:t>
            </a:r>
            <a:endParaRPr lang="en-GB" sz="1600" dirty="0" smtClean="0">
              <a:latin typeface="Lato Regular"/>
              <a:cs typeface="Lato Regular"/>
            </a:endParaRPr>
          </a:p>
          <a:p>
            <a:pPr algn="just">
              <a:spcBef>
                <a:spcPts val="18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Uganda </a:t>
            </a:r>
          </a:p>
          <a:p>
            <a:pPr marL="185738" indent="-185738" algn="just">
              <a:spcBef>
                <a:spcPts val="600"/>
              </a:spcBef>
              <a:buFont typeface="Arial"/>
              <a:buChar char="•"/>
            </a:pPr>
            <a:r>
              <a:rPr lang="en-GB" sz="1600" dirty="0" err="1" smtClean="0">
                <a:latin typeface="Lato Regular"/>
                <a:cs typeface="Lato Regular"/>
              </a:rPr>
              <a:t>Omugo</a:t>
            </a:r>
            <a:r>
              <a:rPr lang="en-GB" sz="1600" dirty="0" smtClean="0">
                <a:latin typeface="Lato Regular"/>
                <a:cs typeface="Lato Regular"/>
              </a:rPr>
              <a:t> zone no longer receiving new arrivals (only family reunifications)</a:t>
            </a:r>
          </a:p>
          <a:p>
            <a:pPr marL="185738" indent="-185738" algn="just">
              <a:spcBef>
                <a:spcPts val="6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Clashes in </a:t>
            </a:r>
            <a:r>
              <a:rPr lang="en-GB" sz="1600" dirty="0" err="1" smtClean="0">
                <a:latin typeface="Lato Regular"/>
                <a:cs typeface="Lato Regular"/>
              </a:rPr>
              <a:t>Palorinya</a:t>
            </a:r>
            <a:r>
              <a:rPr lang="en-GB" sz="1600" dirty="0" smtClean="0">
                <a:latin typeface="Lato Regular"/>
                <a:cs typeface="Lato Regular"/>
              </a:rPr>
              <a:t> sub-county (no refugees involved)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</a:pPr>
            <a:endParaRPr lang="en-GB" dirty="0" smtClean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681250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189129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Burundi refugee </a:t>
            </a:r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situation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303707" y="897140"/>
            <a:ext cx="8572824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Burundi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The Commission of Enquiry on Burundi told the Human Rights Council on 2 July that “although </a:t>
            </a:r>
            <a:r>
              <a:rPr lang="en-GB" sz="1600" dirty="0">
                <a:latin typeface="Lato Regular"/>
                <a:cs typeface="Lato Regular"/>
              </a:rPr>
              <a:t>Burundi is not in a situation of armed </a:t>
            </a:r>
            <a:r>
              <a:rPr lang="en-GB" sz="1600" dirty="0" smtClean="0">
                <a:latin typeface="Lato Regular"/>
                <a:cs typeface="Lato Regular"/>
              </a:rPr>
              <a:t>conflict</a:t>
            </a:r>
            <a:r>
              <a:rPr lang="en-GB" sz="1600" dirty="0">
                <a:latin typeface="Lato Regular"/>
                <a:cs typeface="Lato Regular"/>
              </a:rPr>
              <a:t>, serious human rights abuses continue since May </a:t>
            </a:r>
            <a:r>
              <a:rPr lang="en-GB" sz="1600" dirty="0" smtClean="0">
                <a:latin typeface="Lato Regular"/>
                <a:cs typeface="Lato Regular"/>
              </a:rPr>
              <a:t>2018”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latin typeface="Lato Regular"/>
                <a:cs typeface="Lato Regular"/>
              </a:rPr>
              <a:t>Burundians </a:t>
            </a:r>
            <a:r>
              <a:rPr lang="en-GB" sz="1600" dirty="0" smtClean="0">
                <a:latin typeface="Lato Regular"/>
                <a:cs typeface="Lato Regular"/>
              </a:rPr>
              <a:t>forced </a:t>
            </a:r>
            <a:r>
              <a:rPr lang="en-GB" sz="1600" dirty="0">
                <a:latin typeface="Lato Regular"/>
                <a:cs typeface="Lato Regular"/>
              </a:rPr>
              <a:t>to contribute to </a:t>
            </a:r>
            <a:r>
              <a:rPr lang="en-GB" sz="1600" dirty="0" smtClean="0">
                <a:latin typeface="Lato Regular"/>
                <a:cs typeface="Lato Regular"/>
              </a:rPr>
              <a:t>funding the </a:t>
            </a:r>
            <a:r>
              <a:rPr lang="en-GB" sz="1600" dirty="0">
                <a:latin typeface="Lato Regular"/>
                <a:cs typeface="Lato Regular"/>
              </a:rPr>
              <a:t>2020 </a:t>
            </a:r>
            <a:r>
              <a:rPr lang="en-GB" sz="1600" dirty="0" smtClean="0">
                <a:latin typeface="Lato Regular"/>
                <a:cs typeface="Lato Regular"/>
              </a:rPr>
              <a:t>elections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Eric </a:t>
            </a:r>
            <a:r>
              <a:rPr lang="en-GB" sz="1600" dirty="0" err="1">
                <a:latin typeface="Lato Regular"/>
                <a:cs typeface="Lato Regular"/>
              </a:rPr>
              <a:t>Nshimirimana</a:t>
            </a:r>
            <a:r>
              <a:rPr lang="en-GB" sz="1600" dirty="0">
                <a:latin typeface="Lato Regular"/>
                <a:cs typeface="Lato Regular"/>
              </a:rPr>
              <a:t>, the head </a:t>
            </a:r>
            <a:r>
              <a:rPr lang="en-GB" sz="1600" dirty="0" smtClean="0">
                <a:latin typeface="Lato Regular"/>
                <a:cs typeface="Lato Regular"/>
              </a:rPr>
              <a:t>of </a:t>
            </a:r>
            <a:r>
              <a:rPr lang="en-GB" sz="1600" dirty="0">
                <a:latin typeface="Lato Regular"/>
                <a:cs typeface="Lato Regular"/>
              </a:rPr>
              <a:t>the </a:t>
            </a:r>
            <a:r>
              <a:rPr lang="en-GB" sz="1600" dirty="0" err="1">
                <a:latin typeface="Lato Regular"/>
                <a:cs typeface="Lato Regular"/>
              </a:rPr>
              <a:t>Imbonerakure</a:t>
            </a:r>
            <a:r>
              <a:rPr lang="en-GB" sz="1600" dirty="0">
                <a:latin typeface="Lato Regular"/>
                <a:cs typeface="Lato Regular"/>
              </a:rPr>
              <a:t> militia </a:t>
            </a:r>
            <a:r>
              <a:rPr lang="en-GB" sz="1600" dirty="0" smtClean="0">
                <a:latin typeface="Lato Regular"/>
                <a:cs typeface="Lato Regular"/>
              </a:rPr>
              <a:t>appointed to </a:t>
            </a:r>
            <a:r>
              <a:rPr lang="en-GB" sz="1600" dirty="0">
                <a:latin typeface="Lato Regular"/>
                <a:cs typeface="Lato Regular"/>
              </a:rPr>
              <a:t>lead the state </a:t>
            </a:r>
            <a:r>
              <a:rPr lang="en-GB" sz="1600" dirty="0" smtClean="0">
                <a:latin typeface="Lato Regular"/>
                <a:cs typeface="Lato Regular"/>
              </a:rPr>
              <a:t>broadcaster, RTNB</a:t>
            </a:r>
          </a:p>
          <a:p>
            <a:pPr marL="185738" indent="-185738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BBC closed their office in Bujumbura after the Burundi </a:t>
            </a:r>
            <a:r>
              <a:rPr lang="en-GB" sz="1600" dirty="0">
                <a:latin typeface="Lato Regular"/>
                <a:cs typeface="Lato Regular"/>
              </a:rPr>
              <a:t>National Communication Council (CNC) </a:t>
            </a:r>
            <a:r>
              <a:rPr lang="en-GB" sz="1600" dirty="0" smtClean="0">
                <a:latin typeface="Lato Regular"/>
                <a:cs typeface="Lato Regular"/>
              </a:rPr>
              <a:t>withdrew their operating licence for allegedly </a:t>
            </a:r>
            <a:r>
              <a:rPr lang="en-GB" sz="1600" dirty="0">
                <a:latin typeface="Lato Regular"/>
                <a:cs typeface="Lato Regular"/>
              </a:rPr>
              <a:t>broadcasting content that “put national cohesion and reconciliation at </a:t>
            </a:r>
            <a:r>
              <a:rPr lang="en-GB" sz="1600" dirty="0" smtClean="0">
                <a:latin typeface="Lato Regular"/>
                <a:cs typeface="Lato Regular"/>
              </a:rPr>
              <a:t>stake”</a:t>
            </a:r>
          </a:p>
          <a:p>
            <a:pPr algn="just">
              <a:spcBef>
                <a:spcPts val="1800"/>
              </a:spcBef>
            </a:pPr>
            <a:r>
              <a:rPr lang="en-GB" b="1" dirty="0" smtClean="0">
                <a:latin typeface="Lato Regular"/>
                <a:cs typeface="Lato Regular"/>
              </a:rPr>
              <a:t>Developments in Uganda 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121% increase in the number of Burundian new arrivals in June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1,278 Burundians awaiting </a:t>
            </a:r>
            <a:r>
              <a:rPr lang="en-GB" sz="1600" dirty="0">
                <a:latin typeface="Lato Regular"/>
                <a:cs typeface="Lato Regular"/>
              </a:rPr>
              <a:t>RSD interviews with REC as of 30 June 2019 </a:t>
            </a:r>
            <a:endParaRPr lang="en-GB" sz="1600" dirty="0" smtClean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338362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189129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Uganda country-wide developments</a:t>
            </a:r>
            <a:endParaRPr lang="en-US" sz="2300" b="1" dirty="0" smtClean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3707" y="1066470"/>
            <a:ext cx="857282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latin typeface="Lato Regular"/>
                <a:cs typeface="Lato Regular"/>
              </a:rPr>
              <a:t>Commissioning of World Bank’s Development Response to Displacement Impact Projects starting on 2 August until 13 September in 13 districts</a:t>
            </a: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Vulnerability and Essential Needs Assessment is </a:t>
            </a:r>
            <a:r>
              <a:rPr lang="en-GB" sz="1600" dirty="0" err="1" smtClean="0">
                <a:latin typeface="Lato Regular"/>
                <a:cs typeface="Lato Regular"/>
              </a:rPr>
              <a:t>ongoing</a:t>
            </a:r>
            <a:r>
              <a:rPr lang="en-GB" sz="1600" dirty="0" smtClean="0">
                <a:latin typeface="Lato Regular"/>
                <a:cs typeface="Lato Regular"/>
              </a:rPr>
              <a:t>: pilot concluded in </a:t>
            </a:r>
            <a:r>
              <a:rPr lang="en-GB" sz="1600" dirty="0" err="1" smtClean="0">
                <a:latin typeface="Lato Regular"/>
                <a:cs typeface="Lato Regular"/>
              </a:rPr>
              <a:t>Kiryandongo</a:t>
            </a:r>
            <a:r>
              <a:rPr lang="en-GB" sz="1600" dirty="0" smtClean="0">
                <a:latin typeface="Lato Regular"/>
                <a:cs typeface="Lato Regular"/>
              </a:rPr>
              <a:t> and enumerators training to start in </a:t>
            </a:r>
            <a:r>
              <a:rPr lang="en-GB" sz="1600" dirty="0" err="1" smtClean="0">
                <a:latin typeface="Lato Regular"/>
                <a:cs typeface="Lato Regular"/>
              </a:rPr>
              <a:t>Arua</a:t>
            </a:r>
            <a:r>
              <a:rPr lang="en-GB" sz="1600" dirty="0" smtClean="0">
                <a:latin typeface="Lato Regular"/>
                <a:cs typeface="Lato Regular"/>
              </a:rPr>
              <a:t>, </a:t>
            </a:r>
            <a:r>
              <a:rPr lang="en-GB" sz="1600" dirty="0" err="1" smtClean="0">
                <a:latin typeface="Lato Regular"/>
                <a:cs typeface="Lato Regular"/>
              </a:rPr>
              <a:t>Gulu</a:t>
            </a:r>
            <a:r>
              <a:rPr lang="en-GB" sz="1600" dirty="0" smtClean="0">
                <a:latin typeface="Lato Regular"/>
                <a:cs typeface="Lato Regular"/>
              </a:rPr>
              <a:t> and </a:t>
            </a:r>
            <a:r>
              <a:rPr lang="en-GB" sz="1600" dirty="0" err="1" smtClean="0">
                <a:latin typeface="Lato Regular"/>
                <a:cs typeface="Lato Regular"/>
              </a:rPr>
              <a:t>Mbarara</a:t>
            </a:r>
            <a:endParaRPr lang="en-GB" sz="1600" dirty="0" smtClean="0">
              <a:latin typeface="Lato Regular"/>
              <a:cs typeface="Lato Regular"/>
            </a:endParaRP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Staff accommodation (permanent </a:t>
            </a:r>
            <a:r>
              <a:rPr lang="en-GB" sz="1600" dirty="0" err="1" smtClean="0">
                <a:latin typeface="Lato Regular"/>
                <a:cs typeface="Lato Regular"/>
              </a:rPr>
              <a:t>vs</a:t>
            </a:r>
            <a:r>
              <a:rPr lang="en-GB" sz="1600" dirty="0" smtClean="0">
                <a:latin typeface="Lato Regular"/>
                <a:cs typeface="Lato Regular"/>
              </a:rPr>
              <a:t> temporary) to be discussed with OPM on 6 August</a:t>
            </a: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>
                <a:latin typeface="Lato Regular"/>
                <a:cs typeface="Lato Regular"/>
              </a:rPr>
              <a:t>30 shelter pilot project </a:t>
            </a:r>
            <a:r>
              <a:rPr lang="en-GB" sz="1600" dirty="0" err="1" smtClean="0">
                <a:latin typeface="Lato Regular"/>
                <a:cs typeface="Lato Regular"/>
              </a:rPr>
              <a:t>ongoing</a:t>
            </a:r>
            <a:r>
              <a:rPr lang="en-GB" sz="1600" dirty="0" smtClean="0">
                <a:latin typeface="Lato Regular"/>
                <a:cs typeface="Lato Regular"/>
              </a:rPr>
              <a:t> in </a:t>
            </a:r>
            <a:r>
              <a:rPr lang="en-GB" sz="1600" dirty="0" err="1" smtClean="0">
                <a:latin typeface="Lato Regular"/>
                <a:cs typeface="Lato Regular"/>
              </a:rPr>
              <a:t>Adjumani</a:t>
            </a:r>
            <a:r>
              <a:rPr lang="en-GB" sz="1600" dirty="0">
                <a:latin typeface="Lato Regular"/>
                <a:cs typeface="Lato Regular"/>
              </a:rPr>
              <a:t>, </a:t>
            </a:r>
            <a:r>
              <a:rPr lang="en-GB" sz="1600" dirty="0" err="1">
                <a:latin typeface="Lato Regular"/>
                <a:cs typeface="Lato Regular"/>
              </a:rPr>
              <a:t>Lamwo</a:t>
            </a:r>
            <a:r>
              <a:rPr lang="en-GB" sz="1600" dirty="0">
                <a:latin typeface="Lato Regular"/>
                <a:cs typeface="Lato Regular"/>
              </a:rPr>
              <a:t>, </a:t>
            </a:r>
            <a:r>
              <a:rPr lang="en-GB" sz="1600" dirty="0" err="1">
                <a:latin typeface="Lato Regular"/>
                <a:cs typeface="Lato Regular"/>
              </a:rPr>
              <a:t>Bidibidi</a:t>
            </a:r>
            <a:r>
              <a:rPr lang="en-GB" sz="1600" dirty="0">
                <a:latin typeface="Lato Regular"/>
                <a:cs typeface="Lato Regular"/>
              </a:rPr>
              <a:t>, Rhino, </a:t>
            </a:r>
            <a:r>
              <a:rPr lang="en-GB" sz="1600" dirty="0" err="1">
                <a:latin typeface="Lato Regular"/>
                <a:cs typeface="Lato Regular"/>
              </a:rPr>
              <a:t>Imvepi</a:t>
            </a:r>
            <a:r>
              <a:rPr lang="en-GB" sz="1600" dirty="0">
                <a:latin typeface="Lato Regular"/>
                <a:cs typeface="Lato Regular"/>
              </a:rPr>
              <a:t>, Kyangwali and </a:t>
            </a:r>
            <a:r>
              <a:rPr lang="en-GB" sz="1600" dirty="0" err="1">
                <a:latin typeface="Lato Regular"/>
                <a:cs typeface="Lato Regular"/>
              </a:rPr>
              <a:t>Kiryandongo</a:t>
            </a:r>
            <a:r>
              <a:rPr lang="en-GB" sz="1600" dirty="0">
                <a:latin typeface="Lato Regular"/>
                <a:cs typeface="Lato Regular"/>
              </a:rPr>
              <a:t> </a:t>
            </a:r>
            <a:endParaRPr lang="en-GB" sz="1600" dirty="0" smtClean="0">
              <a:latin typeface="Lato Regular"/>
              <a:cs typeface="Lato Regular"/>
            </a:endParaRP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“Digital Lives of Refugees” Report launched on 22 July</a:t>
            </a: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Drafting of Contingency Plans for South Sudan and DRC is </a:t>
            </a:r>
            <a:r>
              <a:rPr lang="en-GB" sz="1600" dirty="0" err="1" smtClean="0">
                <a:latin typeface="Lato Regular"/>
                <a:cs typeface="Lato Regular"/>
              </a:rPr>
              <a:t>ongoing</a:t>
            </a:r>
            <a:endParaRPr lang="en-GB" sz="1600" dirty="0" smtClean="0">
              <a:latin typeface="Lato Regular"/>
              <a:cs typeface="Lato Regular"/>
            </a:endParaRPr>
          </a:p>
          <a:p>
            <a:pPr marL="285750" indent="-285750" algn="just">
              <a:spcBef>
                <a:spcPts val="1200"/>
              </a:spcBef>
              <a:buFont typeface="Arial"/>
              <a:buChar char="•"/>
            </a:pPr>
            <a:r>
              <a:rPr lang="en-GB" sz="1600" dirty="0" smtClean="0">
                <a:latin typeface="Lato Regular"/>
                <a:cs typeface="Lato Regular"/>
              </a:rPr>
              <a:t>Mid year RRP reports to be released before mid August</a:t>
            </a:r>
          </a:p>
          <a:p>
            <a:pPr algn="just">
              <a:spcBef>
                <a:spcPts val="1200"/>
              </a:spcBef>
            </a:pPr>
            <a:endParaRPr lang="en-GB" sz="1600" dirty="0" smtClean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39178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097199"/>
              </p:ext>
            </p:extLst>
          </p:nvPr>
        </p:nvGraphicFramePr>
        <p:xfrm>
          <a:off x="748941" y="1400089"/>
          <a:ext cx="7212627" cy="3711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395535" y="417438"/>
            <a:ext cx="85912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2019-2020 Uganda RRP | Tentative </a:t>
            </a:r>
            <a:r>
              <a:rPr lang="en-US" sz="2000" b="1" dirty="0">
                <a:solidFill>
                  <a:srgbClr val="0072BC"/>
                </a:solidFill>
                <a:latin typeface="Lato Regular"/>
                <a:cs typeface="Lato Regular"/>
              </a:rPr>
              <a:t>f</a:t>
            </a:r>
            <a:r>
              <a:rPr lang="en-US" sz="20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unding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5" y="5758287"/>
            <a:ext cx="8169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Lato Regular"/>
                <a:cs typeface="Lato Regular"/>
              </a:rPr>
              <a:t>Requirements for 2019</a:t>
            </a:r>
            <a:r>
              <a:rPr lang="en-US" sz="1800" dirty="0" smtClean="0">
                <a:solidFill>
                  <a:srgbClr val="4F81BD">
                    <a:lumMod val="75000"/>
                  </a:srgbClr>
                </a:solidFill>
                <a:latin typeface="Lato Regular"/>
                <a:cs typeface="Lato Regular"/>
              </a:rPr>
              <a:t>: </a:t>
            </a:r>
            <a:r>
              <a:rPr lang="en-GB" sz="18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US $</a:t>
            </a:r>
            <a:r>
              <a:rPr lang="en-GB" b="1" dirty="0" smtClean="0">
                <a:solidFill>
                  <a:srgbClr val="0072BC"/>
                </a:solidFill>
                <a:latin typeface="Lato Regular"/>
                <a:cs typeface="Lato Regular"/>
              </a:rPr>
              <a:t>927 million</a:t>
            </a:r>
            <a:endParaRPr lang="en-GB" sz="1800" b="1" dirty="0" smtClean="0">
              <a:solidFill>
                <a:srgbClr val="0072BC"/>
              </a:solidFill>
              <a:latin typeface="Lato Regular"/>
              <a:cs typeface="Lato Regular"/>
            </a:endParaRPr>
          </a:p>
          <a:p>
            <a:r>
              <a:rPr lang="en-GB" sz="1800" dirty="0" smtClean="0">
                <a:solidFill>
                  <a:srgbClr val="000000"/>
                </a:solidFill>
                <a:latin typeface="Lato Regular"/>
                <a:cs typeface="Lato Regular"/>
              </a:rPr>
              <a:t>Funded</a:t>
            </a:r>
            <a:r>
              <a:rPr lang="en-GB" sz="1800" b="1" dirty="0" smtClean="0">
                <a:solidFill>
                  <a:srgbClr val="000000"/>
                </a:solidFill>
                <a:latin typeface="Lato Regular"/>
                <a:cs typeface="Lato Regular"/>
              </a:rPr>
              <a:t>:</a:t>
            </a:r>
            <a:r>
              <a:rPr lang="en-GB" sz="18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 US $</a:t>
            </a:r>
            <a:r>
              <a:rPr lang="en-GB" b="1" dirty="0" smtClean="0">
                <a:solidFill>
                  <a:srgbClr val="0072BC"/>
                </a:solidFill>
                <a:latin typeface="Lato Regular"/>
                <a:cs typeface="Lato Regular"/>
              </a:rPr>
              <a:t>185 </a:t>
            </a:r>
            <a:r>
              <a:rPr lang="en-GB" b="1" dirty="0" smtClean="0">
                <a:solidFill>
                  <a:srgbClr val="0072BC"/>
                </a:solidFill>
                <a:latin typeface="Lato Regular"/>
                <a:cs typeface="Lato Regular"/>
              </a:rPr>
              <a:t>million</a:t>
            </a:r>
            <a:endParaRPr lang="en-GB" sz="1800" b="1" dirty="0" smtClean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39937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 err="1">
                <a:solidFill>
                  <a:srgbClr val="0072BC"/>
                </a:solidFill>
                <a:latin typeface="Lato Regular"/>
                <a:cs typeface="Lato Regular"/>
              </a:rPr>
              <a:t>ActivityInfo</a:t>
            </a:r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 RRP </a:t>
            </a:r>
            <a:r>
              <a:rPr lang="en-GB" sz="23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response monitoring – Q2 reporting partners</a:t>
            </a:r>
            <a:endParaRPr lang="en-GB" sz="2300" b="1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7421" y="705077"/>
            <a:ext cx="10902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AAH</a:t>
            </a:r>
          </a:p>
          <a:p>
            <a:r>
              <a:rPr lang="en-GB" dirty="0"/>
              <a:t>AARJ</a:t>
            </a:r>
          </a:p>
          <a:p>
            <a:r>
              <a:rPr lang="en-GB" dirty="0"/>
              <a:t>ACF</a:t>
            </a:r>
          </a:p>
          <a:p>
            <a:r>
              <a:rPr lang="en-GB" dirty="0"/>
              <a:t>ANCHOR</a:t>
            </a:r>
          </a:p>
          <a:p>
            <a:r>
              <a:rPr lang="en-GB" dirty="0"/>
              <a:t>APPCO</a:t>
            </a:r>
          </a:p>
          <a:p>
            <a:r>
              <a:rPr lang="en-GB" dirty="0"/>
              <a:t>ARC</a:t>
            </a:r>
          </a:p>
          <a:p>
            <a:r>
              <a:rPr lang="en-GB" dirty="0"/>
              <a:t>AVSI</a:t>
            </a:r>
          </a:p>
          <a:p>
            <a:r>
              <a:rPr lang="en-GB" dirty="0"/>
              <a:t>AWYAD</a:t>
            </a:r>
          </a:p>
          <a:p>
            <a:r>
              <a:rPr lang="en-GB" dirty="0"/>
              <a:t>BRAC</a:t>
            </a:r>
          </a:p>
          <a:p>
            <a:r>
              <a:rPr lang="en-GB" dirty="0" err="1"/>
              <a:t>BuildMe</a:t>
            </a:r>
            <a:endParaRPr lang="en-GB" dirty="0"/>
          </a:p>
          <a:p>
            <a:r>
              <a:rPr lang="en-GB" dirty="0" smtClean="0"/>
              <a:t>CAFOMI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584961" y="705077"/>
            <a:ext cx="10789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CARE</a:t>
            </a:r>
          </a:p>
          <a:p>
            <a:r>
              <a:rPr lang="en-GB" dirty="0"/>
              <a:t>Caritas</a:t>
            </a:r>
          </a:p>
          <a:p>
            <a:r>
              <a:rPr lang="en-GB" dirty="0"/>
              <a:t>CESVI</a:t>
            </a:r>
          </a:p>
          <a:p>
            <a:r>
              <a:rPr lang="en-GB" dirty="0"/>
              <a:t>CORDAID</a:t>
            </a:r>
          </a:p>
          <a:p>
            <a:r>
              <a:rPr lang="en-GB" dirty="0"/>
              <a:t>CRS</a:t>
            </a:r>
          </a:p>
          <a:p>
            <a:r>
              <a:rPr lang="en-GB" dirty="0"/>
              <a:t>DCA</a:t>
            </a:r>
          </a:p>
          <a:p>
            <a:r>
              <a:rPr lang="en-GB" dirty="0"/>
              <a:t>DRC</a:t>
            </a:r>
          </a:p>
          <a:p>
            <a:r>
              <a:rPr lang="en-GB" dirty="0"/>
              <a:t>FAO</a:t>
            </a:r>
          </a:p>
          <a:p>
            <a:r>
              <a:rPr lang="en-GB" dirty="0"/>
              <a:t>FCA</a:t>
            </a:r>
          </a:p>
          <a:p>
            <a:r>
              <a:rPr lang="en-GB" dirty="0"/>
              <a:t>FH</a:t>
            </a:r>
          </a:p>
          <a:p>
            <a:r>
              <a:rPr lang="en-GB" dirty="0"/>
              <a:t>FRC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31148" y="705076"/>
            <a:ext cx="12592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HADS</a:t>
            </a:r>
          </a:p>
          <a:p>
            <a:r>
              <a:rPr lang="en-GB" dirty="0"/>
              <a:t>HAM</a:t>
            </a:r>
          </a:p>
          <a:p>
            <a:r>
              <a:rPr lang="en-GB" dirty="0"/>
              <a:t>HI</a:t>
            </a:r>
          </a:p>
          <a:p>
            <a:r>
              <a:rPr lang="en-GB" dirty="0"/>
              <a:t>HIJRA</a:t>
            </a:r>
          </a:p>
          <a:p>
            <a:r>
              <a:rPr lang="en-GB" dirty="0"/>
              <a:t>IAS</a:t>
            </a:r>
          </a:p>
          <a:p>
            <a:r>
              <a:rPr lang="en-GB" dirty="0"/>
              <a:t>IAU</a:t>
            </a:r>
          </a:p>
          <a:p>
            <a:r>
              <a:rPr lang="en-GB" dirty="0"/>
              <a:t>ICCO</a:t>
            </a:r>
          </a:p>
          <a:p>
            <a:r>
              <a:rPr lang="en-GB" dirty="0"/>
              <a:t>ICRAF</a:t>
            </a:r>
          </a:p>
          <a:p>
            <a:r>
              <a:rPr lang="en-GB" dirty="0"/>
              <a:t>IN</a:t>
            </a:r>
          </a:p>
          <a:p>
            <a:r>
              <a:rPr lang="en-GB" dirty="0"/>
              <a:t>IOM</a:t>
            </a:r>
          </a:p>
          <a:p>
            <a:r>
              <a:rPr lang="en-GB" dirty="0"/>
              <a:t>IRC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59556" y="705077"/>
            <a:ext cx="12573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IsraAID</a:t>
            </a:r>
            <a:endParaRPr lang="en-GB" dirty="0"/>
          </a:p>
          <a:p>
            <a:r>
              <a:rPr lang="en-GB" dirty="0"/>
              <a:t>JESE</a:t>
            </a:r>
          </a:p>
          <a:p>
            <a:r>
              <a:rPr lang="en-GB" dirty="0"/>
              <a:t>JRS</a:t>
            </a:r>
          </a:p>
          <a:p>
            <a:r>
              <a:rPr lang="en-GB" dirty="0" err="1" smtClean="0"/>
              <a:t>Kamwenge</a:t>
            </a:r>
            <a:endParaRPr lang="en-GB" dirty="0"/>
          </a:p>
          <a:p>
            <a:r>
              <a:rPr lang="en-GB" dirty="0"/>
              <a:t>LWF</a:t>
            </a:r>
          </a:p>
          <a:p>
            <a:r>
              <a:rPr lang="en-GB" dirty="0"/>
              <a:t>MC</a:t>
            </a:r>
          </a:p>
          <a:p>
            <a:r>
              <a:rPr lang="en-GB" dirty="0"/>
              <a:t>MI</a:t>
            </a:r>
          </a:p>
          <a:p>
            <a:r>
              <a:rPr lang="en-GB" dirty="0"/>
              <a:t>NRC</a:t>
            </a:r>
          </a:p>
          <a:p>
            <a:r>
              <a:rPr lang="en-GB" dirty="0" err="1"/>
              <a:t>Nsamizi</a:t>
            </a:r>
            <a:endParaRPr lang="en-GB" dirty="0"/>
          </a:p>
          <a:p>
            <a:r>
              <a:rPr lang="en-GB" dirty="0"/>
              <a:t>Oxfam</a:t>
            </a:r>
          </a:p>
          <a:p>
            <a:r>
              <a:rPr lang="en-GB" dirty="0" smtClean="0"/>
              <a:t>Plan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6274836" y="705077"/>
            <a:ext cx="12592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RICE-WN</a:t>
            </a:r>
          </a:p>
          <a:p>
            <a:r>
              <a:rPr lang="en-GB" dirty="0" err="1"/>
              <a:t>RtP</a:t>
            </a:r>
            <a:endParaRPr lang="en-GB" dirty="0"/>
          </a:p>
          <a:p>
            <a:r>
              <a:rPr lang="en-GB" dirty="0"/>
              <a:t>SCI</a:t>
            </a:r>
          </a:p>
          <a:p>
            <a:r>
              <a:rPr lang="en-GB" dirty="0"/>
              <a:t>SP</a:t>
            </a:r>
          </a:p>
          <a:p>
            <a:r>
              <a:rPr lang="en-GB" dirty="0" err="1" smtClean="0"/>
              <a:t>StreetChild</a:t>
            </a:r>
            <a:endParaRPr lang="en-GB" dirty="0"/>
          </a:p>
          <a:p>
            <a:r>
              <a:rPr lang="en-GB" dirty="0"/>
              <a:t>TPO</a:t>
            </a:r>
          </a:p>
          <a:p>
            <a:r>
              <a:rPr lang="en-GB" dirty="0" err="1"/>
              <a:t>Trocaire</a:t>
            </a:r>
            <a:endParaRPr lang="en-GB" dirty="0"/>
          </a:p>
          <a:p>
            <a:r>
              <a:rPr lang="en-GB" dirty="0"/>
              <a:t>TTR</a:t>
            </a:r>
          </a:p>
          <a:p>
            <a:r>
              <a:rPr lang="en-GB" dirty="0"/>
              <a:t>UNHCR</a:t>
            </a:r>
          </a:p>
          <a:p>
            <a:r>
              <a:rPr lang="en-GB" dirty="0"/>
              <a:t>URCS</a:t>
            </a:r>
          </a:p>
          <a:p>
            <a:r>
              <a:rPr lang="en-GB" dirty="0" smtClean="0"/>
              <a:t>URDMC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7892042" y="705076"/>
            <a:ext cx="11120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WCH</a:t>
            </a:r>
          </a:p>
          <a:p>
            <a:r>
              <a:rPr lang="en-GB" dirty="0"/>
              <a:t>WFP</a:t>
            </a:r>
          </a:p>
          <a:p>
            <a:r>
              <a:rPr lang="en-GB" dirty="0"/>
              <a:t>WHH</a:t>
            </a:r>
          </a:p>
          <a:p>
            <a:r>
              <a:rPr lang="en-GB" dirty="0"/>
              <a:t>WIU</a:t>
            </a:r>
          </a:p>
          <a:p>
            <a:r>
              <a:rPr lang="en-GB" dirty="0"/>
              <a:t>WUR</a:t>
            </a:r>
          </a:p>
          <a:p>
            <a:r>
              <a:rPr lang="en-GB" dirty="0"/>
              <a:t>WVI</a:t>
            </a:r>
          </a:p>
          <a:p>
            <a:r>
              <a:rPr lang="en-GB" dirty="0"/>
              <a:t>ZOA</a:t>
            </a:r>
          </a:p>
        </p:txBody>
      </p:sp>
    </p:spTree>
    <p:extLst>
      <p:ext uri="{BB962C8B-B14F-4D97-AF65-F5344CB8AC3E}">
        <p14:creationId xmlns:p14="http://schemas.microsoft.com/office/powerpoint/2010/main" val="2197842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11274</TotalTime>
  <Words>796</Words>
  <Application>Microsoft Macintosh PowerPoint</Application>
  <PresentationFormat>On-screen Show (4:3)</PresentationFormat>
  <Paragraphs>139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2019-2020 RRP revision</dc:title>
  <dc:creator>Rocco Nuri</dc:creator>
  <cp:lastModifiedBy>Rocco Nuri</cp:lastModifiedBy>
  <cp:revision>216</cp:revision>
  <cp:lastPrinted>2019-01-31T11:02:00Z</cp:lastPrinted>
  <dcterms:created xsi:type="dcterms:W3CDTF">2019-01-24T06:06:38Z</dcterms:created>
  <dcterms:modified xsi:type="dcterms:W3CDTF">2019-08-02T10:52:38Z</dcterms:modified>
</cp:coreProperties>
</file>