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0" r:id="rId1"/>
  </p:sldMasterIdLst>
  <p:notesMasterIdLst>
    <p:notesMasterId r:id="rId18"/>
  </p:notesMasterIdLst>
  <p:sldIdLst>
    <p:sldId id="256" r:id="rId2"/>
    <p:sldId id="265" r:id="rId3"/>
    <p:sldId id="280" r:id="rId4"/>
    <p:sldId id="286" r:id="rId5"/>
    <p:sldId id="267" r:id="rId6"/>
    <p:sldId id="269" r:id="rId7"/>
    <p:sldId id="284" r:id="rId8"/>
    <p:sldId id="270" r:id="rId9"/>
    <p:sldId id="288" r:id="rId10"/>
    <p:sldId id="276" r:id="rId11"/>
    <p:sldId id="285" r:id="rId12"/>
    <p:sldId id="289" r:id="rId13"/>
    <p:sldId id="271" r:id="rId14"/>
    <p:sldId id="273" r:id="rId15"/>
    <p:sldId id="275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405" autoAdjust="0"/>
  </p:normalViewPr>
  <p:slideViewPr>
    <p:cSldViewPr snapToGrid="0" showGuides="1">
      <p:cViewPr>
        <p:scale>
          <a:sx n="80" d="100"/>
          <a:sy n="80" d="100"/>
        </p:scale>
        <p:origin x="749" y="2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WIFTM\AppData\Local\Microsoft\Windows\Temporary%20Internet%20Files\Content.Outlook\HUCI6TGL\UGA%20-%20Active%20Population%20Education%20Cohorts%20-%20Loca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WIFTM\AppData\Local\Microsoft\Windows\Temporary%20Internet%20Files\Content.Outlook\HUCI6TGL\UGA%20-%20Active%20Population%20Education%20Cohorts%20-%20Local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WIFTM\Documents\UNHCR%20Uganda\Data\Enrolment%20data\Term%201%202019\MH%20Term%201%20enrolment%202019_Working_Doc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WIFTM\Documents\UNHCR%20Uganda\Data\Enrolment%20data\Term%201%202019\MH%20Term%201%20enrolment%202019_Working_Doc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WIFTM\Documents\UNHCR%20Uganda\Data\Enrolment%20data\Term%202%202019\Refugee_Term%20II%20enrolment%202019_June%202019_Working_Doc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WIFTM\Documents\UNHCR%20Uganda\Data\Enrolment%20data\Term%202%202019\Refugee_Term%20II%20enrolment%202019_June%202019_Working_Doc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WIFTM\Documents\UNHCR%20Uganda\Data\Enrolment%20data\Term%201%202019\MH%20Term%201%20enrolment%202019_Working_Doc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WIFTM\Documents\UNHCR%20Uganda\Data\Enrolment%20data\Term%201%202019\Copy%20of%20WIU_Quarter%20I%20Gap%20Analysis%20Term%201%202019_Summary2019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7692009556432536"/>
                  <c:y val="0.1905359270079793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5060596032501322E-2"/>
                  <c:y val="-0.20463223711861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8987657258892665"/>
                  <c:y val="0.1977604395165604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Sheet2!$C$44:$C$46</c:f>
              <c:strCache>
                <c:ptCount val="3"/>
                <c:pt idx="0">
                  <c:v>3 to 5</c:v>
                </c:pt>
                <c:pt idx="1">
                  <c:v>6 to 13</c:v>
                </c:pt>
                <c:pt idx="2">
                  <c:v>14 to 17</c:v>
                </c:pt>
              </c:strCache>
            </c:strRef>
          </c:cat>
          <c:val>
            <c:numRef>
              <c:f>Sheet2!$D$44:$D$46</c:f>
              <c:numCache>
                <c:formatCode>_-* #,##0_-;\-* #,##0_-;_-* "-"??_-;_-@_-</c:formatCode>
                <c:ptCount val="3"/>
                <c:pt idx="0">
                  <c:v>161007</c:v>
                </c:pt>
                <c:pt idx="1">
                  <c:v>362596</c:v>
                </c:pt>
                <c:pt idx="2">
                  <c:v>141586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Sheet2!$B$52</c:f>
              <c:strCache>
                <c:ptCount val="1"/>
                <c:pt idx="0">
                  <c:v>Aged 3-5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Sheet2!$A$53:$A$66</c:f>
              <c:strCache>
                <c:ptCount val="14"/>
                <c:pt idx="0">
                  <c:v>Lobule</c:v>
                </c:pt>
                <c:pt idx="1">
                  <c:v>Oruchinga</c:v>
                </c:pt>
                <c:pt idx="2">
                  <c:v>Kampala</c:v>
                </c:pt>
                <c:pt idx="3">
                  <c:v>Palabek</c:v>
                </c:pt>
                <c:pt idx="4">
                  <c:v>Imvepi</c:v>
                </c:pt>
                <c:pt idx="5">
                  <c:v>Rwamwanja</c:v>
                </c:pt>
                <c:pt idx="6">
                  <c:v>Kiryandongo</c:v>
                </c:pt>
                <c:pt idx="7">
                  <c:v>Kyaka Ii</c:v>
                </c:pt>
                <c:pt idx="8">
                  <c:v>Kyangwali</c:v>
                </c:pt>
                <c:pt idx="9">
                  <c:v>Nakivale</c:v>
                </c:pt>
                <c:pt idx="10">
                  <c:v>Rhino</c:v>
                </c:pt>
                <c:pt idx="11">
                  <c:v>Palorinya</c:v>
                </c:pt>
                <c:pt idx="12">
                  <c:v>Adjumani</c:v>
                </c:pt>
                <c:pt idx="13">
                  <c:v>Bidibidi</c:v>
                </c:pt>
              </c:strCache>
            </c:strRef>
          </c:cat>
          <c:val>
            <c:numRef>
              <c:f>Sheet2!$B$53:$B$66</c:f>
              <c:numCache>
                <c:formatCode>_-* #,##0_-;\-* #,##0_-;_-* "-"??_-;_-@_-</c:formatCode>
                <c:ptCount val="14"/>
                <c:pt idx="0">
                  <c:v>498</c:v>
                </c:pt>
                <c:pt idx="1">
                  <c:v>765</c:v>
                </c:pt>
                <c:pt idx="2">
                  <c:v>4554</c:v>
                </c:pt>
                <c:pt idx="3">
                  <c:v>7018</c:v>
                </c:pt>
                <c:pt idx="4">
                  <c:v>7805</c:v>
                </c:pt>
                <c:pt idx="5">
                  <c:v>8802</c:v>
                </c:pt>
                <c:pt idx="6">
                  <c:v>6014</c:v>
                </c:pt>
                <c:pt idx="7">
                  <c:v>11904</c:v>
                </c:pt>
                <c:pt idx="8">
                  <c:v>12810</c:v>
                </c:pt>
                <c:pt idx="9">
                  <c:v>11386</c:v>
                </c:pt>
                <c:pt idx="10">
                  <c:v>12870</c:v>
                </c:pt>
                <c:pt idx="11">
                  <c:v>13448</c:v>
                </c:pt>
                <c:pt idx="12">
                  <c:v>25687</c:v>
                </c:pt>
                <c:pt idx="13">
                  <c:v>37446</c:v>
                </c:pt>
              </c:numCache>
            </c:numRef>
          </c:val>
        </c:ser>
        <c:ser>
          <c:idx val="1"/>
          <c:order val="1"/>
          <c:tx>
            <c:strRef>
              <c:f>Sheet2!$C$52</c:f>
              <c:strCache>
                <c:ptCount val="1"/>
                <c:pt idx="0">
                  <c:v>Aged 6-13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Sheet2!$A$53:$A$66</c:f>
              <c:strCache>
                <c:ptCount val="14"/>
                <c:pt idx="0">
                  <c:v>Lobule</c:v>
                </c:pt>
                <c:pt idx="1">
                  <c:v>Oruchinga</c:v>
                </c:pt>
                <c:pt idx="2">
                  <c:v>Kampala</c:v>
                </c:pt>
                <c:pt idx="3">
                  <c:v>Palabek</c:v>
                </c:pt>
                <c:pt idx="4">
                  <c:v>Imvepi</c:v>
                </c:pt>
                <c:pt idx="5">
                  <c:v>Rwamwanja</c:v>
                </c:pt>
                <c:pt idx="6">
                  <c:v>Kiryandongo</c:v>
                </c:pt>
                <c:pt idx="7">
                  <c:v>Kyaka Ii</c:v>
                </c:pt>
                <c:pt idx="8">
                  <c:v>Kyangwali</c:v>
                </c:pt>
                <c:pt idx="9">
                  <c:v>Nakivale</c:v>
                </c:pt>
                <c:pt idx="10">
                  <c:v>Rhino</c:v>
                </c:pt>
                <c:pt idx="11">
                  <c:v>Palorinya</c:v>
                </c:pt>
                <c:pt idx="12">
                  <c:v>Adjumani</c:v>
                </c:pt>
                <c:pt idx="13">
                  <c:v>Bidibidi</c:v>
                </c:pt>
              </c:strCache>
            </c:strRef>
          </c:cat>
          <c:val>
            <c:numRef>
              <c:f>Sheet2!$C$53:$C$66</c:f>
              <c:numCache>
                <c:formatCode>_-* #,##0_-;\-* #,##0_-;_-* "-"??_-;_-@_-</c:formatCode>
                <c:ptCount val="14"/>
                <c:pt idx="0">
                  <c:v>1810</c:v>
                </c:pt>
                <c:pt idx="1">
                  <c:v>1946</c:v>
                </c:pt>
                <c:pt idx="2">
                  <c:v>11517</c:v>
                </c:pt>
                <c:pt idx="3">
                  <c:v>14242</c:v>
                </c:pt>
                <c:pt idx="4">
                  <c:v>17694</c:v>
                </c:pt>
                <c:pt idx="5">
                  <c:v>18714</c:v>
                </c:pt>
                <c:pt idx="6">
                  <c:v>18383</c:v>
                </c:pt>
                <c:pt idx="7">
                  <c:v>23206</c:v>
                </c:pt>
                <c:pt idx="8">
                  <c:v>24721</c:v>
                </c:pt>
                <c:pt idx="9">
                  <c:v>26702</c:v>
                </c:pt>
                <c:pt idx="10">
                  <c:v>32940</c:v>
                </c:pt>
                <c:pt idx="11">
                  <c:v>33353</c:v>
                </c:pt>
                <c:pt idx="12">
                  <c:v>64388</c:v>
                </c:pt>
                <c:pt idx="13">
                  <c:v>72980</c:v>
                </c:pt>
              </c:numCache>
            </c:numRef>
          </c:val>
        </c:ser>
        <c:ser>
          <c:idx val="2"/>
          <c:order val="2"/>
          <c:tx>
            <c:strRef>
              <c:f>Sheet2!$D$52</c:f>
              <c:strCache>
                <c:ptCount val="1"/>
                <c:pt idx="0">
                  <c:v>Aged 14-17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Sheet2!$A$53:$A$66</c:f>
              <c:strCache>
                <c:ptCount val="14"/>
                <c:pt idx="0">
                  <c:v>Lobule</c:v>
                </c:pt>
                <c:pt idx="1">
                  <c:v>Oruchinga</c:v>
                </c:pt>
                <c:pt idx="2">
                  <c:v>Kampala</c:v>
                </c:pt>
                <c:pt idx="3">
                  <c:v>Palabek</c:v>
                </c:pt>
                <c:pt idx="4">
                  <c:v>Imvepi</c:v>
                </c:pt>
                <c:pt idx="5">
                  <c:v>Rwamwanja</c:v>
                </c:pt>
                <c:pt idx="6">
                  <c:v>Kiryandongo</c:v>
                </c:pt>
                <c:pt idx="7">
                  <c:v>Kyaka Ii</c:v>
                </c:pt>
                <c:pt idx="8">
                  <c:v>Kyangwali</c:v>
                </c:pt>
                <c:pt idx="9">
                  <c:v>Nakivale</c:v>
                </c:pt>
                <c:pt idx="10">
                  <c:v>Rhino</c:v>
                </c:pt>
                <c:pt idx="11">
                  <c:v>Palorinya</c:v>
                </c:pt>
                <c:pt idx="12">
                  <c:v>Adjumani</c:v>
                </c:pt>
                <c:pt idx="13">
                  <c:v>Bidibidi</c:v>
                </c:pt>
              </c:strCache>
            </c:strRef>
          </c:cat>
          <c:val>
            <c:numRef>
              <c:f>Sheet2!$D$53:$D$66</c:f>
              <c:numCache>
                <c:formatCode>_-* #,##0_-;\-* #,##0_-;_-* "-"??_-;_-@_-</c:formatCode>
                <c:ptCount val="14"/>
                <c:pt idx="0">
                  <c:v>793</c:v>
                </c:pt>
                <c:pt idx="1">
                  <c:v>729</c:v>
                </c:pt>
                <c:pt idx="2">
                  <c:v>5793</c:v>
                </c:pt>
                <c:pt idx="3">
                  <c:v>5289</c:v>
                </c:pt>
                <c:pt idx="4">
                  <c:v>6665</c:v>
                </c:pt>
                <c:pt idx="5">
                  <c:v>5574</c:v>
                </c:pt>
                <c:pt idx="6">
                  <c:v>9198</c:v>
                </c:pt>
                <c:pt idx="7">
                  <c:v>8214</c:v>
                </c:pt>
                <c:pt idx="8">
                  <c:v>7061</c:v>
                </c:pt>
                <c:pt idx="9">
                  <c:v>10960</c:v>
                </c:pt>
                <c:pt idx="10">
                  <c:v>13779</c:v>
                </c:pt>
                <c:pt idx="11">
                  <c:v>14357</c:v>
                </c:pt>
                <c:pt idx="12">
                  <c:v>26963</c:v>
                </c:pt>
                <c:pt idx="13">
                  <c:v>26211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overlap val="100"/>
        <c:axId val="487612312"/>
        <c:axId val="487612704"/>
      </c:barChart>
      <c:catAx>
        <c:axId val="487612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87612704"/>
        <c:crosses val="autoZero"/>
        <c:auto val="1"/>
        <c:lblAlgn val="ctr"/>
        <c:lblOffset val="100"/>
        <c:noMultiLvlLbl val="0"/>
      </c:catAx>
      <c:valAx>
        <c:axId val="487612704"/>
        <c:scaling>
          <c:orientation val="minMax"/>
        </c:scaling>
        <c:delete val="0"/>
        <c:axPos val="b"/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87612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Data!$C$4</c:f>
              <c:strCache>
                <c:ptCount val="1"/>
                <c:pt idx="0">
                  <c:v>GER T3 2018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Data!$B$5:$B$11</c:f>
              <c:strCache>
                <c:ptCount val="7"/>
                <c:pt idx="0">
                  <c:v>Adjumani</c:v>
                </c:pt>
                <c:pt idx="1">
                  <c:v>Moyo (Palyronia)</c:v>
                </c:pt>
                <c:pt idx="2">
                  <c:v>Lamwo (Palabek)</c:v>
                </c:pt>
                <c:pt idx="3">
                  <c:v>Rhino camp</c:v>
                </c:pt>
                <c:pt idx="4">
                  <c:v>Yumbe </c:v>
                </c:pt>
                <c:pt idx="5">
                  <c:v>Imvepi </c:v>
                </c:pt>
                <c:pt idx="6">
                  <c:v>National Average</c:v>
                </c:pt>
              </c:strCache>
            </c:strRef>
          </c:cat>
          <c:val>
            <c:numRef>
              <c:f>Data!$C$5:$C$11</c:f>
              <c:numCache>
                <c:formatCode>0%</c:formatCode>
                <c:ptCount val="7"/>
                <c:pt idx="0">
                  <c:v>0.63541699142634456</c:v>
                </c:pt>
                <c:pt idx="1">
                  <c:v>0.93330304407087683</c:v>
                </c:pt>
                <c:pt idx="2">
                  <c:v>0.9214463840399002</c:v>
                </c:pt>
                <c:pt idx="3">
                  <c:v>0.78107411676951244</c:v>
                </c:pt>
                <c:pt idx="4">
                  <c:v>0.74863274201160435</c:v>
                </c:pt>
                <c:pt idx="5">
                  <c:v>0.85889820638248304</c:v>
                </c:pt>
                <c:pt idx="6">
                  <c:v>0.72</c:v>
                </c:pt>
              </c:numCache>
            </c:numRef>
          </c:val>
        </c:ser>
        <c:ser>
          <c:idx val="1"/>
          <c:order val="1"/>
          <c:tx>
            <c:strRef>
              <c:f>Data!$D$4</c:f>
              <c:strCache>
                <c:ptCount val="1"/>
                <c:pt idx="0">
                  <c:v>GER T1 2019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Data!$B$5:$B$11</c:f>
              <c:strCache>
                <c:ptCount val="7"/>
                <c:pt idx="0">
                  <c:v>Adjumani</c:v>
                </c:pt>
                <c:pt idx="1">
                  <c:v>Moyo (Palyronia)</c:v>
                </c:pt>
                <c:pt idx="2">
                  <c:v>Lamwo (Palabek)</c:v>
                </c:pt>
                <c:pt idx="3">
                  <c:v>Rhino camp</c:v>
                </c:pt>
                <c:pt idx="4">
                  <c:v>Yumbe </c:v>
                </c:pt>
                <c:pt idx="5">
                  <c:v>Imvepi </c:v>
                </c:pt>
                <c:pt idx="6">
                  <c:v>National Average</c:v>
                </c:pt>
              </c:strCache>
            </c:strRef>
          </c:cat>
          <c:val>
            <c:numRef>
              <c:f>Data!$D$5:$D$11</c:f>
              <c:numCache>
                <c:formatCode>0%</c:formatCode>
                <c:ptCount val="7"/>
                <c:pt idx="0">
                  <c:v>0.60707956347355652</c:v>
                </c:pt>
                <c:pt idx="1">
                  <c:v>0.83459796658968899</c:v>
                </c:pt>
                <c:pt idx="2">
                  <c:v>0.78937864237051625</c:v>
                </c:pt>
                <c:pt idx="3">
                  <c:v>0.92610599523472215</c:v>
                </c:pt>
                <c:pt idx="4">
                  <c:v>0.69169623456280771</c:v>
                </c:pt>
                <c:pt idx="5">
                  <c:v>0.91826811761981941</c:v>
                </c:pt>
                <c:pt idx="6">
                  <c:v>0.69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1"/>
        <c:axId val="414869968"/>
        <c:axId val="414870360"/>
      </c:barChart>
      <c:catAx>
        <c:axId val="414869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4870360"/>
        <c:crosses val="autoZero"/>
        <c:auto val="1"/>
        <c:lblAlgn val="ctr"/>
        <c:lblOffset val="100"/>
        <c:noMultiLvlLbl val="0"/>
      </c:catAx>
      <c:valAx>
        <c:axId val="414870360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4869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Data!$Q$15</c:f>
              <c:strCache>
                <c:ptCount val="1"/>
                <c:pt idx="0">
                  <c:v>GER T3 2018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Data!$P$16:$P$22</c:f>
              <c:strCache>
                <c:ptCount val="7"/>
                <c:pt idx="0">
                  <c:v>Adjumani</c:v>
                </c:pt>
                <c:pt idx="1">
                  <c:v>Moyo (Palyronia)</c:v>
                </c:pt>
                <c:pt idx="2">
                  <c:v>Lamwo (Palabek)</c:v>
                </c:pt>
                <c:pt idx="3">
                  <c:v>Rhino camp</c:v>
                </c:pt>
                <c:pt idx="4">
                  <c:v>Yumbe </c:v>
                </c:pt>
                <c:pt idx="5">
                  <c:v>Imvepi </c:v>
                </c:pt>
                <c:pt idx="6">
                  <c:v>National Average</c:v>
                </c:pt>
              </c:strCache>
            </c:strRef>
          </c:cat>
          <c:val>
            <c:numRef>
              <c:f>Data!$Q$16:$Q$22</c:f>
              <c:numCache>
                <c:formatCode>0%</c:formatCode>
                <c:ptCount val="7"/>
                <c:pt idx="0">
                  <c:v>0.11540278762107253</c:v>
                </c:pt>
                <c:pt idx="1">
                  <c:v>0.21681987934501579</c:v>
                </c:pt>
                <c:pt idx="2">
                  <c:v>0.20138033029332023</c:v>
                </c:pt>
                <c:pt idx="3">
                  <c:v>8.7713424840977564E-2</c:v>
                </c:pt>
                <c:pt idx="4">
                  <c:v>0.18485943144337993</c:v>
                </c:pt>
                <c:pt idx="5">
                  <c:v>0.1055189714644089</c:v>
                </c:pt>
                <c:pt idx="6">
                  <c:v>0.14000000000000001</c:v>
                </c:pt>
              </c:numCache>
            </c:numRef>
          </c:val>
        </c:ser>
        <c:ser>
          <c:idx val="1"/>
          <c:order val="1"/>
          <c:tx>
            <c:strRef>
              <c:f>Data!$R$15</c:f>
              <c:strCache>
                <c:ptCount val="1"/>
                <c:pt idx="0">
                  <c:v>GER T1 2019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solidFill>
                  <a:schemeClr val="tx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Data!$P$16:$P$22</c:f>
              <c:strCache>
                <c:ptCount val="7"/>
                <c:pt idx="0">
                  <c:v>Adjumani</c:v>
                </c:pt>
                <c:pt idx="1">
                  <c:v>Moyo (Palyronia)</c:v>
                </c:pt>
                <c:pt idx="2">
                  <c:v>Lamwo (Palabek)</c:v>
                </c:pt>
                <c:pt idx="3">
                  <c:v>Rhino camp</c:v>
                </c:pt>
                <c:pt idx="4">
                  <c:v>Yumbe </c:v>
                </c:pt>
                <c:pt idx="5">
                  <c:v>Imvepi </c:v>
                </c:pt>
                <c:pt idx="6">
                  <c:v>National Average</c:v>
                </c:pt>
              </c:strCache>
            </c:strRef>
          </c:cat>
          <c:val>
            <c:numRef>
              <c:f>Data!$R$16:$R$22</c:f>
              <c:numCache>
                <c:formatCode>0%</c:formatCode>
                <c:ptCount val="7"/>
                <c:pt idx="0">
                  <c:v>0.1637468582361106</c:v>
                </c:pt>
                <c:pt idx="1">
                  <c:v>0.23809855718965636</c:v>
                </c:pt>
                <c:pt idx="2">
                  <c:v>0.19636440498837454</c:v>
                </c:pt>
                <c:pt idx="3">
                  <c:v>0.11493902439024391</c:v>
                </c:pt>
                <c:pt idx="4">
                  <c:v>0.20735180908391071</c:v>
                </c:pt>
                <c:pt idx="5">
                  <c:v>0.14060080520284918</c:v>
                </c:pt>
                <c:pt idx="6">
                  <c:v>0.15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1"/>
        <c:axId val="498592072"/>
        <c:axId val="498593248"/>
      </c:barChart>
      <c:catAx>
        <c:axId val="498592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8593248"/>
        <c:crosses val="autoZero"/>
        <c:auto val="1"/>
        <c:lblAlgn val="ctr"/>
        <c:lblOffset val="100"/>
        <c:noMultiLvlLbl val="0"/>
      </c:catAx>
      <c:valAx>
        <c:axId val="498593248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8592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Primary Education Enrolment</a:t>
            </a:r>
            <a:endParaRPr lang="en-GB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5.5555555555554534E-3"/>
                  <c:y val="-1.388901831058092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777777777777779E-3"/>
                  <c:y val="-4.273400736150585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'Primary school'!$Q$59:$R$59</c:f>
              <c:strCache>
                <c:ptCount val="2"/>
                <c:pt idx="0">
                  <c:v>Enrolled</c:v>
                </c:pt>
                <c:pt idx="1">
                  <c:v>OOSC</c:v>
                </c:pt>
              </c:strCache>
            </c:strRef>
          </c:cat>
          <c:val>
            <c:numRef>
              <c:f>'Primary school'!$Q$60:$R$60</c:f>
              <c:numCache>
                <c:formatCode>#,##0</c:formatCode>
                <c:ptCount val="2"/>
                <c:pt idx="0">
                  <c:v>261095</c:v>
                </c:pt>
                <c:pt idx="1">
                  <c:v>101501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 School Enrolment</a:t>
            </a:r>
            <a:endParaRPr lang="en-GB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'Secondary school'!$F$31:$G$31</c:f>
              <c:strCache>
                <c:ptCount val="2"/>
                <c:pt idx="0">
                  <c:v>Enrolled</c:v>
                </c:pt>
                <c:pt idx="1">
                  <c:v>OOSC</c:v>
                </c:pt>
              </c:strCache>
            </c:strRef>
          </c:cat>
          <c:val>
            <c:numRef>
              <c:f>'Secondary school'!$F$32:$G$32</c:f>
              <c:numCache>
                <c:formatCode>_(* #,##0_);_(* \(#,##0\);_(* "-"??_);_(@_)</c:formatCode>
                <c:ptCount val="2"/>
                <c:pt idx="0" formatCode="_-* #,##0_-;\-* #,##0_-;_-* &quot;-&quot;??_-;_-@_-">
                  <c:v>17544</c:v>
                </c:pt>
                <c:pt idx="1">
                  <c:v>124042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549461489727581E-2"/>
          <c:y val="6.1255405066008038E-2"/>
          <c:w val="0.87471490632636439"/>
          <c:h val="0.7820768338466086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9CCFF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Data!$B$32:$B$38</c:f>
              <c:strCache>
                <c:ptCount val="7"/>
                <c:pt idx="0">
                  <c:v>Adjumani</c:v>
                </c:pt>
                <c:pt idx="1">
                  <c:v>Rhino Camp</c:v>
                </c:pt>
                <c:pt idx="2">
                  <c:v>Moyo</c:v>
                </c:pt>
                <c:pt idx="3">
                  <c:v>Imvepi</c:v>
                </c:pt>
                <c:pt idx="4">
                  <c:v>Lamwo</c:v>
                </c:pt>
                <c:pt idx="5">
                  <c:v>Yumbe</c:v>
                </c:pt>
                <c:pt idx="6">
                  <c:v>National Average</c:v>
                </c:pt>
              </c:strCache>
            </c:strRef>
          </c:cat>
          <c:val>
            <c:numRef>
              <c:f>Data!$C$32:$C$38</c:f>
              <c:numCache>
                <c:formatCode>_(* #,##0_);_(* \(#,##0\);_(* "-"??_);_(@_)</c:formatCode>
                <c:ptCount val="7"/>
                <c:pt idx="0">
                  <c:v>70.611916264090183</c:v>
                </c:pt>
                <c:pt idx="1">
                  <c:v>110.93922651933701</c:v>
                </c:pt>
                <c:pt idx="2">
                  <c:v>53.362068965517238</c:v>
                </c:pt>
                <c:pt idx="3">
                  <c:v>95.284999999999997</c:v>
                </c:pt>
                <c:pt idx="4">
                  <c:v>84.646616541353382</c:v>
                </c:pt>
                <c:pt idx="5" formatCode="General">
                  <c:v>79</c:v>
                </c:pt>
                <c:pt idx="6" formatCode="General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4868792"/>
        <c:axId val="503103816"/>
      </c:barChart>
      <c:catAx>
        <c:axId val="414868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03103816"/>
        <c:crosses val="autoZero"/>
        <c:auto val="1"/>
        <c:lblAlgn val="ctr"/>
        <c:lblOffset val="100"/>
        <c:noMultiLvlLbl val="0"/>
      </c:catAx>
      <c:valAx>
        <c:axId val="503103816"/>
        <c:scaling>
          <c:orientation val="minMax"/>
        </c:scaling>
        <c:delete val="0"/>
        <c:axPos val="l"/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4868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843709846126649E-2"/>
          <c:y val="5.0925925925925923E-2"/>
          <c:w val="0.89855199921602502"/>
          <c:h val="0.7908180227471566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</c:dPt>
          <c:cat>
            <c:strRef>
              <c:f>'Overal Gap Analysis'!$F$64:$F$70</c:f>
              <c:strCache>
                <c:ptCount val="7"/>
                <c:pt idx="0">
                  <c:v>Adjumani</c:v>
                </c:pt>
                <c:pt idx="1">
                  <c:v>Rhino Camp</c:v>
                </c:pt>
                <c:pt idx="2">
                  <c:v>Moyo</c:v>
                </c:pt>
                <c:pt idx="3">
                  <c:v>Imvepi</c:v>
                </c:pt>
                <c:pt idx="4">
                  <c:v>Lamwo</c:v>
                </c:pt>
                <c:pt idx="5">
                  <c:v>Yumbe</c:v>
                </c:pt>
                <c:pt idx="6">
                  <c:v>National Average</c:v>
                </c:pt>
              </c:strCache>
            </c:strRef>
          </c:cat>
          <c:val>
            <c:numRef>
              <c:f>'Overal Gap Analysis'!$G$64:$G$70</c:f>
              <c:numCache>
                <c:formatCode>General</c:formatCode>
                <c:ptCount val="7"/>
                <c:pt idx="0">
                  <c:v>7</c:v>
                </c:pt>
                <c:pt idx="1">
                  <c:v>7</c:v>
                </c:pt>
                <c:pt idx="2">
                  <c:v>14</c:v>
                </c:pt>
                <c:pt idx="3">
                  <c:v>7</c:v>
                </c:pt>
                <c:pt idx="4">
                  <c:v>24</c:v>
                </c:pt>
                <c:pt idx="5">
                  <c:v>5</c:v>
                </c:pt>
                <c:pt idx="6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8814712"/>
        <c:axId val="228815496"/>
      </c:barChart>
      <c:catAx>
        <c:axId val="228814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8815496"/>
        <c:crosses val="autoZero"/>
        <c:auto val="1"/>
        <c:lblAlgn val="ctr"/>
        <c:lblOffset val="100"/>
        <c:noMultiLvlLbl val="0"/>
      </c:catAx>
      <c:valAx>
        <c:axId val="228815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8814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09C70-9D4C-44BD-B909-AA4D293D5A27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1E2C4-AD61-4D4C-A1E8-D00F28B28B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592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BBD77-999B-4C03-9AD6-1CF32D60EA5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210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2276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7589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3971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692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136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272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053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3611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4472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772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759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BF92481-EE78-4DFA-B86F-9621A7498018}" type="datetimeFigureOut">
              <a:rPr lang="en-GB" smtClean="0"/>
              <a:t>01/08/2019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F7332C8-90F6-4CAF-9040-99369E3C6B70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8009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Sector Update</a:t>
            </a:r>
            <a:endParaRPr lang="en-GB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Inter-Agency Meeting 2</a:t>
            </a:r>
            <a:r>
              <a:rPr lang="en-US" baseline="30000" dirty="0" smtClean="0"/>
              <a:t>nd</a:t>
            </a:r>
            <a:r>
              <a:rPr lang="en-US" dirty="0" smtClean="0"/>
              <a:t> August 2019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860" y="57150"/>
            <a:ext cx="952500" cy="952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743" y="3921095"/>
            <a:ext cx="404017" cy="40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79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Education Response Plan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" y="1135494"/>
            <a:ext cx="49174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The Plan is an addendum to Uganda’s Education Sector Strategic Plan (ESSP)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Developed under the Comprehensive Refugee Response Framework (CRRF).</a:t>
            </a:r>
            <a:r>
              <a:rPr lang="en-US" sz="2800" dirty="0" smtClean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Coordinated by the Office of the Prime Minister, and the Ministry of Local Government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337" y="1281286"/>
            <a:ext cx="3439724" cy="46863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2780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9801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activities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61926" y="928810"/>
            <a:ext cx="8982074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Outcome 1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Equitable access and inclusive relevant learning opportunities </a:t>
            </a:r>
            <a:r>
              <a:rPr lang="en-GB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increased</a:t>
            </a:r>
          </a:p>
          <a:p>
            <a:endParaRPr lang="en-GB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Construction of classrooms, WASH facilities, teacher accommodation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Provision of education materials - school stationary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Expand access to schools for children with disabilities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Accelerated Learning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Support innovations – such as double shifting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Outcome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2: </a:t>
            </a: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Delivery of quality education and training </a:t>
            </a:r>
            <a:r>
              <a:rPr lang="en-GB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improved</a:t>
            </a: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Teacher training and continuous professional 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capacity for support supervision and school inspection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Provide teaching and learning materials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Outcome 3: </a:t>
            </a: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Systems for effective delivery strengthened </a:t>
            </a:r>
            <a:endParaRPr lang="en-GB" sz="2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Support to District Local Government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Harmonisation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of activities and coordination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Improve data management and information systems for M&amp;E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80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Results in 2019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06283" y="1405060"/>
            <a:ext cx="873143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340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additional classrooms constructed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1,363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children provided with scholarships to attend school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11,346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textbooks distributed</a:t>
            </a:r>
          </a:p>
          <a:p>
            <a:pPr indent="-457200"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Over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250,000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children received education supplies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6,758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desks provided to schools </a:t>
            </a:r>
          </a:p>
          <a:p>
            <a:pPr indent="-457200"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Over </a:t>
            </a:r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3,500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teachers and teaching assistants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supported by partners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1,935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teachers trained </a:t>
            </a:r>
            <a:endParaRPr lang="en-GB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57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District level planning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4810" y="1184272"/>
            <a:ext cx="82524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contextualize the planning and costing of activities to the specific needs and gaps in a specific District 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xmlns="" id="{10A2BC06-5EB1-4B50-9CD3-C0883AED58C0}"/>
              </a:ext>
            </a:extLst>
          </p:cNvPr>
          <p:cNvSpPr txBox="1">
            <a:spLocks/>
          </p:cNvSpPr>
          <p:nvPr/>
        </p:nvSpPr>
        <p:spPr>
          <a:xfrm>
            <a:off x="354810" y="2541370"/>
            <a:ext cx="8137200" cy="14421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Example: In one District, construction of classrooms may be a very high priority due to the lack of infrastructure to accommodate increase in number of learners. In another District, activities to bridge language barriers for French-speaking learners may be a high priority to ensure access to education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83CBD69-AD7A-4746-91C1-B22A79C61504}"/>
              </a:ext>
            </a:extLst>
          </p:cNvPr>
          <p:cNvSpPr txBox="1"/>
          <p:nvPr/>
        </p:nvSpPr>
        <p:spPr>
          <a:xfrm>
            <a:off x="354810" y="4509585"/>
            <a:ext cx="7857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District-level planning process is done to identify the specific needs to be addressed and to prioritize and cost the activities within the District ERP budget threshold</a:t>
            </a:r>
          </a:p>
        </p:txBody>
      </p:sp>
    </p:spTree>
    <p:extLst>
      <p:ext uri="{BB962C8B-B14F-4D97-AF65-F5344CB8AC3E}">
        <p14:creationId xmlns:p14="http://schemas.microsoft.com/office/powerpoint/2010/main" val="311875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Status to date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9347" y="1462484"/>
            <a:ext cx="8252461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District ERP planning has been initiated in 6 Districts of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Adjumani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Moyo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Yumbe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Koboko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Lamwo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Arua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District-level task teams have been formed in these 6 Districts 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National Task Team is formed to support the process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drafting of plans, district-level data compilation and analysis will be undertaken by the ERP Secretariat with technical support by UNICEF and UNHCR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22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 by step process in each District 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3657" y="1092761"/>
            <a:ext cx="7818793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Formation of a DLG-led District Task Team (DLG, NGOs, UN)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Inception briefing for District Task Team and Education Working Group 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Conduct Situational Analysis for the District (data is key!)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Sub-County level consultations to inform identification of the highest priority activities in the national ERP for the District based on the specific needs and gaps (prioritize A, B and C)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Set the 2021 target for each decision making points (e.g. Gross Enrollment Rate, Pupil Teacher Ratio, Pupil Classroom Ratio)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Identify the # of activities needed for each of the activity based on the decision making points and population figures 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With support of the ERP Secretariat, develop a District –specific costing model to budget for the activities. The District costing should be within a threshold from the National ERP. 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Submission of the plan for endorsement with Local Council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46275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Partners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43184"/>
            <a:ext cx="6838188" cy="529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19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878789880"/>
              </p:ext>
            </p:extLst>
          </p:nvPr>
        </p:nvGraphicFramePr>
        <p:xfrm>
          <a:off x="1" y="1777058"/>
          <a:ext cx="4571999" cy="3906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School-age Refugee children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384" y="1002134"/>
            <a:ext cx="4442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There are a total of </a:t>
            </a:r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665,189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school-age refugee children (aged 3 - 17) in Uganda 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5555534"/>
              </p:ext>
            </p:extLst>
          </p:nvPr>
        </p:nvGraphicFramePr>
        <p:xfrm>
          <a:off x="4457700" y="1120141"/>
          <a:ext cx="4686300" cy="409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60781" y="5508300"/>
            <a:ext cx="3867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This is </a:t>
            </a:r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52%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percent of the entire refugee population of </a:t>
            </a:r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1,290,015</a:t>
            </a:r>
            <a:endParaRPr lang="en-GB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" y="5477522"/>
            <a:ext cx="457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49.1 % girls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GB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50.9%</a:t>
            </a:r>
            <a:endParaRPr lang="en-GB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61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EA07C-EE9C-40C2-ADB5-5ED734F62BC1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2606747"/>
              </p:ext>
            </p:extLst>
          </p:nvPr>
        </p:nvGraphicFramePr>
        <p:xfrm>
          <a:off x="114301" y="2267366"/>
          <a:ext cx="4457700" cy="3523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" y="1908361"/>
            <a:ext cx="4343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% of children enrolled (GER</a:t>
            </a:r>
            <a:r>
              <a:rPr lang="en-GB" sz="2000" b="1" dirty="0" smtClean="0"/>
              <a:t>) - Primary</a:t>
            </a:r>
            <a:endParaRPr lang="en-GB" sz="2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3575301"/>
              </p:ext>
            </p:extLst>
          </p:nvPr>
        </p:nvGraphicFramePr>
        <p:xfrm>
          <a:off x="4571999" y="2246915"/>
          <a:ext cx="4419600" cy="3501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33900" y="1865237"/>
            <a:ext cx="4495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% of children enrolled (GER</a:t>
            </a:r>
            <a:r>
              <a:rPr lang="en-GB" sz="2000" b="1" dirty="0" smtClean="0"/>
              <a:t>) - Secondary</a:t>
            </a:r>
            <a:endParaRPr lang="en-GB" sz="2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5808133"/>
            <a:ext cx="3371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56% boys        </a:t>
            </a:r>
            <a:r>
              <a:rPr lang="en-US" sz="2400" dirty="0" smtClean="0">
                <a:solidFill>
                  <a:srgbClr val="C00000"/>
                </a:solidFill>
              </a:rPr>
              <a:t>46% girls</a:t>
            </a:r>
            <a:r>
              <a:rPr lang="en-US" dirty="0" smtClean="0"/>
              <a:t>	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162549" y="5789510"/>
            <a:ext cx="32385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68% boys        </a:t>
            </a:r>
            <a:r>
              <a:rPr lang="en-US" sz="2400" dirty="0" smtClean="0">
                <a:solidFill>
                  <a:srgbClr val="C00000"/>
                </a:solidFill>
              </a:rPr>
              <a:t>32% girls</a:t>
            </a:r>
            <a:r>
              <a:rPr lang="en-US" dirty="0" smtClean="0"/>
              <a:t>	</a:t>
            </a:r>
            <a:endParaRPr lang="en-GB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" y="115410"/>
            <a:ext cx="9143999" cy="76018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Refugee Enrolment 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14301" y="943927"/>
            <a:ext cx="44576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261,095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refugee children enrolled in primary school in 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290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settlement schools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4533900" y="928810"/>
            <a:ext cx="46101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17,544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refugee children enrolled in secondary school in 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settlement schools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516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to host community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4788" y="1285226"/>
            <a:ext cx="8734423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The response is supporting 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65,999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host community children in primary school 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3,441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host community enrolled in secondary schools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77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 of School Children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5845" y="977330"/>
            <a:ext cx="4352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While </a:t>
            </a:r>
            <a:r>
              <a:rPr 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261,0965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primary school children are enrolled. Over </a:t>
            </a:r>
            <a:r>
              <a:rPr 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80,000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children aged 6 -13 remain out of school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1794927"/>
              </p:ext>
            </p:extLst>
          </p:nvPr>
        </p:nvGraphicFramePr>
        <p:xfrm>
          <a:off x="169859" y="2083057"/>
          <a:ext cx="4572000" cy="3219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1360153"/>
              </p:ext>
            </p:extLst>
          </p:nvPr>
        </p:nvGraphicFramePr>
        <p:xfrm>
          <a:off x="4502335" y="875591"/>
          <a:ext cx="4572000" cy="3219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939085" y="4122543"/>
            <a:ext cx="41352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Only </a:t>
            </a:r>
            <a:r>
              <a:rPr 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17,544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children are enrolled in secondary, leaving an estimated </a:t>
            </a:r>
            <a:r>
              <a:rPr 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124,000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children aged 14 -17 out of school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35202" y="3009153"/>
            <a:ext cx="2019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Transition to secondary is a challenge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908824" y="2756009"/>
            <a:ext cx="1676400" cy="0"/>
          </a:xfrm>
          <a:prstGeom prst="straightConnector1">
            <a:avLst/>
          </a:prstGeom>
          <a:ln w="117475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7402" y="3280290"/>
            <a:ext cx="18002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32% girls</a:t>
            </a:r>
          </a:p>
          <a:p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24% boys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40851" y="2228623"/>
            <a:ext cx="15001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92% girls</a:t>
            </a:r>
          </a:p>
          <a:p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84% boys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ight Brace 19"/>
          <p:cNvSpPr/>
          <p:nvPr/>
        </p:nvSpPr>
        <p:spPr>
          <a:xfrm>
            <a:off x="1228725" y="3280290"/>
            <a:ext cx="152400" cy="824985"/>
          </a:xfrm>
          <a:prstGeom prst="rightBrace">
            <a:avLst/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Left Brace 22"/>
          <p:cNvSpPr/>
          <p:nvPr/>
        </p:nvSpPr>
        <p:spPr>
          <a:xfrm>
            <a:off x="7779262" y="2108186"/>
            <a:ext cx="228600" cy="988213"/>
          </a:xfrm>
          <a:prstGeom prst="leftBrac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-119063" y="5648985"/>
            <a:ext cx="9382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Including </a:t>
            </a:r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21,000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children enrolled in the AEP -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183,000</a:t>
            </a:r>
            <a:r>
              <a:rPr 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children remain out-of-school</a:t>
            </a:r>
            <a:endParaRPr lang="en-GB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1866016" y="5467861"/>
            <a:ext cx="5411968" cy="170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44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challenges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4310" y="1051560"/>
            <a:ext cx="4377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High student teacher ratio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0474038"/>
              </p:ext>
            </p:extLst>
          </p:nvPr>
        </p:nvGraphicFramePr>
        <p:xfrm>
          <a:off x="152401" y="2328421"/>
          <a:ext cx="4419600" cy="2902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5036820" y="4248150"/>
            <a:ext cx="381000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6201" y="1747570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 err="1"/>
              <a:t>Pupil:teacher</a:t>
            </a:r>
            <a:r>
              <a:rPr lang="en-GB" sz="2400" b="1" dirty="0"/>
              <a:t> ratio</a:t>
            </a:r>
            <a:endParaRPr lang="en-GB" sz="2400" b="1" dirty="0">
              <a:solidFill>
                <a:schemeClr val="l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1051560"/>
            <a:ext cx="4377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Insufficient school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8201" y="5257073"/>
            <a:ext cx="362902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Over </a:t>
            </a:r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35,000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textbooks</a:t>
            </a: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needed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Over </a:t>
            </a:r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40,000</a:t>
            </a:r>
            <a:r>
              <a:rPr 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desks still needed</a:t>
            </a:r>
          </a:p>
        </p:txBody>
      </p:sp>
      <p:graphicFrame>
        <p:nvGraphicFramePr>
          <p:cNvPr id="18" name="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8317375"/>
              </p:ext>
            </p:extLst>
          </p:nvPr>
        </p:nvGraphicFramePr>
        <p:xfrm>
          <a:off x="4571999" y="2400300"/>
          <a:ext cx="4377691" cy="2830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704850" y="3400425"/>
            <a:ext cx="381000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571999" y="1723603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 err="1"/>
              <a:t>Pupil:textbook</a:t>
            </a:r>
            <a:r>
              <a:rPr lang="en-GB" sz="2400" b="1" dirty="0"/>
              <a:t> ratio</a:t>
            </a:r>
            <a:endParaRPr lang="en-GB" sz="2400" b="1" dirty="0">
              <a:solidFill>
                <a:schemeClr val="lt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8656" y="5350208"/>
            <a:ext cx="3387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Over </a:t>
            </a:r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3,500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classrooms still needed to bring ratio to </a:t>
            </a:r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1:53</a:t>
            </a:r>
            <a:endParaRPr lang="en-GB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10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challenges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0025" y="1299210"/>
            <a:ext cx="874395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Financial constraints for families to send children to school, distance to school and lack of resources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Quality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and Skills Levels of 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Teachers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Opportunities for post-primary alternative 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education, vocational training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and life-skills education </a:t>
            </a:r>
            <a:endParaRPr lang="en-GB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Protection in schools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20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What is the sector doing?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9153" y="1090225"/>
            <a:ext cx="873143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Education Response Plan (ERP) 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for Refugees and Host Communities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9153" y="2279506"/>
            <a:ext cx="819476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Purpose is to set out a 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realistic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implementable costed plan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ensure improved learning outcomes for increasing numbers of refugee &amp; host-community children in Uganda. </a:t>
            </a: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ERP is a rolling plan, with achievements, lessons-learned and challenges reviewed annually, &amp; priorities for the following year subsequently revised. </a:t>
            </a: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Plan targets </a:t>
            </a:r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567,500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learners annually, at a total cost of </a:t>
            </a:r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$389m</a:t>
            </a:r>
            <a:r>
              <a:rPr lang="en-GB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over 3.5 years.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84824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" y="115410"/>
            <a:ext cx="9143999" cy="760181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What is the sector doing?</a:t>
            </a:r>
            <a:endParaRPr lang="en-GB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mw1.google.com/crisisresponse/icons/un-ocha/cluster_education_64px_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08" y="168629"/>
            <a:ext cx="662527" cy="66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9153" y="1090225"/>
            <a:ext cx="873143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Education Response Plan (ERP) 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for Refugees and Host Communities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9153" y="2279506"/>
            <a:ext cx="819476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Purpose is to set out a 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realistic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implementable costed plan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ensure improved learning outcomes for increasing numbers of refugee &amp; host-community children in Uganda. </a:t>
            </a: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ERP is a rolling plan, with achievements, lessons-learned and challenges reviewed annually, &amp; priorities for the following year subsequently revised. </a:t>
            </a: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Plan targets </a:t>
            </a:r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567,500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learners annually, at a total cost of </a:t>
            </a:r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$389m</a:t>
            </a:r>
            <a:r>
              <a:rPr lang="en-GB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over 3.5 years.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97384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1048</TotalTime>
  <Words>992</Words>
  <Application>Microsoft Office PowerPoint</Application>
  <PresentationFormat>On-screen Show (4:3)</PresentationFormat>
  <Paragraphs>120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Retrospect</vt:lpstr>
      <vt:lpstr>Education Sector Update</vt:lpstr>
      <vt:lpstr>School-age Refugee children</vt:lpstr>
      <vt:lpstr>PowerPoint Presentation</vt:lpstr>
      <vt:lpstr>Support to host community</vt:lpstr>
      <vt:lpstr>Out of School Children</vt:lpstr>
      <vt:lpstr> Key challenges</vt:lpstr>
      <vt:lpstr> Key challenges</vt:lpstr>
      <vt:lpstr> What is the sector doing?</vt:lpstr>
      <vt:lpstr> What is the sector doing?</vt:lpstr>
      <vt:lpstr> Education Response Plan</vt:lpstr>
      <vt:lpstr> Key activities</vt:lpstr>
      <vt:lpstr> Key Results in 2019</vt:lpstr>
      <vt:lpstr> District level planning</vt:lpstr>
      <vt:lpstr> Status to date</vt:lpstr>
      <vt:lpstr> Step by step process in each District </vt:lpstr>
      <vt:lpstr>Partners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Education Sector Update</dc:title>
  <dc:creator>Matthew James Swift</dc:creator>
  <cp:lastModifiedBy>Matthew James Swift</cp:lastModifiedBy>
  <cp:revision>40</cp:revision>
  <dcterms:created xsi:type="dcterms:W3CDTF">2019-08-01T13:17:44Z</dcterms:created>
  <dcterms:modified xsi:type="dcterms:W3CDTF">2019-08-02T06:46:08Z</dcterms:modified>
</cp:coreProperties>
</file>