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Lst>
  <p:notesMasterIdLst>
    <p:notesMasterId r:id="rId16"/>
  </p:notesMasterIdLst>
  <p:sldIdLst>
    <p:sldId id="256" r:id="rId6"/>
    <p:sldId id="289" r:id="rId7"/>
    <p:sldId id="280" r:id="rId8"/>
    <p:sldId id="295" r:id="rId9"/>
    <p:sldId id="292" r:id="rId10"/>
    <p:sldId id="294" r:id="rId11"/>
    <p:sldId id="293" r:id="rId12"/>
    <p:sldId id="257" r:id="rId13"/>
    <p:sldId id="291" r:id="rId14"/>
    <p:sldId id="26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1B0544-9C3B-4B27-8A94-48CF483D308F}" v="40" dt="2019-09-05T07:32:29.6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2" d="100"/>
          <a:sy n="82" d="100"/>
        </p:scale>
        <p:origin x="1430"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oebe Goodwin" userId="e507e1e6-5e73-4181-9e8e-84f4925c65fb" providerId="ADAL" clId="{525E9A96-BF94-4438-90F6-22DBD465F46F}"/>
    <pc:docChg chg="undo redo custSel addSld delSld modSld sldOrd">
      <pc:chgData name="Phoebe Goodwin" userId="e507e1e6-5e73-4181-9e8e-84f4925c65fb" providerId="ADAL" clId="{525E9A96-BF94-4438-90F6-22DBD465F46F}" dt="2019-09-05T07:33:22.840" v="2173" actId="20577"/>
      <pc:docMkLst>
        <pc:docMk/>
      </pc:docMkLst>
      <pc:sldChg chg="modSp">
        <pc:chgData name="Phoebe Goodwin" userId="e507e1e6-5e73-4181-9e8e-84f4925c65fb" providerId="ADAL" clId="{525E9A96-BF94-4438-90F6-22DBD465F46F}" dt="2019-09-05T06:34:18.667" v="11" actId="20577"/>
        <pc:sldMkLst>
          <pc:docMk/>
          <pc:sldMk cId="2745020383" sldId="256"/>
        </pc:sldMkLst>
        <pc:spChg chg="mod">
          <ac:chgData name="Phoebe Goodwin" userId="e507e1e6-5e73-4181-9e8e-84f4925c65fb" providerId="ADAL" clId="{525E9A96-BF94-4438-90F6-22DBD465F46F}" dt="2019-09-05T06:34:18.667" v="11" actId="20577"/>
          <ac:spMkLst>
            <pc:docMk/>
            <pc:sldMk cId="2745020383" sldId="256"/>
            <ac:spMk id="5" creationId="{00000000-0000-0000-0000-000000000000}"/>
          </ac:spMkLst>
        </pc:spChg>
      </pc:sldChg>
      <pc:sldChg chg="addSp delSp modSp">
        <pc:chgData name="Phoebe Goodwin" userId="e507e1e6-5e73-4181-9e8e-84f4925c65fb" providerId="ADAL" clId="{525E9A96-BF94-4438-90F6-22DBD465F46F}" dt="2019-09-05T06:52:39.364" v="844" actId="27636"/>
        <pc:sldMkLst>
          <pc:docMk/>
          <pc:sldMk cId="984844239" sldId="257"/>
        </pc:sldMkLst>
        <pc:spChg chg="del">
          <ac:chgData name="Phoebe Goodwin" userId="e507e1e6-5e73-4181-9e8e-84f4925c65fb" providerId="ADAL" clId="{525E9A96-BF94-4438-90F6-22DBD465F46F}" dt="2019-09-05T06:39:48.950" v="149" actId="478"/>
          <ac:spMkLst>
            <pc:docMk/>
            <pc:sldMk cId="984844239" sldId="257"/>
            <ac:spMk id="3" creationId="{00000000-0000-0000-0000-000000000000}"/>
          </ac:spMkLst>
        </pc:spChg>
        <pc:spChg chg="add del">
          <ac:chgData name="Phoebe Goodwin" userId="e507e1e6-5e73-4181-9e8e-84f4925c65fb" providerId="ADAL" clId="{525E9A96-BF94-4438-90F6-22DBD465F46F}" dt="2019-09-05T06:42:16.188" v="151" actId="478"/>
          <ac:spMkLst>
            <pc:docMk/>
            <pc:sldMk cId="984844239" sldId="257"/>
            <ac:spMk id="4" creationId="{94C38DCA-9B15-4FCC-8F9C-BD32F59CE725}"/>
          </ac:spMkLst>
        </pc:spChg>
        <pc:spChg chg="add del mod">
          <ac:chgData name="Phoebe Goodwin" userId="e507e1e6-5e73-4181-9e8e-84f4925c65fb" providerId="ADAL" clId="{525E9A96-BF94-4438-90F6-22DBD465F46F}" dt="2019-09-05T06:42:06.059" v="150" actId="478"/>
          <ac:spMkLst>
            <pc:docMk/>
            <pc:sldMk cId="984844239" sldId="257"/>
            <ac:spMk id="7" creationId="{6D063EFB-64F5-48CD-949D-4A301FD826AD}"/>
          </ac:spMkLst>
        </pc:spChg>
        <pc:spChg chg="add mod">
          <ac:chgData name="Phoebe Goodwin" userId="e507e1e6-5e73-4181-9e8e-84f4925c65fb" providerId="ADAL" clId="{525E9A96-BF94-4438-90F6-22DBD465F46F}" dt="2019-09-05T06:52:39.364" v="844" actId="27636"/>
          <ac:spMkLst>
            <pc:docMk/>
            <pc:sldMk cId="984844239" sldId="257"/>
            <ac:spMk id="8" creationId="{8E1E26FA-5CB8-4A37-A238-FBD9B506E1C3}"/>
          </ac:spMkLst>
        </pc:spChg>
        <pc:spChg chg="add del">
          <ac:chgData name="Phoebe Goodwin" userId="e507e1e6-5e73-4181-9e8e-84f4925c65fb" providerId="ADAL" clId="{525E9A96-BF94-4438-90F6-22DBD465F46F}" dt="2019-09-05T06:45:09.905" v="209"/>
          <ac:spMkLst>
            <pc:docMk/>
            <pc:sldMk cId="984844239" sldId="257"/>
            <ac:spMk id="9" creationId="{2B13358C-7BA8-4FE4-B38B-DE265C61DCDB}"/>
          </ac:spMkLst>
        </pc:spChg>
        <pc:graphicFrameChg chg="add mod modGraphic">
          <ac:chgData name="Phoebe Goodwin" userId="e507e1e6-5e73-4181-9e8e-84f4925c65fb" providerId="ADAL" clId="{525E9A96-BF94-4438-90F6-22DBD465F46F}" dt="2019-09-05T06:52:22.645" v="838" actId="1076"/>
          <ac:graphicFrameMkLst>
            <pc:docMk/>
            <pc:sldMk cId="984844239" sldId="257"/>
            <ac:graphicFrameMk id="2" creationId="{E2717159-3ED8-4772-9715-B68934257324}"/>
          </ac:graphicFrameMkLst>
        </pc:graphicFrameChg>
      </pc:sldChg>
      <pc:sldChg chg="addSp delSp modSp ord">
        <pc:chgData name="Phoebe Goodwin" userId="e507e1e6-5e73-4181-9e8e-84f4925c65fb" providerId="ADAL" clId="{525E9A96-BF94-4438-90F6-22DBD465F46F}" dt="2019-09-05T07:00:27.629" v="937" actId="1076"/>
        <pc:sldMkLst>
          <pc:docMk/>
          <pc:sldMk cId="809678170" sldId="280"/>
        </pc:sldMkLst>
        <pc:spChg chg="del">
          <ac:chgData name="Phoebe Goodwin" userId="e507e1e6-5e73-4181-9e8e-84f4925c65fb" providerId="ADAL" clId="{525E9A96-BF94-4438-90F6-22DBD465F46F}" dt="2019-09-05T06:55:24.377" v="867" actId="478"/>
          <ac:spMkLst>
            <pc:docMk/>
            <pc:sldMk cId="809678170" sldId="280"/>
            <ac:spMk id="3" creationId="{00000000-0000-0000-0000-000000000000}"/>
          </ac:spMkLst>
        </pc:spChg>
        <pc:spChg chg="mod">
          <ac:chgData name="Phoebe Goodwin" userId="e507e1e6-5e73-4181-9e8e-84f4925c65fb" providerId="ADAL" clId="{525E9A96-BF94-4438-90F6-22DBD465F46F}" dt="2019-09-05T06:58:53.236" v="921" actId="20577"/>
          <ac:spMkLst>
            <pc:docMk/>
            <pc:sldMk cId="809678170" sldId="280"/>
            <ac:spMk id="4" creationId="{00000000-0000-0000-0000-000000000000}"/>
          </ac:spMkLst>
        </pc:spChg>
        <pc:spChg chg="add del mod">
          <ac:chgData name="Phoebe Goodwin" userId="e507e1e6-5e73-4181-9e8e-84f4925c65fb" providerId="ADAL" clId="{525E9A96-BF94-4438-90F6-22DBD465F46F}" dt="2019-09-05T06:55:26.909" v="868" actId="478"/>
          <ac:spMkLst>
            <pc:docMk/>
            <pc:sldMk cId="809678170" sldId="280"/>
            <ac:spMk id="5" creationId="{B2FC5418-3F4E-426A-8EAD-B312C1F4A35F}"/>
          </ac:spMkLst>
        </pc:spChg>
        <pc:graphicFrameChg chg="add mod modGraphic">
          <ac:chgData name="Phoebe Goodwin" userId="e507e1e6-5e73-4181-9e8e-84f4925c65fb" providerId="ADAL" clId="{525E9A96-BF94-4438-90F6-22DBD465F46F}" dt="2019-09-05T07:00:27.629" v="937" actId="1076"/>
          <ac:graphicFrameMkLst>
            <pc:docMk/>
            <pc:sldMk cId="809678170" sldId="280"/>
            <ac:graphicFrameMk id="6" creationId="{DF7C1C64-F633-4618-B7D7-AF415B55AC06}"/>
          </ac:graphicFrameMkLst>
        </pc:graphicFrameChg>
      </pc:sldChg>
      <pc:sldChg chg="modSp">
        <pc:chgData name="Phoebe Goodwin" userId="e507e1e6-5e73-4181-9e8e-84f4925c65fb" providerId="ADAL" clId="{525E9A96-BF94-4438-90F6-22DBD465F46F}" dt="2019-09-05T06:37:41.983" v="146" actId="20577"/>
        <pc:sldMkLst>
          <pc:docMk/>
          <pc:sldMk cId="2432248173" sldId="289"/>
        </pc:sldMkLst>
        <pc:spChg chg="mod">
          <ac:chgData name="Phoebe Goodwin" userId="e507e1e6-5e73-4181-9e8e-84f4925c65fb" providerId="ADAL" clId="{525E9A96-BF94-4438-90F6-22DBD465F46F}" dt="2019-09-05T06:37:41.983" v="146" actId="20577"/>
          <ac:spMkLst>
            <pc:docMk/>
            <pc:sldMk cId="2432248173" sldId="289"/>
            <ac:spMk id="3" creationId="{00000000-0000-0000-0000-000000000000}"/>
          </ac:spMkLst>
        </pc:spChg>
      </pc:sldChg>
      <pc:sldChg chg="del">
        <pc:chgData name="Phoebe Goodwin" userId="e507e1e6-5e73-4181-9e8e-84f4925c65fb" providerId="ADAL" clId="{525E9A96-BF94-4438-90F6-22DBD465F46F}" dt="2019-09-05T06:53:29.405" v="855" actId="2696"/>
        <pc:sldMkLst>
          <pc:docMk/>
          <pc:sldMk cId="893003736" sldId="290"/>
        </pc:sldMkLst>
      </pc:sldChg>
      <pc:sldChg chg="modSp add del ord">
        <pc:chgData name="Phoebe Goodwin" userId="e507e1e6-5e73-4181-9e8e-84f4925c65fb" providerId="ADAL" clId="{525E9A96-BF94-4438-90F6-22DBD465F46F}" dt="2019-09-05T07:30:23.249" v="1935" actId="20577"/>
        <pc:sldMkLst>
          <pc:docMk/>
          <pc:sldMk cId="492590412" sldId="291"/>
        </pc:sldMkLst>
        <pc:spChg chg="mod">
          <ac:chgData name="Phoebe Goodwin" userId="e507e1e6-5e73-4181-9e8e-84f4925c65fb" providerId="ADAL" clId="{525E9A96-BF94-4438-90F6-22DBD465F46F}" dt="2019-09-05T07:30:23.249" v="1935" actId="20577"/>
          <ac:spMkLst>
            <pc:docMk/>
            <pc:sldMk cId="492590412" sldId="291"/>
            <ac:spMk id="3" creationId="{00000000-0000-0000-0000-000000000000}"/>
          </ac:spMkLst>
        </pc:spChg>
      </pc:sldChg>
      <pc:sldChg chg="del">
        <pc:chgData name="Phoebe Goodwin" userId="e507e1e6-5e73-4181-9e8e-84f4925c65fb" providerId="ADAL" clId="{525E9A96-BF94-4438-90F6-22DBD465F46F}" dt="2019-09-05T06:53:33.648" v="857" actId="2696"/>
        <pc:sldMkLst>
          <pc:docMk/>
          <pc:sldMk cId="141069271" sldId="292"/>
        </pc:sldMkLst>
      </pc:sldChg>
      <pc:sldChg chg="modSp add">
        <pc:chgData name="Phoebe Goodwin" userId="e507e1e6-5e73-4181-9e8e-84f4925c65fb" providerId="ADAL" clId="{525E9A96-BF94-4438-90F6-22DBD465F46F}" dt="2019-09-05T07:05:53.804" v="1121" actId="255"/>
        <pc:sldMkLst>
          <pc:docMk/>
          <pc:sldMk cId="2565933332" sldId="292"/>
        </pc:sldMkLst>
        <pc:spChg chg="mod">
          <ac:chgData name="Phoebe Goodwin" userId="e507e1e6-5e73-4181-9e8e-84f4925c65fb" providerId="ADAL" clId="{525E9A96-BF94-4438-90F6-22DBD465F46F}" dt="2019-09-05T07:05:53.804" v="1121" actId="255"/>
          <ac:spMkLst>
            <pc:docMk/>
            <pc:sldMk cId="2565933332" sldId="292"/>
            <ac:spMk id="3" creationId="{00000000-0000-0000-0000-000000000000}"/>
          </ac:spMkLst>
        </pc:spChg>
        <pc:spChg chg="mod">
          <ac:chgData name="Phoebe Goodwin" userId="e507e1e6-5e73-4181-9e8e-84f4925c65fb" providerId="ADAL" clId="{525E9A96-BF94-4438-90F6-22DBD465F46F}" dt="2019-09-05T07:05:32.091" v="1105" actId="20577"/>
          <ac:spMkLst>
            <pc:docMk/>
            <pc:sldMk cId="2565933332" sldId="292"/>
            <ac:spMk id="4" creationId="{00000000-0000-0000-0000-000000000000}"/>
          </ac:spMkLst>
        </pc:spChg>
      </pc:sldChg>
      <pc:sldChg chg="del">
        <pc:chgData name="Phoebe Goodwin" userId="e507e1e6-5e73-4181-9e8e-84f4925c65fb" providerId="ADAL" clId="{525E9A96-BF94-4438-90F6-22DBD465F46F}" dt="2019-09-05T06:53:33.645" v="856" actId="2696"/>
        <pc:sldMkLst>
          <pc:docMk/>
          <pc:sldMk cId="3296087791" sldId="293"/>
        </pc:sldMkLst>
      </pc:sldChg>
      <pc:sldChg chg="modSp add">
        <pc:chgData name="Phoebe Goodwin" userId="e507e1e6-5e73-4181-9e8e-84f4925c65fb" providerId="ADAL" clId="{525E9A96-BF94-4438-90F6-22DBD465F46F}" dt="2019-09-05T07:14:16.174" v="1308" actId="20577"/>
        <pc:sldMkLst>
          <pc:docMk/>
          <pc:sldMk cId="3971553931" sldId="293"/>
        </pc:sldMkLst>
        <pc:spChg chg="mod">
          <ac:chgData name="Phoebe Goodwin" userId="e507e1e6-5e73-4181-9e8e-84f4925c65fb" providerId="ADAL" clId="{525E9A96-BF94-4438-90F6-22DBD465F46F}" dt="2019-09-05T07:14:16.174" v="1308" actId="20577"/>
          <ac:spMkLst>
            <pc:docMk/>
            <pc:sldMk cId="3971553931" sldId="293"/>
            <ac:spMk id="3" creationId="{00000000-0000-0000-0000-000000000000}"/>
          </ac:spMkLst>
        </pc:spChg>
      </pc:sldChg>
      <pc:sldChg chg="modSp add">
        <pc:chgData name="Phoebe Goodwin" userId="e507e1e6-5e73-4181-9e8e-84f4925c65fb" providerId="ADAL" clId="{525E9A96-BF94-4438-90F6-22DBD465F46F}" dt="2019-09-05T07:09:44.404" v="1234" actId="2710"/>
        <pc:sldMkLst>
          <pc:docMk/>
          <pc:sldMk cId="765363971" sldId="294"/>
        </pc:sldMkLst>
        <pc:spChg chg="mod">
          <ac:chgData name="Phoebe Goodwin" userId="e507e1e6-5e73-4181-9e8e-84f4925c65fb" providerId="ADAL" clId="{525E9A96-BF94-4438-90F6-22DBD465F46F}" dt="2019-09-05T07:09:44.404" v="1234" actId="2710"/>
          <ac:spMkLst>
            <pc:docMk/>
            <pc:sldMk cId="765363971" sldId="294"/>
            <ac:spMk id="3" creationId="{00000000-0000-0000-0000-000000000000}"/>
          </ac:spMkLst>
        </pc:spChg>
      </pc:sldChg>
      <pc:sldChg chg="addSp delSp modSp add">
        <pc:chgData name="Phoebe Goodwin" userId="e507e1e6-5e73-4181-9e8e-84f4925c65fb" providerId="ADAL" clId="{525E9A96-BF94-4438-90F6-22DBD465F46F}" dt="2019-09-05T07:33:22.840" v="2173" actId="20577"/>
        <pc:sldMkLst>
          <pc:docMk/>
          <pc:sldMk cId="2187389912" sldId="295"/>
        </pc:sldMkLst>
        <pc:spChg chg="add del mod">
          <ac:chgData name="Phoebe Goodwin" userId="e507e1e6-5e73-4181-9e8e-84f4925c65fb" providerId="ADAL" clId="{525E9A96-BF94-4438-90F6-22DBD465F46F}" dt="2019-09-05T07:33:16.647" v="2159"/>
          <ac:spMkLst>
            <pc:docMk/>
            <pc:sldMk cId="2187389912" sldId="295"/>
            <ac:spMk id="2" creationId="{B2844469-C8E9-47B7-A1BA-797837A472ED}"/>
          </ac:spMkLst>
        </pc:spChg>
        <pc:spChg chg="add mod ord">
          <ac:chgData name="Phoebe Goodwin" userId="e507e1e6-5e73-4181-9e8e-84f4925c65fb" providerId="ADAL" clId="{525E9A96-BF94-4438-90F6-22DBD465F46F}" dt="2019-09-05T07:33:22.840" v="2173" actId="20577"/>
          <ac:spMkLst>
            <pc:docMk/>
            <pc:sldMk cId="2187389912" sldId="295"/>
            <ac:spMk id="5" creationId="{D15B5F9E-C838-4D10-B11F-4030F7BB145F}"/>
          </ac:spMkLst>
        </pc:spChg>
        <pc:graphicFrameChg chg="del">
          <ac:chgData name="Phoebe Goodwin" userId="e507e1e6-5e73-4181-9e8e-84f4925c65fb" providerId="ADAL" clId="{525E9A96-BF94-4438-90F6-22DBD465F46F}" dt="2019-09-05T07:31:22.759" v="1937" actId="478"/>
          <ac:graphicFrameMkLst>
            <pc:docMk/>
            <pc:sldMk cId="2187389912" sldId="295"/>
            <ac:graphicFrameMk id="6" creationId="{DF7C1C64-F633-4618-B7D7-AF415B55AC06}"/>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7FEA09-26BF-40B9-86A3-3408D666EEF7}" type="datetimeFigureOut">
              <a:rPr lang="en-GB" smtClean="0"/>
              <a:t>05/09/2019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4678BB-7839-4DFE-9381-6988DEE2AEFE}" type="slidenum">
              <a:rPr lang="en-GB" smtClean="0"/>
              <a:t>‹#›</a:t>
            </a:fld>
            <a:endParaRPr lang="en-GB"/>
          </a:p>
        </p:txBody>
      </p:sp>
    </p:spTree>
    <p:extLst>
      <p:ext uri="{BB962C8B-B14F-4D97-AF65-F5344CB8AC3E}">
        <p14:creationId xmlns:p14="http://schemas.microsoft.com/office/powerpoint/2010/main" val="868406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802332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70681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706382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0332129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613674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99464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4040904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720599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427C7E-F918-455F-A174-06CC00B45116}" type="datetimeFigureOut">
              <a:rPr lang="en-GB" smtClean="0"/>
              <a:t>05/09/2019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9675836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C427C7E-F918-455F-A174-06CC00B45116}" type="datetimeFigureOut">
              <a:rPr lang="en-GB" smtClean="0"/>
              <a:t>05/09/2019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645031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27C7E-F918-455F-A174-06CC00B45116}" type="datetimeFigureOut">
              <a:rPr lang="en-GB" smtClean="0"/>
              <a:t>05/09/2019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887254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543321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4360867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9812918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6471369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4252856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1_Title slide">
    <p:spTree>
      <p:nvGrpSpPr>
        <p:cNvPr id="1" name=""/>
        <p:cNvGrpSpPr/>
        <p:nvPr/>
      </p:nvGrpSpPr>
      <p:grpSpPr>
        <a:xfrm>
          <a:off x="0" y="0"/>
          <a:ext cx="0" cy="0"/>
          <a:chOff x="0" y="0"/>
          <a:chExt cx="0" cy="0"/>
        </a:xfrm>
      </p:grpSpPr>
      <p:sp>
        <p:nvSpPr>
          <p:cNvPr id="11" name="Picture Placeholder 13"/>
          <p:cNvSpPr>
            <a:spLocks noGrp="1"/>
          </p:cNvSpPr>
          <p:nvPr>
            <p:ph type="pic" idx="13"/>
          </p:nvPr>
        </p:nvSpPr>
        <p:spPr>
          <a:xfrm>
            <a:off x="0" y="0"/>
            <a:ext cx="9144000" cy="6858000"/>
          </a:xfrm>
          <a:prstGeom prst="rect">
            <a:avLst/>
          </a:prstGeom>
        </p:spPr>
        <p:txBody>
          <a:bodyPr lIns="91439" tIns="45719" rIns="91439" bIns="45719"/>
          <a:lstStyle/>
          <a:p>
            <a:endParaRPr/>
          </a:p>
        </p:txBody>
      </p:sp>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8000810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427C7E-F918-455F-A174-06CC00B45116}"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022010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854017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427C7E-F918-455F-A174-06CC00B45116}" type="datetimeFigureOut">
              <a:rPr lang="en-GB" smtClean="0"/>
              <a:t>05/09/2019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1888088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C427C7E-F918-455F-A174-06CC00B45116}" type="datetimeFigureOut">
              <a:rPr lang="en-GB" smtClean="0"/>
              <a:t>05/09/2019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177280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27C7E-F918-455F-A174-06CC00B45116}" type="datetimeFigureOut">
              <a:rPr lang="en-GB" smtClean="0"/>
              <a:t>05/09/2019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333000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838827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C427C7E-F918-455F-A174-06CC00B45116}"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097547-1C1D-4A48-B199-348A755F527F}" type="slidenum">
              <a:rPr lang="en-GB" smtClean="0"/>
              <a:t>‹#›</a:t>
            </a:fld>
            <a:endParaRPr lang="en-GB"/>
          </a:p>
        </p:txBody>
      </p:sp>
    </p:spTree>
    <p:extLst>
      <p:ext uri="{BB962C8B-B14F-4D97-AF65-F5344CB8AC3E}">
        <p14:creationId xmlns:p14="http://schemas.microsoft.com/office/powerpoint/2010/main" val="2619018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427C7E-F918-455F-A174-06CC00B45116}" type="datetimeFigureOut">
              <a:rPr lang="en-GB" smtClean="0"/>
              <a:t>05/09/2019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97547-1C1D-4A48-B199-348A755F527F}" type="slidenum">
              <a:rPr lang="en-GB" smtClean="0"/>
              <a:t>‹#›</a:t>
            </a:fld>
            <a:endParaRPr lang="en-GB"/>
          </a:p>
        </p:txBody>
      </p:sp>
      <p:sp>
        <p:nvSpPr>
          <p:cNvPr id="7" name="Rectangle 2"/>
          <p:cNvSpPr>
            <a:spLocks noChangeArrowheads="1"/>
          </p:cNvSpPr>
          <p:nvPr userDrawn="1"/>
        </p:nvSpPr>
        <p:spPr bwMode="auto">
          <a:xfrm>
            <a:off x="0" y="1588"/>
            <a:ext cx="628650" cy="6856412"/>
          </a:xfrm>
          <a:prstGeom prst="rect">
            <a:avLst/>
          </a:prstGeom>
          <a:solidFill>
            <a:srgbClr val="F7941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defTabSz="457200" eaLnBrk="0" hangingPunct="0">
              <a:defRPr sz="2400">
                <a:solidFill>
                  <a:schemeClr val="tx1"/>
                </a:solidFill>
                <a:latin typeface="Arial" pitchFamily="34" charset="0"/>
                <a:ea typeface="ＭＳ Ｐゴシック" pitchFamily="34" charset="-128"/>
              </a:defRPr>
            </a:lvl1pPr>
            <a:lvl2pPr marL="742950" indent="-285750" defTabSz="457200" eaLnBrk="0" hangingPunct="0">
              <a:defRPr sz="2400">
                <a:solidFill>
                  <a:schemeClr val="tx1"/>
                </a:solidFill>
                <a:latin typeface="Arial" pitchFamily="34" charset="0"/>
                <a:ea typeface="ＭＳ Ｐゴシック" pitchFamily="34" charset="-128"/>
              </a:defRPr>
            </a:lvl2pPr>
            <a:lvl3pPr marL="1143000" indent="-228600" defTabSz="457200" eaLnBrk="0" hangingPunct="0">
              <a:defRPr sz="2400">
                <a:solidFill>
                  <a:schemeClr val="tx1"/>
                </a:solidFill>
                <a:latin typeface="Arial" pitchFamily="34" charset="0"/>
                <a:ea typeface="ＭＳ Ｐゴシック" pitchFamily="34" charset="-128"/>
              </a:defRPr>
            </a:lvl3pPr>
            <a:lvl4pPr marL="1600200" indent="-228600" defTabSz="457200" eaLnBrk="0" hangingPunct="0">
              <a:defRPr sz="2400">
                <a:solidFill>
                  <a:schemeClr val="tx1"/>
                </a:solidFill>
                <a:latin typeface="Arial" pitchFamily="34" charset="0"/>
                <a:ea typeface="ＭＳ Ｐゴシック" pitchFamily="34" charset="-128"/>
              </a:defRPr>
            </a:lvl4pPr>
            <a:lvl5pPr marL="2057400" indent="-228600" defTabSz="4572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endParaRPr lang="en-US" altLang="en-US" sz="1800">
              <a:solidFill>
                <a:srgbClr val="000000"/>
              </a:solidFill>
              <a:latin typeface="Calibri" pitchFamily="34" charset="0"/>
              <a:cs typeface="Arial" pitchFamily="34" charset="0"/>
            </a:endParaRPr>
          </a:p>
        </p:txBody>
      </p:sp>
    </p:spTree>
    <p:extLst>
      <p:ext uri="{BB962C8B-B14F-4D97-AF65-F5344CB8AC3E}">
        <p14:creationId xmlns:p14="http://schemas.microsoft.com/office/powerpoint/2010/main" val="4033512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427C7E-F918-455F-A174-06CC00B45116}" type="datetimeFigureOut">
              <a:rPr lang="en-GB" smtClean="0"/>
              <a:t>05/09/2019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97547-1C1D-4A48-B199-348A755F527F}" type="slidenum">
              <a:rPr lang="en-GB" smtClean="0"/>
              <a:t>‹#›</a:t>
            </a:fld>
            <a:endParaRPr lang="en-GB"/>
          </a:p>
        </p:txBody>
      </p:sp>
    </p:spTree>
    <p:extLst>
      <p:ext uri="{BB962C8B-B14F-4D97-AF65-F5344CB8AC3E}">
        <p14:creationId xmlns:p14="http://schemas.microsoft.com/office/powerpoint/2010/main" val="22640549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ugandarefugees.org/en/working-group/154?sv=0&amp;geo=22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825182"/>
            <a:ext cx="7772400" cy="34881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5500" b="1" dirty="0">
                <a:solidFill>
                  <a:schemeClr val="accent1">
                    <a:lumMod val="75000"/>
                  </a:schemeClr>
                </a:solidFill>
                <a:effectLst>
                  <a:outerShdw blurRad="38100" dist="38100" dir="2700000" algn="tl">
                    <a:srgbClr val="000000">
                      <a:alpha val="43137"/>
                    </a:srgbClr>
                  </a:outerShdw>
                </a:effectLst>
              </a:rPr>
              <a:t>Shelter, Settlements + NFI Sector Working Group</a:t>
            </a:r>
          </a:p>
          <a:p>
            <a:r>
              <a:rPr lang="en-US" sz="6600" b="1" dirty="0">
                <a:solidFill>
                  <a:schemeClr val="accent1">
                    <a:lumMod val="75000"/>
                  </a:schemeClr>
                </a:solidFill>
                <a:effectLst>
                  <a:outerShdw blurRad="38100" dist="38100" dir="2700000" algn="tl">
                    <a:srgbClr val="000000">
                      <a:alpha val="43137"/>
                    </a:srgbClr>
                  </a:outerShdw>
                </a:effectLst>
              </a:rPr>
              <a:t>SSNFI WG</a:t>
            </a:r>
          </a:p>
        </p:txBody>
      </p:sp>
      <p:sp>
        <p:nvSpPr>
          <p:cNvPr id="5" name="Subtitle 2"/>
          <p:cNvSpPr txBox="1">
            <a:spLocks/>
          </p:cNvSpPr>
          <p:nvPr/>
        </p:nvSpPr>
        <p:spPr>
          <a:xfrm>
            <a:off x="1143000" y="4507346"/>
            <a:ext cx="6858000" cy="1698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4600" b="1" dirty="0"/>
              <a:t>Meeting</a:t>
            </a:r>
          </a:p>
          <a:p>
            <a:pPr>
              <a:lnSpc>
                <a:spcPct val="100000"/>
              </a:lnSpc>
            </a:pPr>
            <a:r>
              <a:rPr lang="en-US" sz="4600" b="1" spc="40" dirty="0"/>
              <a:t>5</a:t>
            </a:r>
            <a:r>
              <a:rPr lang="en-US" sz="4600" b="1" spc="40" baseline="30000" dirty="0"/>
              <a:t>th</a:t>
            </a:r>
            <a:r>
              <a:rPr lang="en-US" sz="4600" b="1" spc="40" dirty="0"/>
              <a:t> September 2019</a:t>
            </a:r>
            <a:endParaRPr lang="en-GB" sz="4700" b="1" spc="40" dirty="0"/>
          </a:p>
        </p:txBody>
      </p:sp>
    </p:spTree>
    <p:extLst>
      <p:ext uri="{BB962C8B-B14F-4D97-AF65-F5344CB8AC3E}">
        <p14:creationId xmlns:p14="http://schemas.microsoft.com/office/powerpoint/2010/main" val="2745020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2105892"/>
            <a:ext cx="9144000" cy="453579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600" b="1" dirty="0">
                <a:solidFill>
                  <a:schemeClr val="accent1">
                    <a:lumMod val="75000"/>
                  </a:schemeClr>
                </a:solidFill>
                <a:effectLst>
                  <a:outerShdw blurRad="38100" dist="38100" dir="2700000" algn="tl">
                    <a:srgbClr val="000000">
                      <a:alpha val="43137"/>
                    </a:srgbClr>
                  </a:outerShdw>
                </a:effectLst>
              </a:rPr>
              <a:t>AOB?</a:t>
            </a:r>
          </a:p>
          <a:p>
            <a:endParaRPr lang="en-US" sz="6600" b="1" dirty="0">
              <a:solidFill>
                <a:schemeClr val="accent1">
                  <a:lumMod val="75000"/>
                </a:schemeClr>
              </a:solidFill>
              <a:effectLst>
                <a:outerShdw blurRad="38100" dist="38100" dir="2700000" algn="tl">
                  <a:srgbClr val="000000">
                    <a:alpha val="43137"/>
                  </a:srgbClr>
                </a:outerShdw>
              </a:effectLst>
            </a:endParaRPr>
          </a:p>
          <a:p>
            <a:endParaRPr lang="en-US" sz="4600" b="1" dirty="0">
              <a:latin typeface="+mn-lt"/>
            </a:endParaRPr>
          </a:p>
          <a:p>
            <a:endParaRPr lang="en-US" sz="4600" b="1" dirty="0">
              <a:latin typeface="+mn-lt"/>
            </a:endParaRPr>
          </a:p>
          <a:p>
            <a:endParaRPr lang="en-US" sz="6600" b="1"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10620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247534"/>
          </a:xfrm>
        </p:spPr>
        <p:txBody>
          <a:bodyPr>
            <a:normAutofit/>
          </a:bodyPr>
          <a:lstStyle/>
          <a:p>
            <a:r>
              <a:rPr lang="en-US" sz="3200" dirty="0"/>
              <a:t>Welcome and Introductions </a:t>
            </a:r>
          </a:p>
          <a:p>
            <a:r>
              <a:rPr lang="en-US" sz="3200" dirty="0"/>
              <a:t>Updates from the field &amp; for Semi-Permanent Shelter Pilot Projects</a:t>
            </a:r>
          </a:p>
          <a:p>
            <a:r>
              <a:rPr lang="en-US" sz="3200" dirty="0"/>
              <a:t>CRS presentation on results from Semi-Permanent Shelter Pilot &amp; 8 guiding principles</a:t>
            </a:r>
          </a:p>
          <a:p>
            <a:r>
              <a:rPr lang="en-US" sz="3200" dirty="0" err="1"/>
              <a:t>ActivityINFO</a:t>
            </a:r>
            <a:r>
              <a:rPr lang="en-US" sz="3200" dirty="0"/>
              <a:t> Q2 overview and tips for Q3.</a:t>
            </a:r>
          </a:p>
          <a:p>
            <a:r>
              <a:rPr lang="en-US" sz="3200" dirty="0"/>
              <a:t>Updates - FRRM hotline &amp; Public infrastructure in refugee settlements</a:t>
            </a:r>
          </a:p>
          <a:p>
            <a:r>
              <a:rPr lang="en-US" sz="3200" dirty="0"/>
              <a:t>AOB </a:t>
            </a:r>
          </a:p>
          <a:p>
            <a:endParaRPr lang="en-UG" dirty="0"/>
          </a:p>
          <a:p>
            <a:pPr marL="0" lvl="0" indent="0">
              <a:buNone/>
            </a:pPr>
            <a:r>
              <a:rPr lang="en-US" sz="2400" i="1" dirty="0"/>
              <a:t>All documents will be shared after meeting + uploaded on </a:t>
            </a:r>
            <a:r>
              <a:rPr lang="en-US" sz="2400" i="1" dirty="0">
                <a:hlinkClick r:id="rId2"/>
              </a:rPr>
              <a:t>portal</a:t>
            </a:r>
            <a:r>
              <a:rPr lang="en-US" sz="2400" i="1" dirty="0"/>
              <a:t>. </a:t>
            </a:r>
            <a:endParaRPr lang="en-GB" sz="2400" i="1" dirty="0"/>
          </a:p>
        </p:txBody>
      </p:sp>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dirty="0">
                <a:solidFill>
                  <a:schemeClr val="accent1">
                    <a:lumMod val="75000"/>
                  </a:schemeClr>
                </a:solidFill>
                <a:effectLst>
                  <a:outerShdw blurRad="38100" dist="38100" dir="2700000" algn="tl">
                    <a:srgbClr val="000000">
                      <a:alpha val="43137"/>
                    </a:srgbClr>
                  </a:outerShdw>
                </a:effectLst>
              </a:rPr>
              <a:t>AGENDA</a:t>
            </a:r>
            <a:endParaRPr lang="en-GB" sz="4200" b="1" dirty="0"/>
          </a:p>
        </p:txBody>
      </p:sp>
    </p:spTree>
    <p:extLst>
      <p:ext uri="{BB962C8B-B14F-4D97-AF65-F5344CB8AC3E}">
        <p14:creationId xmlns:p14="http://schemas.microsoft.com/office/powerpoint/2010/main" val="2432248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a:solidFill>
                  <a:schemeClr val="accent1">
                    <a:lumMod val="75000"/>
                  </a:schemeClr>
                </a:solidFill>
                <a:effectLst>
                  <a:outerShdw blurRad="38100" dist="38100" dir="2700000" algn="tl">
                    <a:srgbClr val="000000">
                      <a:alpha val="43137"/>
                    </a:srgbClr>
                  </a:outerShdw>
                </a:effectLst>
              </a:rPr>
              <a:t>ACTIVITY INFO REPORTING - 2019</a:t>
            </a:r>
            <a:endParaRPr lang="en-GB" sz="4200" b="1" spc="-150" dirty="0"/>
          </a:p>
        </p:txBody>
      </p:sp>
      <p:graphicFrame>
        <p:nvGraphicFramePr>
          <p:cNvPr id="6" name="Table 5">
            <a:extLst>
              <a:ext uri="{FF2B5EF4-FFF2-40B4-BE49-F238E27FC236}">
                <a16:creationId xmlns:a16="http://schemas.microsoft.com/office/drawing/2014/main" id="{DF7C1C64-F633-4618-B7D7-AF415B55AC06}"/>
              </a:ext>
            </a:extLst>
          </p:cNvPr>
          <p:cNvGraphicFramePr>
            <a:graphicFrameLocks noGrp="1"/>
          </p:cNvGraphicFramePr>
          <p:nvPr>
            <p:extLst>
              <p:ext uri="{D42A27DB-BD31-4B8C-83A1-F6EECF244321}">
                <p14:modId xmlns:p14="http://schemas.microsoft.com/office/powerpoint/2010/main" val="3963420031"/>
              </p:ext>
            </p:extLst>
          </p:nvPr>
        </p:nvGraphicFramePr>
        <p:xfrm>
          <a:off x="0" y="843379"/>
          <a:ext cx="9144000" cy="6014620"/>
        </p:xfrm>
        <a:graphic>
          <a:graphicData uri="http://schemas.openxmlformats.org/drawingml/2006/table">
            <a:tbl>
              <a:tblPr>
                <a:tableStyleId>{69CF1AB2-1976-4502-BF36-3FF5EA218861}</a:tableStyleId>
              </a:tblPr>
              <a:tblGrid>
                <a:gridCol w="754380">
                  <a:extLst>
                    <a:ext uri="{9D8B030D-6E8A-4147-A177-3AD203B41FA5}">
                      <a16:colId xmlns:a16="http://schemas.microsoft.com/office/drawing/2014/main" val="1010038916"/>
                    </a:ext>
                  </a:extLst>
                </a:gridCol>
                <a:gridCol w="742950">
                  <a:extLst>
                    <a:ext uri="{9D8B030D-6E8A-4147-A177-3AD203B41FA5}">
                      <a16:colId xmlns:a16="http://schemas.microsoft.com/office/drawing/2014/main" val="2434771482"/>
                    </a:ext>
                  </a:extLst>
                </a:gridCol>
                <a:gridCol w="5932170">
                  <a:extLst>
                    <a:ext uri="{9D8B030D-6E8A-4147-A177-3AD203B41FA5}">
                      <a16:colId xmlns:a16="http://schemas.microsoft.com/office/drawing/2014/main" val="3821993205"/>
                    </a:ext>
                  </a:extLst>
                </a:gridCol>
                <a:gridCol w="857250">
                  <a:extLst>
                    <a:ext uri="{9D8B030D-6E8A-4147-A177-3AD203B41FA5}">
                      <a16:colId xmlns:a16="http://schemas.microsoft.com/office/drawing/2014/main" val="2263920245"/>
                    </a:ext>
                  </a:extLst>
                </a:gridCol>
                <a:gridCol w="857250">
                  <a:extLst>
                    <a:ext uri="{9D8B030D-6E8A-4147-A177-3AD203B41FA5}">
                      <a16:colId xmlns:a16="http://schemas.microsoft.com/office/drawing/2014/main" val="1102478792"/>
                    </a:ext>
                  </a:extLst>
                </a:gridCol>
              </a:tblGrid>
              <a:tr h="300731">
                <a:tc>
                  <a:txBody>
                    <a:bodyPr/>
                    <a:lstStyle/>
                    <a:p>
                      <a:pPr algn="ctr" fontAlgn="b"/>
                      <a:r>
                        <a:rPr lang="en-US" sz="1800" b="1" u="none" strike="noStrike" dirty="0">
                          <a:effectLst/>
                        </a:rPr>
                        <a:t>HCR IP</a:t>
                      </a:r>
                      <a:endParaRPr lang="en-US" sz="18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b="1" u="none" strike="noStrike" dirty="0">
                          <a:effectLst/>
                        </a:rPr>
                        <a:t>RRP</a:t>
                      </a:r>
                      <a:endParaRPr lang="en-US" sz="1800" b="1"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b="1" u="none" strike="noStrike" dirty="0">
                          <a:effectLst/>
                        </a:rPr>
                        <a:t>Partner</a:t>
                      </a:r>
                      <a:endParaRPr lang="en-US" sz="18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b="1" u="none" strike="noStrike" dirty="0">
                          <a:effectLst/>
                        </a:rPr>
                        <a:t>Q1</a:t>
                      </a:r>
                      <a:endParaRPr lang="en-US" sz="18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b="1" u="none" strike="noStrike" dirty="0">
                          <a:effectLst/>
                        </a:rPr>
                        <a:t>Q2</a:t>
                      </a:r>
                      <a:endParaRPr lang="en-US" sz="18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211495007"/>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Care and Assistance for Forced Migrants</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2757999416"/>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Catholic </a:t>
                      </a:r>
                      <a:r>
                        <a:rPr lang="en-US" sz="1800" u="none" strike="noStrike" dirty="0" err="1">
                          <a:effectLst/>
                        </a:rPr>
                        <a:t>Organisation</a:t>
                      </a:r>
                      <a:r>
                        <a:rPr lang="en-US" sz="1800" u="none" strike="noStrike" dirty="0">
                          <a:effectLst/>
                        </a:rPr>
                        <a:t> for Relief and Development Aid</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extLst>
                  <a:ext uri="{0D108BD9-81ED-4DB2-BD59-A6C34878D82A}">
                    <a16:rowId xmlns:a16="http://schemas.microsoft.com/office/drawing/2014/main" val="2286087188"/>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Catholic Relief Services</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gridSpan="2">
                  <a:txBody>
                    <a:bodyPr/>
                    <a:lstStyle/>
                    <a:p>
                      <a:pPr algn="ctr" fontAlgn="b"/>
                      <a:r>
                        <a:rPr lang="en-US" sz="1800" u="none" strike="noStrike">
                          <a:effectLst/>
                        </a:rPr>
                        <a:t>Planned only</a:t>
                      </a:r>
                      <a:endParaRPr lang="en-US" sz="1800" b="0" i="0" u="none" strike="noStrike">
                        <a:solidFill>
                          <a:srgbClr val="9C6500"/>
                        </a:solidFill>
                        <a:effectLst/>
                        <a:latin typeface="Calibri" panose="020F0502020204030204" pitchFamily="34" charset="0"/>
                      </a:endParaRPr>
                    </a:p>
                  </a:txBody>
                  <a:tcPr marL="7620" marR="7620" marT="7620" marB="0" anchor="b"/>
                </a:tc>
                <a:tc hMerge="1">
                  <a:txBody>
                    <a:bodyPr/>
                    <a:lstStyle/>
                    <a:p>
                      <a:pPr algn="l" fontAlgn="b"/>
                      <a:endParaRPr lang="en-US" sz="1400" b="0" i="0" u="none" strike="noStrike">
                        <a:solidFill>
                          <a:srgbClr val="9C65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831170350"/>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Cooperative for Assistance and Relief Everywhere </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2599804213"/>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Danish Refugee Council</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3000208996"/>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Humanitarian Initiative Just Relief Aid</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218830786"/>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International Aid Services</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19677124"/>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Jesuit Refugee Service</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extLst>
                  <a:ext uri="{0D108BD9-81ED-4DB2-BD59-A6C34878D82A}">
                    <a16:rowId xmlns:a16="http://schemas.microsoft.com/office/drawing/2014/main" val="4224624262"/>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Lutheran World Federation</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37152562"/>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Norwegian Refugee Council</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G" sz="1800" u="none" strike="noStrike" dirty="0">
                          <a:effectLst/>
                        </a:rPr>
                        <a:t> </a:t>
                      </a:r>
                      <a:endParaRPr lang="en-UG" sz="1800" b="0" i="0" u="none" strike="noStrike" dirty="0">
                        <a:solidFill>
                          <a:srgbClr val="9C0006"/>
                        </a:solidFill>
                        <a:effectLst/>
                        <a:latin typeface="Calibri" panose="020F0502020204030204" pitchFamily="34" charset="0"/>
                      </a:endParaRPr>
                    </a:p>
                  </a:txBody>
                  <a:tcPr marL="7620" marR="7620" marT="7620" marB="0" anchor="b">
                    <a:solidFill>
                      <a:srgbClr val="FF0000"/>
                    </a:solidFill>
                  </a:tcPr>
                </a:tc>
                <a:tc>
                  <a:txBody>
                    <a:bodyPr/>
                    <a:lstStyle/>
                    <a:p>
                      <a:pPr algn="ctr" fontAlgn="b"/>
                      <a:r>
                        <a:rPr lang="en-UG" sz="1800" u="none" strike="noStrike" dirty="0">
                          <a:effectLst/>
                        </a:rPr>
                        <a:t> </a:t>
                      </a:r>
                      <a:endParaRPr lang="en-UG" sz="1800" b="0" i="0" u="none" strike="noStrike" dirty="0">
                        <a:solidFill>
                          <a:srgbClr val="9C0006"/>
                        </a:solidFill>
                        <a:effectLst/>
                        <a:latin typeface="Calibri" panose="020F0502020204030204" pitchFamily="34" charset="0"/>
                      </a:endParaRPr>
                    </a:p>
                  </a:txBody>
                  <a:tcPr marL="7620" marR="7620" marT="7620" marB="0" anchor="b">
                    <a:solidFill>
                      <a:srgbClr val="FF0000"/>
                    </a:solidFill>
                  </a:tcPr>
                </a:tc>
                <a:extLst>
                  <a:ext uri="{0D108BD9-81ED-4DB2-BD59-A6C34878D82A}">
                    <a16:rowId xmlns:a16="http://schemas.microsoft.com/office/drawing/2014/main" val="4016198297"/>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Peace Winds Japan</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310413677"/>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a:effectLst/>
                        </a:rPr>
                        <a:t>Plan International</a:t>
                      </a:r>
                      <a:endParaRPr lang="en-US" sz="1800" b="0" i="0" u="none" strike="noStrike">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a:effectLst/>
                        </a:rPr>
                        <a:t>x</a:t>
                      </a:r>
                      <a:endParaRPr lang="en-US" sz="1800" b="0" i="0" u="none" strike="noStrike">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2470304772"/>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Samaritan’s Purse</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603916569"/>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Uganda Red Cross Society</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036180885"/>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Uganda Refugee Disaster and Management Council</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1818205609"/>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United Nations Migration Agency</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G" sz="1800" u="none" strike="noStrike" dirty="0">
                          <a:effectLst/>
                        </a:rPr>
                        <a:t> </a:t>
                      </a:r>
                      <a:endParaRPr lang="en-UG" sz="1800" b="0" i="0" u="none" strike="noStrike" dirty="0">
                        <a:solidFill>
                          <a:srgbClr val="9C0006"/>
                        </a:solidFill>
                        <a:effectLst/>
                        <a:latin typeface="Calibri" panose="020F0502020204030204" pitchFamily="34" charset="0"/>
                      </a:endParaRPr>
                    </a:p>
                  </a:txBody>
                  <a:tcPr marL="7620" marR="7620" marT="7620" marB="0" anchor="b">
                    <a:solidFill>
                      <a:srgbClr val="FF0000"/>
                    </a:solidFill>
                  </a:tcPr>
                </a:tc>
                <a:tc>
                  <a:txBody>
                    <a:bodyPr/>
                    <a:lstStyle/>
                    <a:p>
                      <a:pPr algn="ctr" fontAlgn="b"/>
                      <a:r>
                        <a:rPr lang="en-UG" sz="1800" u="none" strike="noStrike" dirty="0">
                          <a:effectLst/>
                        </a:rPr>
                        <a:t> </a:t>
                      </a:r>
                      <a:endParaRPr lang="en-UG" sz="1800" b="0" i="0" u="none" strike="noStrike" dirty="0">
                        <a:solidFill>
                          <a:srgbClr val="9C0006"/>
                        </a:solidFill>
                        <a:effectLst/>
                        <a:latin typeface="Calibri" panose="020F0502020204030204" pitchFamily="34" charset="0"/>
                      </a:endParaRPr>
                    </a:p>
                  </a:txBody>
                  <a:tcPr marL="7620" marR="7620" marT="7620" marB="0" anchor="b">
                    <a:solidFill>
                      <a:srgbClr val="FF0000"/>
                    </a:solidFill>
                  </a:tcPr>
                </a:tc>
                <a:extLst>
                  <a:ext uri="{0D108BD9-81ED-4DB2-BD59-A6C34878D82A}">
                    <a16:rowId xmlns:a16="http://schemas.microsoft.com/office/drawing/2014/main" val="989883921"/>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United Nations Refugee Agency</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240968627"/>
                  </a:ext>
                </a:extLst>
              </a:tr>
              <a:tr h="300731">
                <a:tc>
                  <a:txBody>
                    <a:bodyPr/>
                    <a:lstStyle/>
                    <a:p>
                      <a:pPr algn="ctr" fontAlgn="b"/>
                      <a:endParaRPr lang="en-UG"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Volunteers Effort For Development Concern</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9C6500"/>
                        </a:solidFill>
                        <a:effectLst/>
                        <a:latin typeface="Calibri" panose="020F0502020204030204" pitchFamily="34" charset="0"/>
                      </a:endParaRPr>
                    </a:p>
                  </a:txBody>
                  <a:tcPr marL="7620" marR="7620" marT="7620" marB="0" anchor="b">
                    <a:solidFill>
                      <a:schemeClr val="accent4">
                        <a:lumMod val="20000"/>
                        <a:lumOff val="80000"/>
                      </a:schemeClr>
                    </a:solidFill>
                  </a:tcPr>
                </a:tc>
                <a:tc>
                  <a:txBody>
                    <a:bodyPr/>
                    <a:lstStyle/>
                    <a:p>
                      <a:pPr algn="ctr" fontAlgn="b"/>
                      <a:endParaRPr lang="en-UG"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26519356"/>
                  </a:ext>
                </a:extLst>
              </a:tr>
              <a:tr h="300731">
                <a:tc>
                  <a:txBody>
                    <a:bodyPr/>
                    <a:lstStyle/>
                    <a:p>
                      <a:pPr algn="ctr" fontAlgn="b"/>
                      <a:r>
                        <a:rPr lang="en-US" sz="1800" u="none" strike="noStrike">
                          <a:effectLst/>
                        </a:rPr>
                        <a:t>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x</a:t>
                      </a:r>
                      <a:endParaRPr lang="en-US" sz="18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800" u="none" strike="noStrike" dirty="0">
                          <a:effectLst/>
                        </a:rPr>
                        <a:t>World Vision International</a:t>
                      </a:r>
                      <a:endParaRPr lang="en-US" sz="180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tc>
                  <a:txBody>
                    <a:bodyPr/>
                    <a:lstStyle/>
                    <a:p>
                      <a:pPr algn="ctr" fontAlgn="b"/>
                      <a:r>
                        <a:rPr lang="en-US" sz="1800" u="none" strike="noStrike" dirty="0">
                          <a:effectLst/>
                        </a:rPr>
                        <a:t>x</a:t>
                      </a:r>
                      <a:endParaRPr lang="en-US" sz="1800" b="0" i="0" u="none" strike="noStrike" dirty="0">
                        <a:solidFill>
                          <a:srgbClr val="006100"/>
                        </a:solidFill>
                        <a:effectLst/>
                        <a:latin typeface="Calibri" panose="020F0502020204030204" pitchFamily="34" charset="0"/>
                      </a:endParaRPr>
                    </a:p>
                  </a:txBody>
                  <a:tcPr marL="7620" marR="7620" marT="7620" marB="0" anchor="b">
                    <a:solidFill>
                      <a:schemeClr val="accent6">
                        <a:lumMod val="20000"/>
                        <a:lumOff val="80000"/>
                      </a:schemeClr>
                    </a:solidFill>
                  </a:tcPr>
                </a:tc>
                <a:extLst>
                  <a:ext uri="{0D108BD9-81ED-4DB2-BD59-A6C34878D82A}">
                    <a16:rowId xmlns:a16="http://schemas.microsoft.com/office/drawing/2014/main" val="2224638458"/>
                  </a:ext>
                </a:extLst>
              </a:tr>
            </a:tbl>
          </a:graphicData>
        </a:graphic>
      </p:graphicFrame>
    </p:spTree>
    <p:extLst>
      <p:ext uri="{BB962C8B-B14F-4D97-AF65-F5344CB8AC3E}">
        <p14:creationId xmlns:p14="http://schemas.microsoft.com/office/powerpoint/2010/main" val="809678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D15B5F9E-C838-4D10-B11F-4030F7BB145F}"/>
              </a:ext>
            </a:extLst>
          </p:cNvPr>
          <p:cNvSpPr>
            <a:spLocks noGrp="1"/>
          </p:cNvSpPr>
          <p:nvPr>
            <p:ph idx="1"/>
          </p:nvPr>
        </p:nvSpPr>
        <p:spPr>
          <a:xfrm>
            <a:off x="628650" y="843379"/>
            <a:ext cx="8515350" cy="6247534"/>
          </a:xfrm>
        </p:spPr>
        <p:txBody>
          <a:bodyPr>
            <a:normAutofit fontScale="70000" lnSpcReduction="20000"/>
          </a:bodyPr>
          <a:lstStyle/>
          <a:p>
            <a:pPr marL="0" indent="0">
              <a:lnSpc>
                <a:spcPct val="120000"/>
              </a:lnSpc>
              <a:spcBef>
                <a:spcPts val="300"/>
              </a:spcBef>
              <a:spcAft>
                <a:spcPts val="0"/>
              </a:spcAft>
              <a:buNone/>
            </a:pPr>
            <a:r>
              <a:rPr lang="en-GB" sz="3200" dirty="0">
                <a:latin typeface="Calibri" panose="020F0502020204030204" pitchFamily="34" charset="0"/>
                <a:ea typeface="Calibri" panose="020F0502020204030204" pitchFamily="34" charset="0"/>
              </a:rPr>
              <a:t>The following partners are </a:t>
            </a:r>
            <a:r>
              <a:rPr lang="en-GB" sz="3200" b="1" dirty="0">
                <a:latin typeface="Calibri" panose="020F0502020204030204" pitchFamily="34" charset="0"/>
                <a:ea typeface="Calibri" panose="020F0502020204030204" pitchFamily="34" charset="0"/>
              </a:rPr>
              <a:t>not</a:t>
            </a:r>
            <a:r>
              <a:rPr lang="en-GB" sz="3200" dirty="0">
                <a:latin typeface="Calibri" panose="020F0502020204030204" pitchFamily="34" charset="0"/>
                <a:ea typeface="Calibri" panose="020F0502020204030204" pitchFamily="34" charset="0"/>
              </a:rPr>
              <a:t> currently reporting, but have done so previously in the 5W (</a:t>
            </a:r>
            <a:r>
              <a:rPr lang="en-GB" sz="3200" b="1" i="1" dirty="0">
                <a:latin typeface="Calibri" panose="020F0502020204030204" pitchFamily="34" charset="0"/>
                <a:ea typeface="Calibri" panose="020F0502020204030204" pitchFamily="34" charset="0"/>
              </a:rPr>
              <a:t>ARE THEY STILL ACTIVE IN SSNFI?</a:t>
            </a:r>
            <a:r>
              <a:rPr lang="en-GB" sz="3200" dirty="0">
                <a:latin typeface="Calibri" panose="020F0502020204030204" pitchFamily="34" charset="0"/>
                <a:ea typeface="Calibri" panose="020F0502020204030204" pitchFamily="34" charset="0"/>
              </a:rPr>
              <a:t>):</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AAH</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AAR Japan</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AHA</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AIRD</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ARC</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DCA</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DLG</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Followers of the Way</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HAVESTERS</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International Rescue Committee</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Living Earth</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RMF</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Save the Children International </a:t>
            </a:r>
            <a:endParaRPr lang="en-UG" sz="3200" dirty="0">
              <a:latin typeface="Calibri" panose="020F0502020204030204" pitchFamily="34" charset="0"/>
              <a:ea typeface="Calibri" panose="020F0502020204030204" pitchFamily="34" charset="0"/>
            </a:endParaRPr>
          </a:p>
          <a:p>
            <a:pPr marL="342900" lvl="0" indent="-342900">
              <a:lnSpc>
                <a:spcPct val="120000"/>
              </a:lnSpc>
              <a:spcBef>
                <a:spcPts val="300"/>
              </a:spcBef>
              <a:spcAft>
                <a:spcPts val="0"/>
              </a:spcAft>
              <a:buFont typeface="Symbol" panose="05050102010706020507" pitchFamily="18" charset="2"/>
              <a:buChar char=""/>
            </a:pPr>
            <a:r>
              <a:rPr lang="en-GB" sz="3200" dirty="0">
                <a:latin typeface="Calibri" panose="020F0502020204030204" pitchFamily="34" charset="0"/>
                <a:ea typeface="Calibri" panose="020F0502020204030204" pitchFamily="34" charset="0"/>
              </a:rPr>
              <a:t>Scouts Movement</a:t>
            </a:r>
            <a:endParaRPr lang="en-UG" sz="3200" dirty="0">
              <a:latin typeface="Calibri" panose="020F0502020204030204" pitchFamily="34" charset="0"/>
              <a:ea typeface="Calibri" panose="020F0502020204030204" pitchFamily="34" charset="0"/>
            </a:endParaRPr>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a:solidFill>
                  <a:schemeClr val="accent1">
                    <a:lumMod val="75000"/>
                  </a:schemeClr>
                </a:solidFill>
                <a:effectLst>
                  <a:outerShdw blurRad="38100" dist="38100" dir="2700000" algn="tl">
                    <a:srgbClr val="000000">
                      <a:alpha val="43137"/>
                    </a:srgbClr>
                  </a:outerShdw>
                </a:effectLst>
              </a:rPr>
              <a:t>ACTIVITY INFO REPORTING - 2019</a:t>
            </a:r>
            <a:endParaRPr lang="en-GB" sz="4200" b="1" spc="-150" dirty="0"/>
          </a:p>
        </p:txBody>
      </p:sp>
    </p:spTree>
    <p:extLst>
      <p:ext uri="{BB962C8B-B14F-4D97-AF65-F5344CB8AC3E}">
        <p14:creationId xmlns:p14="http://schemas.microsoft.com/office/powerpoint/2010/main" val="218738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346091"/>
          </a:xfrm>
        </p:spPr>
        <p:txBody>
          <a:bodyPr>
            <a:normAutofit fontScale="55000" lnSpcReduction="20000"/>
          </a:bodyPr>
          <a:lstStyle/>
          <a:p>
            <a:pPr marL="0" indent="0">
              <a:buNone/>
            </a:pPr>
            <a:r>
              <a:rPr lang="en-US" sz="5100" b="1" dirty="0"/>
              <a:t>Errors observed by Sector Lead:</a:t>
            </a:r>
            <a:r>
              <a:rPr lang="en-US" sz="5100" dirty="0"/>
              <a:t> </a:t>
            </a:r>
            <a:endParaRPr lang="en-UG" sz="5100" dirty="0"/>
          </a:p>
          <a:p>
            <a:pPr>
              <a:lnSpc>
                <a:spcPct val="120000"/>
              </a:lnSpc>
              <a:spcBef>
                <a:spcPts val="300"/>
              </a:spcBef>
            </a:pPr>
            <a:r>
              <a:rPr lang="en-US" sz="3800" dirty="0"/>
              <a:t>REPAIRS / EXPANSION for structures = specific construction projects to repair/rehabilitate/upgrade/expand buildings. It DOES NOT MEAN ROUTINE/ONGOING MAINTENANCE such as cleaning or patching up the small, occasional tear/chip in a surface.</a:t>
            </a:r>
          </a:p>
          <a:p>
            <a:pPr>
              <a:lnSpc>
                <a:spcPct val="120000"/>
              </a:lnSpc>
              <a:spcBef>
                <a:spcPts val="300"/>
              </a:spcBef>
            </a:pPr>
            <a:endParaRPr lang="en-UG" sz="1800" dirty="0"/>
          </a:p>
          <a:p>
            <a:pPr>
              <a:lnSpc>
                <a:spcPct val="120000"/>
              </a:lnSpc>
              <a:spcBef>
                <a:spcPts val="300"/>
              </a:spcBef>
            </a:pPr>
            <a:r>
              <a:rPr lang="en-GB" sz="3800" dirty="0"/>
              <a:t>Need to exclude distribution of NFIs to new arrivals in Transit Centres (outside settlements) to avoid high risk of duplication (double counting with NFIs they receive at settlement-level RCs &amp; upon plot allocations).</a:t>
            </a:r>
          </a:p>
          <a:p>
            <a:pPr>
              <a:lnSpc>
                <a:spcPct val="120000"/>
              </a:lnSpc>
              <a:spcBef>
                <a:spcPts val="300"/>
              </a:spcBef>
            </a:pPr>
            <a:endParaRPr lang="en-UG" sz="1800" dirty="0"/>
          </a:p>
          <a:p>
            <a:pPr>
              <a:lnSpc>
                <a:spcPct val="120000"/>
              </a:lnSpc>
              <a:spcBef>
                <a:spcPts val="300"/>
              </a:spcBef>
            </a:pPr>
            <a:r>
              <a:rPr lang="en-US" sz="3800" dirty="0"/>
              <a:t>Where partners are to enter # for “Construction of XXX shelters (total)”, it is only meant to be the total that have been fully constructed in that reporting period. It is not meant to list total targets for the year. </a:t>
            </a:r>
          </a:p>
          <a:p>
            <a:pPr marL="0" indent="0">
              <a:lnSpc>
                <a:spcPct val="120000"/>
              </a:lnSpc>
              <a:spcBef>
                <a:spcPts val="300"/>
              </a:spcBef>
              <a:buNone/>
            </a:pPr>
            <a:endParaRPr lang="en-UG" sz="1800" dirty="0"/>
          </a:p>
          <a:p>
            <a:pPr>
              <a:lnSpc>
                <a:spcPct val="120000"/>
              </a:lnSpc>
              <a:spcBef>
                <a:spcPts val="300"/>
              </a:spcBef>
            </a:pPr>
            <a:r>
              <a:rPr lang="en-GB" sz="3800" dirty="0"/>
              <a:t>Inconsistent reporting between ‘monthly’ inputs &amp; accumulated figures to date – need to choose one or the other approach. </a:t>
            </a:r>
          </a:p>
          <a:p>
            <a:pPr>
              <a:lnSpc>
                <a:spcPct val="120000"/>
              </a:lnSpc>
              <a:spcBef>
                <a:spcPts val="300"/>
              </a:spcBef>
            </a:pPr>
            <a:endParaRPr lang="en-UG" sz="1800" dirty="0"/>
          </a:p>
          <a:p>
            <a:pPr>
              <a:lnSpc>
                <a:spcPct val="120000"/>
              </a:lnSpc>
              <a:spcBef>
                <a:spcPts val="300"/>
              </a:spcBef>
            </a:pPr>
            <a:r>
              <a:rPr lang="en-GB" sz="3800" dirty="0"/>
              <a:t>Entries of semi-permanent shelter support in emergency shelter section.</a:t>
            </a:r>
            <a:endParaRPr lang="en-UG" sz="3800" dirty="0"/>
          </a:p>
          <a:p>
            <a:pPr marL="0" indent="0">
              <a:buNone/>
            </a:pPr>
            <a:endParaRPr lang="en-US" dirty="0"/>
          </a:p>
          <a:p>
            <a:pPr marL="84138" lvl="1" indent="0">
              <a:buNone/>
            </a:pPr>
            <a:endParaRPr lang="en-US" dirty="0"/>
          </a:p>
          <a:p>
            <a:pPr marL="971550" lvl="1" indent="-514350">
              <a:buAutoNum type="romanLcPeriod"/>
            </a:pPr>
            <a:endParaRPr lang="en-US" dirty="0"/>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a:solidFill>
                  <a:schemeClr val="accent1">
                    <a:lumMod val="75000"/>
                  </a:schemeClr>
                </a:solidFill>
                <a:effectLst>
                  <a:outerShdw blurRad="38100" dist="38100" dir="2700000" algn="tl">
                    <a:srgbClr val="000000">
                      <a:alpha val="43137"/>
                    </a:srgbClr>
                  </a:outerShdw>
                </a:effectLst>
              </a:rPr>
              <a:t>ACTIVITY INFO REPORTING - 2019 </a:t>
            </a:r>
            <a:endParaRPr lang="en-GB" sz="4200" b="1" spc="-150" dirty="0"/>
          </a:p>
        </p:txBody>
      </p:sp>
    </p:spTree>
    <p:extLst>
      <p:ext uri="{BB962C8B-B14F-4D97-AF65-F5344CB8AC3E}">
        <p14:creationId xmlns:p14="http://schemas.microsoft.com/office/powerpoint/2010/main" val="2565933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346091"/>
          </a:xfrm>
        </p:spPr>
        <p:txBody>
          <a:bodyPr>
            <a:normAutofit/>
          </a:bodyPr>
          <a:lstStyle/>
          <a:p>
            <a:pPr marL="0" indent="0">
              <a:buNone/>
            </a:pPr>
            <a:r>
              <a:rPr lang="en-US" b="1" dirty="0"/>
              <a:t>Gaps in SSNFI reporting:</a:t>
            </a:r>
          </a:p>
          <a:p>
            <a:pPr marL="0" indent="0">
              <a:lnSpc>
                <a:spcPct val="100000"/>
              </a:lnSpc>
              <a:buNone/>
            </a:pPr>
            <a:r>
              <a:rPr lang="en-US" sz="2100" dirty="0"/>
              <a:t>Sector is not capturing some key activities of partners that are not part of the WG, such as;</a:t>
            </a:r>
            <a:endParaRPr lang="en-UG" sz="2100" dirty="0"/>
          </a:p>
          <a:p>
            <a:pPr>
              <a:lnSpc>
                <a:spcPct val="100000"/>
              </a:lnSpc>
            </a:pPr>
            <a:r>
              <a:rPr lang="en-US" sz="2100" dirty="0"/>
              <a:t>Cash for work </a:t>
            </a:r>
            <a:r>
              <a:rPr lang="en-US" sz="2100" dirty="0" err="1"/>
              <a:t>labour-intensive</a:t>
            </a:r>
            <a:r>
              <a:rPr lang="en-US" sz="2100" dirty="0"/>
              <a:t> public works (resulting in road rehabilitation/maintenance)</a:t>
            </a:r>
            <a:endParaRPr lang="en-UG" sz="2100" dirty="0"/>
          </a:p>
          <a:p>
            <a:pPr>
              <a:lnSpc>
                <a:spcPct val="100000"/>
              </a:lnSpc>
            </a:pPr>
            <a:r>
              <a:rPr lang="en-US" sz="2100" dirty="0"/>
              <a:t>Installation of solar street lights in refugee-hosting Districts</a:t>
            </a:r>
            <a:endParaRPr lang="en-UG" sz="2100" dirty="0"/>
          </a:p>
          <a:p>
            <a:pPr>
              <a:lnSpc>
                <a:spcPct val="100000"/>
              </a:lnSpc>
            </a:pPr>
            <a:r>
              <a:rPr lang="en-US" sz="2100" dirty="0"/>
              <a:t>Construction employment and/or construction skills training for refugees/host community members</a:t>
            </a:r>
            <a:endParaRPr lang="en-UG" sz="2100" dirty="0"/>
          </a:p>
          <a:p>
            <a:pPr>
              <a:lnSpc>
                <a:spcPct val="100000"/>
              </a:lnSpc>
            </a:pPr>
            <a:r>
              <a:rPr lang="en-US" sz="2100" dirty="0"/>
              <a:t>Construction of public service buildings in settlements that are </a:t>
            </a:r>
            <a:r>
              <a:rPr lang="en-US" sz="2100" u="sng" dirty="0"/>
              <a:t>not</a:t>
            </a:r>
            <a:r>
              <a:rPr lang="en-US" sz="2100" dirty="0"/>
              <a:t> either Health, Education or communal refugee accommodation (e.g. they </a:t>
            </a:r>
            <a:r>
              <a:rPr lang="en-US" sz="2100" u="sng" dirty="0"/>
              <a:t>are</a:t>
            </a:r>
            <a:r>
              <a:rPr lang="en-US" sz="2100" dirty="0"/>
              <a:t> police posts, help desks, </a:t>
            </a:r>
            <a:r>
              <a:rPr lang="en-US" sz="2100" b="1" dirty="0"/>
              <a:t>staff accommodation/offices</a:t>
            </a:r>
            <a:r>
              <a:rPr lang="en-US" sz="2100" dirty="0"/>
              <a:t>, community </a:t>
            </a:r>
            <a:r>
              <a:rPr lang="en-US" sz="2100" dirty="0" err="1"/>
              <a:t>centres</a:t>
            </a:r>
            <a:r>
              <a:rPr lang="en-US" sz="2100" dirty="0"/>
              <a:t>)</a:t>
            </a:r>
            <a:endParaRPr lang="en-UG" sz="2100" dirty="0"/>
          </a:p>
          <a:p>
            <a:pPr marL="0" indent="0">
              <a:buNone/>
            </a:pPr>
            <a:endParaRPr lang="en-US" dirty="0"/>
          </a:p>
          <a:p>
            <a:pPr marL="84138" lvl="1" indent="0">
              <a:buNone/>
            </a:pPr>
            <a:endParaRPr lang="en-US" dirty="0"/>
          </a:p>
          <a:p>
            <a:pPr marL="971550" lvl="1" indent="-514350">
              <a:buAutoNum type="romanLcPeriod"/>
            </a:pPr>
            <a:endParaRPr lang="en-US" dirty="0"/>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a:solidFill>
                  <a:schemeClr val="accent1">
                    <a:lumMod val="75000"/>
                  </a:schemeClr>
                </a:solidFill>
                <a:effectLst>
                  <a:outerShdw blurRad="38100" dist="38100" dir="2700000" algn="tl">
                    <a:srgbClr val="000000">
                      <a:alpha val="43137"/>
                    </a:srgbClr>
                  </a:outerShdw>
                </a:effectLst>
              </a:rPr>
              <a:t>ACTIVITY INFO REPORTING - 2019 </a:t>
            </a:r>
            <a:endParaRPr lang="en-GB" sz="4200" b="1" spc="-150" dirty="0"/>
          </a:p>
        </p:txBody>
      </p:sp>
    </p:spTree>
    <p:extLst>
      <p:ext uri="{BB962C8B-B14F-4D97-AF65-F5344CB8AC3E}">
        <p14:creationId xmlns:p14="http://schemas.microsoft.com/office/powerpoint/2010/main" val="765363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9"/>
            <a:ext cx="8515350" cy="6346091"/>
          </a:xfrm>
        </p:spPr>
        <p:txBody>
          <a:bodyPr>
            <a:normAutofit/>
          </a:bodyPr>
          <a:lstStyle/>
          <a:p>
            <a:pPr marL="0" indent="0">
              <a:buNone/>
            </a:pPr>
            <a:r>
              <a:rPr lang="en-US" b="1" dirty="0"/>
              <a:t>Modifications for Q3 reporting:</a:t>
            </a:r>
            <a:r>
              <a:rPr lang="en-US" dirty="0"/>
              <a:t> </a:t>
            </a:r>
            <a:endParaRPr lang="en-UG" dirty="0"/>
          </a:p>
          <a:p>
            <a:pPr>
              <a:lnSpc>
                <a:spcPct val="100000"/>
              </a:lnSpc>
              <a:spcBef>
                <a:spcPts val="300"/>
              </a:spcBef>
            </a:pPr>
            <a:r>
              <a:rPr lang="en-US" sz="2100" dirty="0"/>
              <a:t>Info </a:t>
            </a:r>
            <a:r>
              <a:rPr lang="en-US" sz="2100" dirty="0" err="1"/>
              <a:t>Mgmt</a:t>
            </a:r>
            <a:r>
              <a:rPr lang="en-US" sz="2100" dirty="0"/>
              <a:t> will relocate PSN activities within the correct objective folder so that the structure better reflects the RRP log frame. </a:t>
            </a:r>
          </a:p>
          <a:p>
            <a:pPr>
              <a:lnSpc>
                <a:spcPct val="100000"/>
              </a:lnSpc>
              <a:spcBef>
                <a:spcPts val="300"/>
              </a:spcBef>
            </a:pPr>
            <a:r>
              <a:rPr lang="en-US" sz="2100" dirty="0"/>
              <a:t>Info </a:t>
            </a:r>
            <a:r>
              <a:rPr lang="en-US" sz="2100" dirty="0" err="1"/>
              <a:t>Mgmt</a:t>
            </a:r>
            <a:r>
              <a:rPr lang="en-US" sz="2100" dirty="0"/>
              <a:t> will adjust the 5W for communal service sites to </a:t>
            </a:r>
            <a:r>
              <a:rPr lang="en-US" sz="2100" u="sng" dirty="0"/>
              <a:t>monthly</a:t>
            </a:r>
            <a:r>
              <a:rPr lang="en-US" sz="2100" dirty="0"/>
              <a:t> and not quarterly. NB - Partners can always report quarterly if they prefer. </a:t>
            </a:r>
          </a:p>
          <a:p>
            <a:pPr>
              <a:lnSpc>
                <a:spcPct val="100000"/>
              </a:lnSpc>
              <a:spcBef>
                <a:spcPts val="300"/>
              </a:spcBef>
            </a:pPr>
            <a:r>
              <a:rPr lang="en-US" sz="2100" dirty="0"/>
              <a:t>Sector’s folder for “planned” activities will be renamed to TARGETS. </a:t>
            </a:r>
          </a:p>
          <a:p>
            <a:pPr>
              <a:lnSpc>
                <a:spcPct val="100000"/>
              </a:lnSpc>
              <a:spcBef>
                <a:spcPts val="300"/>
              </a:spcBef>
            </a:pPr>
            <a:r>
              <a:rPr lang="en-US" sz="2100" dirty="0"/>
              <a:t>Verbose objective #3 on </a:t>
            </a:r>
            <a:r>
              <a:rPr lang="en-US" sz="2100" dirty="0" err="1"/>
              <a:t>ActivityINFO</a:t>
            </a:r>
            <a:r>
              <a:rPr lang="en-US" sz="2100" dirty="0"/>
              <a:t> will be renamed from “integration of settlement plans” to “</a:t>
            </a:r>
            <a:r>
              <a:rPr lang="en-US" sz="2100" b="1" i="1" dirty="0"/>
              <a:t>settlement roads, lighting &amp; other infrastructure</a:t>
            </a:r>
            <a:r>
              <a:rPr lang="en-US" sz="2100" dirty="0"/>
              <a:t>”</a:t>
            </a:r>
          </a:p>
          <a:p>
            <a:pPr>
              <a:lnSpc>
                <a:spcPct val="100000"/>
              </a:lnSpc>
              <a:spcBef>
                <a:spcPts val="300"/>
              </a:spcBef>
            </a:pPr>
            <a:r>
              <a:rPr lang="en-US" sz="2100" dirty="0"/>
              <a:t>Definitions in brackets for the 3 x Implementation Type options could be refined to ensure better clarity on the differences;</a:t>
            </a:r>
            <a:endParaRPr lang="en-UG" sz="2100" dirty="0"/>
          </a:p>
          <a:p>
            <a:pPr marL="892175" indent="-355600">
              <a:lnSpc>
                <a:spcPct val="100000"/>
              </a:lnSpc>
              <a:spcBef>
                <a:spcPts val="300"/>
              </a:spcBef>
              <a:buFont typeface="Calibri" panose="020F0502020204030204" pitchFamily="34" charset="0"/>
              <a:buChar char="&gt;"/>
            </a:pPr>
            <a:r>
              <a:rPr lang="en-US" sz="2100" dirty="0"/>
              <a:t>Operational Partner (</a:t>
            </a:r>
            <a:r>
              <a:rPr lang="en-US" sz="2100" b="1" i="1" dirty="0"/>
              <a:t>no funding from UN agency </a:t>
            </a:r>
            <a:r>
              <a:rPr lang="en-US" sz="2100" dirty="0"/>
              <a:t>and implementation under RRP)</a:t>
            </a:r>
            <a:endParaRPr lang="en-UG" sz="2100" dirty="0"/>
          </a:p>
          <a:p>
            <a:pPr marL="892175" indent="-355600">
              <a:lnSpc>
                <a:spcPct val="100000"/>
              </a:lnSpc>
              <a:spcBef>
                <a:spcPts val="300"/>
              </a:spcBef>
              <a:buFont typeface="Calibri" panose="020F0502020204030204" pitchFamily="34" charset="0"/>
              <a:buChar char="&gt;"/>
            </a:pPr>
            <a:r>
              <a:rPr lang="en-US" sz="2100" dirty="0"/>
              <a:t>Implementing Partner (</a:t>
            </a:r>
            <a:r>
              <a:rPr lang="en-US" sz="2100" b="1" i="1" dirty="0"/>
              <a:t>funding from UN agency </a:t>
            </a:r>
            <a:r>
              <a:rPr lang="en-US" sz="2100" dirty="0"/>
              <a:t>and implementation under RRP)</a:t>
            </a:r>
          </a:p>
          <a:p>
            <a:pPr>
              <a:lnSpc>
                <a:spcPct val="100000"/>
              </a:lnSpc>
              <a:spcBef>
                <a:spcPts val="300"/>
              </a:spcBef>
            </a:pPr>
            <a:r>
              <a:rPr lang="en-US" sz="2100" b="1" dirty="0"/>
              <a:t>TBD: </a:t>
            </a:r>
            <a:r>
              <a:rPr lang="en-US" sz="2100" dirty="0"/>
              <a:t>Create another option for “combined/mixed IP and OP” for all sectors so that partners do not have to enter an activity several times for projects that have multiple donors.</a:t>
            </a:r>
            <a:endParaRPr lang="en-UG" sz="2100" dirty="0"/>
          </a:p>
          <a:p>
            <a:pPr>
              <a:lnSpc>
                <a:spcPct val="100000"/>
              </a:lnSpc>
              <a:spcBef>
                <a:spcPts val="300"/>
              </a:spcBef>
            </a:pPr>
            <a:endParaRPr lang="en-UG" sz="2100" dirty="0"/>
          </a:p>
          <a:p>
            <a:pPr>
              <a:lnSpc>
                <a:spcPct val="120000"/>
              </a:lnSpc>
              <a:spcBef>
                <a:spcPts val="300"/>
              </a:spcBef>
            </a:pPr>
            <a:endParaRPr lang="en-US" dirty="0"/>
          </a:p>
          <a:p>
            <a:pPr marL="84138" lvl="1" indent="0">
              <a:buNone/>
            </a:pPr>
            <a:endParaRPr lang="en-US" dirty="0"/>
          </a:p>
          <a:p>
            <a:pPr marL="971550" lvl="1" indent="-514350">
              <a:buAutoNum type="romanLcPeriod"/>
            </a:pPr>
            <a:endParaRPr lang="en-US" dirty="0"/>
          </a:p>
        </p:txBody>
      </p:sp>
      <p:sp>
        <p:nvSpPr>
          <p:cNvPr id="4"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spc="-150" dirty="0">
                <a:solidFill>
                  <a:schemeClr val="accent1">
                    <a:lumMod val="75000"/>
                  </a:schemeClr>
                </a:solidFill>
                <a:effectLst>
                  <a:outerShdw blurRad="38100" dist="38100" dir="2700000" algn="tl">
                    <a:srgbClr val="000000">
                      <a:alpha val="43137"/>
                    </a:srgbClr>
                  </a:outerShdw>
                </a:effectLst>
              </a:rPr>
              <a:t>ACTIVITY INFO REPORTING - 2019 </a:t>
            </a:r>
            <a:endParaRPr lang="en-GB" sz="4200" b="1" spc="-150" dirty="0"/>
          </a:p>
        </p:txBody>
      </p:sp>
    </p:spTree>
    <p:extLst>
      <p:ext uri="{BB962C8B-B14F-4D97-AF65-F5344CB8AC3E}">
        <p14:creationId xmlns:p14="http://schemas.microsoft.com/office/powerpoint/2010/main" val="3971553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b="1" dirty="0">
                <a:solidFill>
                  <a:schemeClr val="accent1">
                    <a:lumMod val="75000"/>
                  </a:schemeClr>
                </a:solidFill>
                <a:effectLst>
                  <a:outerShdw blurRad="38100" dist="38100" dir="2700000" algn="tl">
                    <a:srgbClr val="000000">
                      <a:alpha val="43137"/>
                    </a:srgbClr>
                  </a:outerShdw>
                </a:effectLst>
              </a:rPr>
              <a:t>FEEDBACK, REFERRAL + RESOLUTION MECHANISM</a:t>
            </a:r>
            <a:endParaRPr lang="en-GB" sz="4200" b="1" dirty="0"/>
          </a:p>
        </p:txBody>
      </p:sp>
      <p:graphicFrame>
        <p:nvGraphicFramePr>
          <p:cNvPr id="2" name="Table 1">
            <a:extLst>
              <a:ext uri="{FF2B5EF4-FFF2-40B4-BE49-F238E27FC236}">
                <a16:creationId xmlns:a16="http://schemas.microsoft.com/office/drawing/2014/main" id="{E2717159-3ED8-4772-9715-B68934257324}"/>
              </a:ext>
            </a:extLst>
          </p:cNvPr>
          <p:cNvGraphicFramePr>
            <a:graphicFrameLocks noGrp="1"/>
          </p:cNvGraphicFramePr>
          <p:nvPr>
            <p:extLst>
              <p:ext uri="{D42A27DB-BD31-4B8C-83A1-F6EECF244321}">
                <p14:modId xmlns:p14="http://schemas.microsoft.com/office/powerpoint/2010/main" val="2545769421"/>
              </p:ext>
            </p:extLst>
          </p:nvPr>
        </p:nvGraphicFramePr>
        <p:xfrm>
          <a:off x="628649" y="4353789"/>
          <a:ext cx="8515351" cy="2468880"/>
        </p:xfrm>
        <a:graphic>
          <a:graphicData uri="http://schemas.openxmlformats.org/drawingml/2006/table">
            <a:tbl>
              <a:tblPr firstRow="1" firstCol="1" bandRow="1">
                <a:tableStyleId>{B301B821-A1FF-4177-AEE7-76D212191A09}</a:tableStyleId>
              </a:tblPr>
              <a:tblGrid>
                <a:gridCol w="2837843">
                  <a:extLst>
                    <a:ext uri="{9D8B030D-6E8A-4147-A177-3AD203B41FA5}">
                      <a16:colId xmlns:a16="http://schemas.microsoft.com/office/drawing/2014/main" val="2702835282"/>
                    </a:ext>
                  </a:extLst>
                </a:gridCol>
                <a:gridCol w="2838754">
                  <a:extLst>
                    <a:ext uri="{9D8B030D-6E8A-4147-A177-3AD203B41FA5}">
                      <a16:colId xmlns:a16="http://schemas.microsoft.com/office/drawing/2014/main" val="3731991991"/>
                    </a:ext>
                  </a:extLst>
                </a:gridCol>
                <a:gridCol w="2838754">
                  <a:extLst>
                    <a:ext uri="{9D8B030D-6E8A-4147-A177-3AD203B41FA5}">
                      <a16:colId xmlns:a16="http://schemas.microsoft.com/office/drawing/2014/main" val="896088120"/>
                    </a:ext>
                  </a:extLst>
                </a:gridCol>
              </a:tblGrid>
              <a:tr h="209478">
                <a:tc gridSpan="3">
                  <a:txBody>
                    <a:bodyPr/>
                    <a:lstStyle/>
                    <a:p>
                      <a:pPr algn="ctr">
                        <a:spcAft>
                          <a:spcPts val="0"/>
                        </a:spcAft>
                      </a:pPr>
                      <a:r>
                        <a:rPr lang="en-US" sz="1800" dirty="0">
                          <a:effectLst/>
                        </a:rPr>
                        <a:t>PROPOSED ‘SUB-SECTOR’ BREAKDOWN FOR SSNFI IN FRRM</a:t>
                      </a:r>
                      <a:endParaRPr lang="en-UG" sz="18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G"/>
                    </a:p>
                  </a:txBody>
                  <a:tcPr/>
                </a:tc>
                <a:tc hMerge="1">
                  <a:txBody>
                    <a:bodyPr/>
                    <a:lstStyle/>
                    <a:p>
                      <a:endParaRPr lang="en-UG"/>
                    </a:p>
                  </a:txBody>
                  <a:tcPr/>
                </a:tc>
                <a:extLst>
                  <a:ext uri="{0D108BD9-81ED-4DB2-BD59-A6C34878D82A}">
                    <a16:rowId xmlns:a16="http://schemas.microsoft.com/office/drawing/2014/main" val="2837053536"/>
                  </a:ext>
                </a:extLst>
              </a:tr>
              <a:tr h="209478">
                <a:tc>
                  <a:txBody>
                    <a:bodyPr/>
                    <a:lstStyle/>
                    <a:p>
                      <a:pPr>
                        <a:spcAft>
                          <a:spcPts val="0"/>
                        </a:spcAft>
                      </a:pPr>
                      <a:r>
                        <a:rPr lang="en-US" sz="1800" b="1" dirty="0">
                          <a:effectLst/>
                        </a:rPr>
                        <a:t>Shelter</a:t>
                      </a:r>
                      <a:endParaRPr lang="en-UG" sz="1800" b="1"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800" b="1" dirty="0">
                          <a:effectLst/>
                        </a:rPr>
                        <a:t>Settlements </a:t>
                      </a:r>
                      <a:endParaRPr lang="en-UG" sz="1800" b="1"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800" b="1" dirty="0">
                          <a:effectLst/>
                        </a:rPr>
                        <a:t>Non-food Items</a:t>
                      </a:r>
                      <a:endParaRPr lang="en-UG" sz="1800" b="1"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4783867"/>
                  </a:ext>
                </a:extLst>
              </a:tr>
              <a:tr h="1904349">
                <a:tc>
                  <a:txBody>
                    <a:bodyPr/>
                    <a:lstStyle/>
                    <a:p>
                      <a:pPr>
                        <a:spcAft>
                          <a:spcPts val="0"/>
                        </a:spcAft>
                      </a:pPr>
                      <a:r>
                        <a:rPr lang="en-US" sz="1400" b="0" dirty="0">
                          <a:effectLst/>
                        </a:rPr>
                        <a:t>- activities/issues related to refugee HH shelter</a:t>
                      </a:r>
                      <a:endParaRPr lang="en-UG" sz="1400" b="0" dirty="0">
                        <a:effectLst/>
                      </a:endParaRPr>
                    </a:p>
                    <a:p>
                      <a:pPr>
                        <a:spcAft>
                          <a:spcPts val="0"/>
                        </a:spcAft>
                      </a:pPr>
                      <a:r>
                        <a:rPr lang="en-US" sz="1400" b="0" dirty="0">
                          <a:effectLst/>
                        </a:rPr>
                        <a:t>- e.g. repairs to emergency or semi-permanent PSN shelters</a:t>
                      </a:r>
                      <a:endParaRPr lang="en-UG" sz="1400" b="0" dirty="0">
                        <a:effectLst/>
                      </a:endParaRPr>
                    </a:p>
                    <a:p>
                      <a:pPr>
                        <a:spcAft>
                          <a:spcPts val="0"/>
                        </a:spcAft>
                      </a:pPr>
                      <a:r>
                        <a:rPr lang="en-US" sz="1400" b="0" dirty="0">
                          <a:effectLst/>
                        </a:rPr>
                        <a:t>- e.g. construction support to new emergency or semi-permanent PSN shelters</a:t>
                      </a:r>
                      <a:endParaRPr lang="en-UG" sz="1400" b="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400" dirty="0">
                          <a:effectLst/>
                        </a:rPr>
                        <a:t>- activities/issues related to land, general infrastructure and spatial planning</a:t>
                      </a:r>
                      <a:endParaRPr lang="en-UG" sz="1400" dirty="0">
                        <a:effectLst/>
                      </a:endParaRPr>
                    </a:p>
                    <a:p>
                      <a:pPr>
                        <a:spcAft>
                          <a:spcPts val="0"/>
                        </a:spcAft>
                      </a:pPr>
                      <a:r>
                        <a:rPr lang="en-US" sz="1400" dirty="0">
                          <a:effectLst/>
                        </a:rPr>
                        <a:t>- e.g. HH or livelihood plot allocations to new arrivals </a:t>
                      </a:r>
                      <a:endParaRPr lang="en-UG" sz="1400" dirty="0">
                        <a:effectLst/>
                      </a:endParaRPr>
                    </a:p>
                    <a:p>
                      <a:pPr>
                        <a:spcAft>
                          <a:spcPts val="0"/>
                        </a:spcAft>
                      </a:pPr>
                      <a:r>
                        <a:rPr lang="en-US" sz="1400" dirty="0">
                          <a:effectLst/>
                        </a:rPr>
                        <a:t>- e.g. impassable road preventing access to health/education/ protection service sites </a:t>
                      </a:r>
                      <a:endParaRPr lang="en-UG" sz="1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US" sz="1400" dirty="0">
                          <a:effectLst/>
                        </a:rPr>
                        <a:t>- activities/issues related to core relief items that enable refugees to live their daily lives (eating, sleeping, drinking, cooking, cleaning etc.). </a:t>
                      </a:r>
                      <a:endParaRPr lang="en-UG" sz="1400" dirty="0">
                        <a:effectLst/>
                      </a:endParaRPr>
                    </a:p>
                    <a:p>
                      <a:pPr>
                        <a:spcAft>
                          <a:spcPts val="0"/>
                        </a:spcAft>
                      </a:pPr>
                      <a:r>
                        <a:rPr lang="en-US" sz="1400" dirty="0">
                          <a:effectLst/>
                        </a:rPr>
                        <a:t>- CRIs include </a:t>
                      </a:r>
                      <a:r>
                        <a:rPr lang="en-UG" sz="1400" dirty="0" err="1">
                          <a:effectLst/>
                        </a:rPr>
                        <a:t>beddin</a:t>
                      </a:r>
                      <a:r>
                        <a:rPr lang="en-US" sz="1400" dirty="0">
                          <a:effectLst/>
                        </a:rPr>
                        <a:t>g (</a:t>
                      </a:r>
                      <a:r>
                        <a:rPr lang="en-UG" sz="1400" dirty="0">
                          <a:effectLst/>
                        </a:rPr>
                        <a:t>mat/mattress/blanket), mosquito net, water storage vessel, light source, cooking utensils (e.g. plate, knife).  </a:t>
                      </a:r>
                      <a:endParaRPr lang="en-UG" sz="1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3112418"/>
                  </a:ext>
                </a:extLst>
              </a:tr>
            </a:tbl>
          </a:graphicData>
        </a:graphic>
      </p:graphicFrame>
      <p:sp>
        <p:nvSpPr>
          <p:cNvPr id="8" name="Content Placeholder 2">
            <a:extLst>
              <a:ext uri="{FF2B5EF4-FFF2-40B4-BE49-F238E27FC236}">
                <a16:creationId xmlns:a16="http://schemas.microsoft.com/office/drawing/2014/main" id="{8E1E26FA-5CB8-4A37-A238-FBD9B506E1C3}"/>
              </a:ext>
            </a:extLst>
          </p:cNvPr>
          <p:cNvSpPr>
            <a:spLocks noGrp="1"/>
          </p:cNvSpPr>
          <p:nvPr>
            <p:ph idx="1"/>
          </p:nvPr>
        </p:nvSpPr>
        <p:spPr>
          <a:xfrm>
            <a:off x="628650" y="843379"/>
            <a:ext cx="8515350" cy="3510409"/>
          </a:xfrm>
        </p:spPr>
        <p:txBody>
          <a:bodyPr>
            <a:normAutofit fontScale="85000" lnSpcReduction="20000"/>
          </a:bodyPr>
          <a:lstStyle/>
          <a:p>
            <a:pPr>
              <a:lnSpc>
                <a:spcPct val="110000"/>
              </a:lnSpc>
            </a:pPr>
            <a:r>
              <a:rPr lang="en-GB" sz="2400" dirty="0"/>
              <a:t>Call Centre currently has 12 agents who speak English, Juba Arabic, Dinka, Nuer, Bari, Somali, Swahili, French, Kinyarwanda, Kirundi, </a:t>
            </a:r>
            <a:r>
              <a:rPr lang="en-GB" sz="2400" dirty="0" err="1"/>
              <a:t>Kinyamulenge</a:t>
            </a:r>
            <a:r>
              <a:rPr lang="en-GB" sz="2400" dirty="0"/>
              <a:t> and Luganda. Can add on other languages in future if needed. </a:t>
            </a:r>
          </a:p>
          <a:p>
            <a:pPr>
              <a:lnSpc>
                <a:spcPct val="110000"/>
              </a:lnSpc>
            </a:pPr>
            <a:r>
              <a:rPr lang="en-US" sz="2400" b="1" dirty="0"/>
              <a:t>It is not a case management tool – it is a communications tool.</a:t>
            </a:r>
          </a:p>
          <a:p>
            <a:pPr>
              <a:lnSpc>
                <a:spcPct val="110000"/>
              </a:lnSpc>
            </a:pPr>
            <a:r>
              <a:rPr lang="en-US" sz="2400" dirty="0"/>
              <a:t>Please see separate excel for current Frequently Asked Questions (</a:t>
            </a:r>
            <a:r>
              <a:rPr lang="en-US" sz="2400" dirty="0" err="1"/>
              <a:t>FaQs</a:t>
            </a:r>
            <a:r>
              <a:rPr lang="en-US" sz="2400" dirty="0"/>
              <a:t>) for SSNFI sector – </a:t>
            </a:r>
            <a:r>
              <a:rPr lang="en-US" sz="2400" b="1" dirty="0"/>
              <a:t>WG needs to improve these.</a:t>
            </a:r>
          </a:p>
          <a:p>
            <a:pPr>
              <a:lnSpc>
                <a:spcPct val="110000"/>
              </a:lnSpc>
            </a:pPr>
            <a:r>
              <a:rPr lang="en-US" sz="2400" b="1" dirty="0"/>
              <a:t>Category 1 = </a:t>
            </a:r>
            <a:r>
              <a:rPr lang="en-US" sz="2400" dirty="0"/>
              <a:t>positive feedback &amp; constructive criticism.</a:t>
            </a:r>
          </a:p>
          <a:p>
            <a:pPr>
              <a:lnSpc>
                <a:spcPct val="110000"/>
              </a:lnSpc>
            </a:pPr>
            <a:r>
              <a:rPr lang="en-US" sz="2400" b="1" dirty="0"/>
              <a:t>Category 4 = </a:t>
            </a:r>
            <a:r>
              <a:rPr lang="en-US" sz="2400" dirty="0"/>
              <a:t>fraud &amp; corruption that is strictly confidential – sent to IGO and Risk Management ONLY.</a:t>
            </a:r>
          </a:p>
          <a:p>
            <a:pPr>
              <a:lnSpc>
                <a:spcPct val="110000"/>
              </a:lnSpc>
            </a:pPr>
            <a:r>
              <a:rPr lang="en-US" sz="2400" dirty="0"/>
              <a:t>New helpline tool will be launched soon to correct glitches in current system.</a:t>
            </a:r>
          </a:p>
          <a:p>
            <a:pPr marL="971550" lvl="1" indent="-514350">
              <a:buAutoNum type="romanLcPeriod"/>
            </a:pPr>
            <a:endParaRPr lang="en-US" dirty="0"/>
          </a:p>
        </p:txBody>
      </p:sp>
    </p:spTree>
    <p:extLst>
      <p:ext uri="{BB962C8B-B14F-4D97-AF65-F5344CB8AC3E}">
        <p14:creationId xmlns:p14="http://schemas.microsoft.com/office/powerpoint/2010/main" val="984844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43378"/>
            <a:ext cx="8515350" cy="6494682"/>
          </a:xfrm>
        </p:spPr>
        <p:txBody>
          <a:bodyPr>
            <a:normAutofit fontScale="25000" lnSpcReduction="20000"/>
          </a:bodyPr>
          <a:lstStyle/>
          <a:p>
            <a:pPr>
              <a:lnSpc>
                <a:spcPct val="115000"/>
              </a:lnSpc>
              <a:spcBef>
                <a:spcPts val="200"/>
              </a:spcBef>
            </a:pPr>
            <a:r>
              <a:rPr lang="en-US" sz="8000" dirty="0"/>
              <a:t>Meeting on </a:t>
            </a:r>
            <a:r>
              <a:rPr lang="en-US" sz="8000" b="1" dirty="0"/>
              <a:t>3</a:t>
            </a:r>
            <a:r>
              <a:rPr lang="en-US" sz="8000" b="1" baseline="30000" dirty="0"/>
              <a:t>rd</a:t>
            </a:r>
            <a:r>
              <a:rPr lang="en-US" sz="8000" b="1" dirty="0"/>
              <a:t> Sept @ OPM </a:t>
            </a:r>
            <a:r>
              <a:rPr lang="en-US" sz="8000" dirty="0"/>
              <a:t>in Kampala with engineers/reps from AVSI, BRAC, Care Int., FCA, IAS, LWF, Uganda Down Syndrome Assoc., URCS, UNHCR &amp; WIU. </a:t>
            </a:r>
          </a:p>
          <a:p>
            <a:pPr>
              <a:lnSpc>
                <a:spcPct val="115000"/>
              </a:lnSpc>
              <a:spcBef>
                <a:spcPts val="200"/>
              </a:spcBef>
            </a:pPr>
            <a:r>
              <a:rPr lang="en-US" sz="8000" dirty="0"/>
              <a:t>Chaired by OPM Principal Settlement Officer with technical leadership from a quantity surveyor with Ministry of Works and Transport.</a:t>
            </a:r>
          </a:p>
          <a:p>
            <a:pPr>
              <a:lnSpc>
                <a:spcPct val="115000"/>
              </a:lnSpc>
              <a:spcBef>
                <a:spcPts val="200"/>
              </a:spcBef>
            </a:pPr>
            <a:r>
              <a:rPr lang="en-US" sz="8000" b="1" dirty="0"/>
              <a:t>Objective</a:t>
            </a:r>
            <a:r>
              <a:rPr lang="en-US" sz="8000" dirty="0"/>
              <a:t> = to determine what measures to put in place for a balanced approach to semi-permanent construction that is technically agreeable to OPM and </a:t>
            </a:r>
            <a:r>
              <a:rPr lang="en-US" sz="8000" dirty="0" err="1"/>
              <a:t>MoWT</a:t>
            </a:r>
            <a:r>
              <a:rPr lang="en-US" sz="8000" dirty="0"/>
              <a:t>. </a:t>
            </a:r>
            <a:endParaRPr lang="en-US" sz="2000" b="1" dirty="0"/>
          </a:p>
          <a:p>
            <a:pPr marL="0" indent="0">
              <a:lnSpc>
                <a:spcPct val="115000"/>
              </a:lnSpc>
              <a:spcBef>
                <a:spcPts val="200"/>
              </a:spcBef>
              <a:buNone/>
            </a:pPr>
            <a:r>
              <a:rPr lang="en-US" sz="8000" b="1" dirty="0"/>
              <a:t>ACTION POINTS:</a:t>
            </a:r>
          </a:p>
          <a:p>
            <a:pPr marL="0" indent="0">
              <a:lnSpc>
                <a:spcPct val="115000"/>
              </a:lnSpc>
              <a:spcBef>
                <a:spcPts val="200"/>
              </a:spcBef>
              <a:buNone/>
            </a:pPr>
            <a:r>
              <a:rPr lang="en-US" sz="8000" b="1" dirty="0"/>
              <a:t>1/ </a:t>
            </a:r>
            <a:r>
              <a:rPr lang="en-US" sz="8000" dirty="0" err="1"/>
              <a:t>MoWT</a:t>
            </a:r>
            <a:r>
              <a:rPr lang="en-US" sz="8000" dirty="0"/>
              <a:t> to lead finalization of professional &amp; presentable design drawings &amp; </a:t>
            </a:r>
            <a:r>
              <a:rPr lang="en-US" sz="8000" dirty="0" err="1"/>
              <a:t>BoQ</a:t>
            </a:r>
            <a:r>
              <a:rPr lang="en-US" sz="8000" dirty="0"/>
              <a:t> for semi-permanent staff accommodation option. Partner Engineers &amp; UNHCR will provide </a:t>
            </a:r>
            <a:r>
              <a:rPr lang="en-US" sz="8000" dirty="0" err="1"/>
              <a:t>MoWT</a:t>
            </a:r>
            <a:r>
              <a:rPr lang="en-US" sz="8000" dirty="0"/>
              <a:t> with technical support as requested. </a:t>
            </a:r>
            <a:endParaRPr lang="en-UG" sz="8000" dirty="0"/>
          </a:p>
          <a:p>
            <a:pPr marL="0" indent="0">
              <a:lnSpc>
                <a:spcPct val="115000"/>
              </a:lnSpc>
              <a:spcBef>
                <a:spcPts val="200"/>
              </a:spcBef>
              <a:buNone/>
            </a:pPr>
            <a:r>
              <a:rPr lang="en-US" sz="8000" b="1" dirty="0"/>
              <a:t>2/ </a:t>
            </a:r>
            <a:r>
              <a:rPr lang="en-US" sz="8000" dirty="0"/>
              <a:t>OPM Chair will write a memo &amp; take final set of technical documents to OPM Permanent Secretary for approvals. This new design standard needs to be operational by end of September. </a:t>
            </a:r>
            <a:endParaRPr lang="en-UG" sz="8000" dirty="0"/>
          </a:p>
          <a:p>
            <a:pPr marL="0" indent="0">
              <a:lnSpc>
                <a:spcPct val="115000"/>
              </a:lnSpc>
              <a:spcBef>
                <a:spcPts val="200"/>
              </a:spcBef>
              <a:buNone/>
            </a:pPr>
            <a:r>
              <a:rPr lang="en-US" sz="8000" b="1" dirty="0"/>
              <a:t>3/ </a:t>
            </a:r>
            <a:r>
              <a:rPr lang="en-US" sz="8000" dirty="0"/>
              <a:t>OPM Settlement Commandants will identify common areas in OPM-gazetted settlements where partners can be allocated plots to begin building staff accommodation in accordance with approved semi-permanent design. For West Nile, identification of land will require more careful deliberations between OPM Commandants, District authorities &amp; local landlords. </a:t>
            </a:r>
            <a:endParaRPr lang="en-US" sz="2000" dirty="0"/>
          </a:p>
          <a:p>
            <a:pPr marL="0" indent="0">
              <a:lnSpc>
                <a:spcPct val="115000"/>
              </a:lnSpc>
              <a:spcBef>
                <a:spcPts val="200"/>
              </a:spcBef>
              <a:buNone/>
            </a:pPr>
            <a:r>
              <a:rPr lang="en-US" sz="7200" i="1" dirty="0"/>
              <a:t>Please see separate pdf for the plan diagram for design developed during this meeting. </a:t>
            </a:r>
            <a:endParaRPr lang="en-UG" sz="7200" i="1" dirty="0"/>
          </a:p>
          <a:p>
            <a:endParaRPr lang="en-US" dirty="0"/>
          </a:p>
          <a:p>
            <a:endParaRPr lang="en-UG" dirty="0"/>
          </a:p>
        </p:txBody>
      </p:sp>
      <p:sp>
        <p:nvSpPr>
          <p:cNvPr id="5" name="Title 1"/>
          <p:cNvSpPr txBox="1">
            <a:spLocks/>
          </p:cNvSpPr>
          <p:nvPr/>
        </p:nvSpPr>
        <p:spPr>
          <a:xfrm>
            <a:off x="628649" y="0"/>
            <a:ext cx="9110573" cy="8433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spc="-120" dirty="0">
                <a:solidFill>
                  <a:schemeClr val="accent1">
                    <a:lumMod val="75000"/>
                  </a:schemeClr>
                </a:solidFill>
                <a:effectLst>
                  <a:outerShdw blurRad="38100" dist="38100" dir="2700000" algn="tl">
                    <a:srgbClr val="000000">
                      <a:alpha val="43137"/>
                    </a:srgbClr>
                  </a:outerShdw>
                </a:effectLst>
              </a:rPr>
              <a:t>PUBLIC INFRASTRUCTURE IN SETTLEMENTS </a:t>
            </a:r>
            <a:endParaRPr lang="en-GB" sz="4000" b="1" spc="-120" dirty="0"/>
          </a:p>
        </p:txBody>
      </p:sp>
    </p:spTree>
    <p:extLst>
      <p:ext uri="{BB962C8B-B14F-4D97-AF65-F5344CB8AC3E}">
        <p14:creationId xmlns:p14="http://schemas.microsoft.com/office/powerpoint/2010/main" val="4925904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B7D25836F67646A98C66F1CDD61673" ma:contentTypeVersion="8" ma:contentTypeDescription="Create a new document." ma:contentTypeScope="" ma:versionID="9cdb5e86fa8164f5a39f6b72cf12097d">
  <xsd:schema xmlns:xsd="http://www.w3.org/2001/XMLSchema" xmlns:xs="http://www.w3.org/2001/XMLSchema" xmlns:p="http://schemas.microsoft.com/office/2006/metadata/properties" xmlns:ns3="6df68d03-0d94-44b1-a9a2-765e7690f201" targetNamespace="http://schemas.microsoft.com/office/2006/metadata/properties" ma:root="true" ma:fieldsID="ea77ed0f4ad481e7cdeae7aa0110a023" ns3:_="">
    <xsd:import namespace="6df68d03-0d94-44b1-a9a2-765e7690f20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f68d03-0d94-44b1-a9a2-765e7690f2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28C2AB-8753-4276-843E-AC0A6071DE96}">
  <ds:schemaRefs>
    <ds:schemaRef ds:uri="http://schemas.microsoft.com/sharepoint/v3/contenttype/forms"/>
  </ds:schemaRefs>
</ds:datastoreItem>
</file>

<file path=customXml/itemProps2.xml><?xml version="1.0" encoding="utf-8"?>
<ds:datastoreItem xmlns:ds="http://schemas.openxmlformats.org/officeDocument/2006/customXml" ds:itemID="{5D62A4CD-63DA-4137-BE61-6DEE929DCD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f68d03-0d94-44b1-a9a2-765e7690f2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79E09D-D20E-423D-BB8E-E92E74308609}">
  <ds:schemaRefs>
    <ds:schemaRef ds:uri="http://schemas.microsoft.com/office/2006/metadata/properties"/>
    <ds:schemaRef ds:uri="6df68d03-0d94-44b1-a9a2-765e7690f201"/>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2216</TotalTime>
  <Words>1218</Words>
  <Application>Microsoft Office PowerPoint</Application>
  <PresentationFormat>On-screen Show (4:3)</PresentationFormat>
  <Paragraphs>166</Paragraphs>
  <Slides>10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Symbol</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UNHCR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Phoebe Goodwin</dc:creator>
  <cp:lastModifiedBy>Phoebe Goodwin</cp:lastModifiedBy>
  <cp:revision>95</cp:revision>
  <dcterms:created xsi:type="dcterms:W3CDTF">2018-05-28T14:17:25Z</dcterms:created>
  <dcterms:modified xsi:type="dcterms:W3CDTF">2019-09-05T13:58:07Z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0x010100C6B7D25836F67646A98C66F1CDD61673</vt:lpwstr>
  </property>
</Properties>
</file>