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Lst>
  <p:notesMasterIdLst>
    <p:notesMasterId r:id="rId26"/>
  </p:notesMasterIdLst>
  <p:handoutMasterIdLst>
    <p:handoutMasterId r:id="rId27"/>
  </p:handoutMasterIdLst>
  <p:sldIdLst>
    <p:sldId id="256" r:id="rId5"/>
    <p:sldId id="269" r:id="rId6"/>
    <p:sldId id="278" r:id="rId7"/>
    <p:sldId id="279" r:id="rId8"/>
    <p:sldId id="268" r:id="rId9"/>
    <p:sldId id="270" r:id="rId10"/>
    <p:sldId id="280" r:id="rId11"/>
    <p:sldId id="264" r:id="rId12"/>
    <p:sldId id="265" r:id="rId13"/>
    <p:sldId id="266" r:id="rId14"/>
    <p:sldId id="267" r:id="rId15"/>
    <p:sldId id="271" r:id="rId16"/>
    <p:sldId id="273" r:id="rId17"/>
    <p:sldId id="274" r:id="rId18"/>
    <p:sldId id="258" r:id="rId19"/>
    <p:sldId id="261" r:id="rId20"/>
    <p:sldId id="275" r:id="rId21"/>
    <p:sldId id="263" r:id="rId22"/>
    <p:sldId id="281" r:id="rId23"/>
    <p:sldId id="276" r:id="rId24"/>
    <p:sldId id="262" r:id="rId25"/>
  </p:sldIdLst>
  <p:sldSz cx="10058400" cy="7772400"/>
  <p:notesSz cx="6858000" cy="9144000"/>
  <p:defaultTextStyle>
    <a:defPPr>
      <a:defRPr lang="en-US"/>
    </a:defPPr>
    <a:lvl1pPr marL="0" algn="l" defTabSz="509352" rtl="0" eaLnBrk="1" latinLnBrk="0" hangingPunct="1">
      <a:defRPr sz="2000" kern="1200">
        <a:solidFill>
          <a:schemeClr val="tx1"/>
        </a:solidFill>
        <a:latin typeface="+mn-lt"/>
        <a:ea typeface="+mn-ea"/>
        <a:cs typeface="+mn-cs"/>
      </a:defRPr>
    </a:lvl1pPr>
    <a:lvl2pPr marL="509352" algn="l" defTabSz="509352" rtl="0" eaLnBrk="1" latinLnBrk="0" hangingPunct="1">
      <a:defRPr sz="2000" kern="1200">
        <a:solidFill>
          <a:schemeClr val="tx1"/>
        </a:solidFill>
        <a:latin typeface="+mn-lt"/>
        <a:ea typeface="+mn-ea"/>
        <a:cs typeface="+mn-cs"/>
      </a:defRPr>
    </a:lvl2pPr>
    <a:lvl3pPr marL="1018705" algn="l" defTabSz="509352" rtl="0" eaLnBrk="1" latinLnBrk="0" hangingPunct="1">
      <a:defRPr sz="2000" kern="1200">
        <a:solidFill>
          <a:schemeClr val="tx1"/>
        </a:solidFill>
        <a:latin typeface="+mn-lt"/>
        <a:ea typeface="+mn-ea"/>
        <a:cs typeface="+mn-cs"/>
      </a:defRPr>
    </a:lvl3pPr>
    <a:lvl4pPr marL="1528058" algn="l" defTabSz="509352" rtl="0" eaLnBrk="1" latinLnBrk="0" hangingPunct="1">
      <a:defRPr sz="2000" kern="1200">
        <a:solidFill>
          <a:schemeClr val="tx1"/>
        </a:solidFill>
        <a:latin typeface="+mn-lt"/>
        <a:ea typeface="+mn-ea"/>
        <a:cs typeface="+mn-cs"/>
      </a:defRPr>
    </a:lvl4pPr>
    <a:lvl5pPr marL="2037411" algn="l" defTabSz="509352" rtl="0" eaLnBrk="1" latinLnBrk="0" hangingPunct="1">
      <a:defRPr sz="2000" kern="1200">
        <a:solidFill>
          <a:schemeClr val="tx1"/>
        </a:solidFill>
        <a:latin typeface="+mn-lt"/>
        <a:ea typeface="+mn-ea"/>
        <a:cs typeface="+mn-cs"/>
      </a:defRPr>
    </a:lvl5pPr>
    <a:lvl6pPr marL="2546764" algn="l" defTabSz="509352" rtl="0" eaLnBrk="1" latinLnBrk="0" hangingPunct="1">
      <a:defRPr sz="2000" kern="1200">
        <a:solidFill>
          <a:schemeClr val="tx1"/>
        </a:solidFill>
        <a:latin typeface="+mn-lt"/>
        <a:ea typeface="+mn-ea"/>
        <a:cs typeface="+mn-cs"/>
      </a:defRPr>
    </a:lvl6pPr>
    <a:lvl7pPr marL="3056116" algn="l" defTabSz="509352" rtl="0" eaLnBrk="1" latinLnBrk="0" hangingPunct="1">
      <a:defRPr sz="2000" kern="1200">
        <a:solidFill>
          <a:schemeClr val="tx1"/>
        </a:solidFill>
        <a:latin typeface="+mn-lt"/>
        <a:ea typeface="+mn-ea"/>
        <a:cs typeface="+mn-cs"/>
      </a:defRPr>
    </a:lvl7pPr>
    <a:lvl8pPr marL="3565469" algn="l" defTabSz="509352" rtl="0" eaLnBrk="1" latinLnBrk="0" hangingPunct="1">
      <a:defRPr sz="2000" kern="1200">
        <a:solidFill>
          <a:schemeClr val="tx1"/>
        </a:solidFill>
        <a:latin typeface="+mn-lt"/>
        <a:ea typeface="+mn-ea"/>
        <a:cs typeface="+mn-cs"/>
      </a:defRPr>
    </a:lvl8pPr>
    <a:lvl9pPr marL="4074821" algn="l" defTabSz="509352"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378">
          <p15:clr>
            <a:srgbClr val="A4A3A4"/>
          </p15:clr>
        </p15:guide>
        <p15:guide id="2" orient="horz" pos="4265">
          <p15:clr>
            <a:srgbClr val="A4A3A4"/>
          </p15:clr>
        </p15:guide>
        <p15:guide id="3" orient="horz" pos="134">
          <p15:clr>
            <a:srgbClr val="A4A3A4"/>
          </p15:clr>
        </p15:guide>
        <p15:guide id="4" orient="horz" pos="4665">
          <p15:clr>
            <a:srgbClr val="A4A3A4"/>
          </p15:clr>
        </p15:guide>
        <p15:guide id="5" orient="horz" pos="580">
          <p15:clr>
            <a:srgbClr val="A4A3A4"/>
          </p15:clr>
        </p15:guide>
        <p15:guide id="6" orient="horz" pos="986">
          <p15:clr>
            <a:srgbClr val="A4A3A4"/>
          </p15:clr>
        </p15:guide>
        <p15:guide id="7" pos="6203">
          <p15:clr>
            <a:srgbClr val="A4A3A4"/>
          </p15:clr>
        </p15:guide>
        <p15:guide id="8" pos="3168">
          <p15:clr>
            <a:srgbClr val="A4A3A4"/>
          </p15:clr>
        </p15:guide>
        <p15:guide id="9" pos="5451">
          <p15:clr>
            <a:srgbClr val="A4A3A4"/>
          </p15:clr>
        </p15:guide>
        <p15:guide id="10" pos="574">
          <p15:clr>
            <a:srgbClr val="A4A3A4"/>
          </p15:clr>
        </p15:guide>
        <p15:guide id="11" pos="2098">
          <p15:clr>
            <a:srgbClr val="A4A3A4"/>
          </p15:clr>
        </p15:guide>
        <p15:guide id="12" pos="1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B01356-87CC-44A6-B2C3-7516A52999B5}" v="38" dt="2019-08-08T11:33:24.5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60" autoAdjust="0"/>
    <p:restoredTop sz="94660"/>
  </p:normalViewPr>
  <p:slideViewPr>
    <p:cSldViewPr snapToGrid="0" snapToObjects="1">
      <p:cViewPr varScale="1">
        <p:scale>
          <a:sx n="60" d="100"/>
          <a:sy n="60" d="100"/>
        </p:scale>
        <p:origin x="-1488" y="-84"/>
      </p:cViewPr>
      <p:guideLst>
        <p:guide orient="horz" pos="2378"/>
        <p:guide orient="horz" pos="4265"/>
        <p:guide orient="horz" pos="134"/>
        <p:guide orient="horz" pos="4665"/>
        <p:guide orient="horz" pos="580"/>
        <p:guide orient="horz" pos="986"/>
        <p:guide pos="6203"/>
        <p:guide pos="3168"/>
        <p:guide pos="5451"/>
        <p:guide pos="574"/>
        <p:guide pos="2098"/>
        <p:guide pos="14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AE8377D-C277-4243-890F-7D76210F3C08}" type="datetimeFigureOut">
              <a:rPr lang="en-US" smtClean="0"/>
              <a:pPr/>
              <a:t>9/5/2019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9B7F2B3-4DAE-CA44-8BCF-1F2B32124916}" type="slidenum">
              <a:rPr lang="en-US" smtClean="0"/>
              <a:pPr/>
              <a:t>‹#›</a:t>
            </a:fld>
            <a:endParaRPr lang="en-US"/>
          </a:p>
        </p:txBody>
      </p:sp>
    </p:spTree>
    <p:extLst>
      <p:ext uri="{BB962C8B-B14F-4D97-AF65-F5344CB8AC3E}">
        <p14:creationId xmlns:p14="http://schemas.microsoft.com/office/powerpoint/2010/main" xmlns="" val="16379413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45E5E6-BD34-F249-9CFD-B38C07B14384}" type="datetimeFigureOut">
              <a:rPr lang="en-US" smtClean="0"/>
              <a:pPr/>
              <a:t>9/5/2019</a:t>
            </a:fld>
            <a:endParaRPr lang="en-US"/>
          </a:p>
        </p:txBody>
      </p:sp>
      <p:sp>
        <p:nvSpPr>
          <p:cNvPr id="4" name="Slide Image Placeholder 3"/>
          <p:cNvSpPr>
            <a:spLocks noGrp="1" noRot="1" noChangeAspect="1"/>
          </p:cNvSpPr>
          <p:nvPr>
            <p:ph type="sldImg" idx="2"/>
          </p:nvPr>
        </p:nvSpPr>
        <p:spPr>
          <a:xfrm>
            <a:off x="1209675" y="685800"/>
            <a:ext cx="44386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A5B7E7-E587-8349-8679-CA163636E320}" type="slidenum">
              <a:rPr lang="en-US" smtClean="0"/>
              <a:pPr/>
              <a:t>‹#›</a:t>
            </a:fld>
            <a:endParaRPr lang="en-US"/>
          </a:p>
        </p:txBody>
      </p:sp>
    </p:spTree>
    <p:extLst>
      <p:ext uri="{BB962C8B-B14F-4D97-AF65-F5344CB8AC3E}">
        <p14:creationId xmlns:p14="http://schemas.microsoft.com/office/powerpoint/2010/main" xmlns="" val="1778913294"/>
      </p:ext>
    </p:extLst>
  </p:cSld>
  <p:clrMap bg1="lt1" tx1="dk1" bg2="lt2" tx2="dk2" accent1="accent1" accent2="accent2" accent3="accent3" accent4="accent4" accent5="accent5" accent6="accent6" hlink="hlink" folHlink="folHlink"/>
  <p:hf hdr="0" ftr="0" dt="0"/>
  <p:notesStyle>
    <a:lvl1pPr marL="0" algn="l" defTabSz="509352" rtl="0" eaLnBrk="1" latinLnBrk="0" hangingPunct="1">
      <a:defRPr sz="1300" kern="1200">
        <a:solidFill>
          <a:schemeClr val="tx1"/>
        </a:solidFill>
        <a:latin typeface="+mn-lt"/>
        <a:ea typeface="+mn-ea"/>
        <a:cs typeface="+mn-cs"/>
      </a:defRPr>
    </a:lvl1pPr>
    <a:lvl2pPr marL="509352" algn="l" defTabSz="509352" rtl="0" eaLnBrk="1" latinLnBrk="0" hangingPunct="1">
      <a:defRPr sz="1300" kern="1200">
        <a:solidFill>
          <a:schemeClr val="tx1"/>
        </a:solidFill>
        <a:latin typeface="+mn-lt"/>
        <a:ea typeface="+mn-ea"/>
        <a:cs typeface="+mn-cs"/>
      </a:defRPr>
    </a:lvl2pPr>
    <a:lvl3pPr marL="1018705" algn="l" defTabSz="509352" rtl="0" eaLnBrk="1" latinLnBrk="0" hangingPunct="1">
      <a:defRPr sz="1300" kern="1200">
        <a:solidFill>
          <a:schemeClr val="tx1"/>
        </a:solidFill>
        <a:latin typeface="+mn-lt"/>
        <a:ea typeface="+mn-ea"/>
        <a:cs typeface="+mn-cs"/>
      </a:defRPr>
    </a:lvl3pPr>
    <a:lvl4pPr marL="1528058" algn="l" defTabSz="509352" rtl="0" eaLnBrk="1" latinLnBrk="0" hangingPunct="1">
      <a:defRPr sz="1300" kern="1200">
        <a:solidFill>
          <a:schemeClr val="tx1"/>
        </a:solidFill>
        <a:latin typeface="+mn-lt"/>
        <a:ea typeface="+mn-ea"/>
        <a:cs typeface="+mn-cs"/>
      </a:defRPr>
    </a:lvl4pPr>
    <a:lvl5pPr marL="2037411" algn="l" defTabSz="509352" rtl="0" eaLnBrk="1" latinLnBrk="0" hangingPunct="1">
      <a:defRPr sz="1300" kern="1200">
        <a:solidFill>
          <a:schemeClr val="tx1"/>
        </a:solidFill>
        <a:latin typeface="+mn-lt"/>
        <a:ea typeface="+mn-ea"/>
        <a:cs typeface="+mn-cs"/>
      </a:defRPr>
    </a:lvl5pPr>
    <a:lvl6pPr marL="2546764" algn="l" defTabSz="509352" rtl="0" eaLnBrk="1" latinLnBrk="0" hangingPunct="1">
      <a:defRPr sz="1300" kern="1200">
        <a:solidFill>
          <a:schemeClr val="tx1"/>
        </a:solidFill>
        <a:latin typeface="+mn-lt"/>
        <a:ea typeface="+mn-ea"/>
        <a:cs typeface="+mn-cs"/>
      </a:defRPr>
    </a:lvl6pPr>
    <a:lvl7pPr marL="3056116" algn="l" defTabSz="509352" rtl="0" eaLnBrk="1" latinLnBrk="0" hangingPunct="1">
      <a:defRPr sz="1300" kern="1200">
        <a:solidFill>
          <a:schemeClr val="tx1"/>
        </a:solidFill>
        <a:latin typeface="+mn-lt"/>
        <a:ea typeface="+mn-ea"/>
        <a:cs typeface="+mn-cs"/>
      </a:defRPr>
    </a:lvl7pPr>
    <a:lvl8pPr marL="3565469" algn="l" defTabSz="509352" rtl="0" eaLnBrk="1" latinLnBrk="0" hangingPunct="1">
      <a:defRPr sz="1300" kern="1200">
        <a:solidFill>
          <a:schemeClr val="tx1"/>
        </a:solidFill>
        <a:latin typeface="+mn-lt"/>
        <a:ea typeface="+mn-ea"/>
        <a:cs typeface="+mn-cs"/>
      </a:defRPr>
    </a:lvl8pPr>
    <a:lvl9pPr marL="4074821" algn="l" defTabSz="509352" rtl="0" eaLnBrk="1" latinLnBrk="0" hangingPunct="1">
      <a:defRPr sz="13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679583" y="2211277"/>
            <a:ext cx="5810250" cy="1554241"/>
          </a:xfrm>
        </p:spPr>
        <p:txBody>
          <a:bodyPr>
            <a:noAutofit/>
          </a:bodyPr>
          <a:lstStyle>
            <a:lvl1pPr>
              <a:defRPr sz="3800">
                <a:solidFill>
                  <a:schemeClr val="tx2"/>
                </a:solidFill>
              </a:defRPr>
            </a:lvl1pPr>
          </a:lstStyle>
          <a:p>
            <a:r>
              <a:rPr lang="en-US" dirty="0"/>
              <a:t>Title goes here</a:t>
            </a:r>
          </a:p>
        </p:txBody>
      </p:sp>
      <p:sp>
        <p:nvSpPr>
          <p:cNvPr id="3" name="Subtitle 2"/>
          <p:cNvSpPr>
            <a:spLocks noGrp="1"/>
          </p:cNvSpPr>
          <p:nvPr>
            <p:ph type="subTitle" idx="1"/>
          </p:nvPr>
        </p:nvSpPr>
        <p:spPr>
          <a:xfrm>
            <a:off x="2679583" y="4360872"/>
            <a:ext cx="5810248" cy="1449834"/>
          </a:xfrm>
        </p:spPr>
        <p:txBody>
          <a:bodyPr/>
          <a:lstStyle>
            <a:lvl1pPr marL="0" indent="0" algn="l">
              <a:buNone/>
              <a:defRPr sz="2200" b="0">
                <a:solidFill>
                  <a:srgbClr val="585858"/>
                </a:solidFill>
              </a:defRPr>
            </a:lvl1pPr>
            <a:lvl2pPr marL="509352" indent="0" algn="ctr">
              <a:buNone/>
              <a:defRPr>
                <a:solidFill>
                  <a:schemeClr val="tx1">
                    <a:tint val="75000"/>
                  </a:schemeClr>
                </a:solidFill>
              </a:defRPr>
            </a:lvl2pPr>
            <a:lvl3pPr marL="1018705" indent="0" algn="ctr">
              <a:buNone/>
              <a:defRPr>
                <a:solidFill>
                  <a:schemeClr val="tx1">
                    <a:tint val="75000"/>
                  </a:schemeClr>
                </a:solidFill>
              </a:defRPr>
            </a:lvl3pPr>
            <a:lvl4pPr marL="1528058" indent="0" algn="ctr">
              <a:buNone/>
              <a:defRPr>
                <a:solidFill>
                  <a:schemeClr val="tx1">
                    <a:tint val="75000"/>
                  </a:schemeClr>
                </a:solidFill>
              </a:defRPr>
            </a:lvl4pPr>
            <a:lvl5pPr marL="2037411" indent="0" algn="ctr">
              <a:buNone/>
              <a:defRPr>
                <a:solidFill>
                  <a:schemeClr val="tx1">
                    <a:tint val="75000"/>
                  </a:schemeClr>
                </a:solidFill>
              </a:defRPr>
            </a:lvl5pPr>
            <a:lvl6pPr marL="2546764" indent="0" algn="ctr">
              <a:buNone/>
              <a:defRPr>
                <a:solidFill>
                  <a:schemeClr val="tx1">
                    <a:tint val="75000"/>
                  </a:schemeClr>
                </a:solidFill>
              </a:defRPr>
            </a:lvl6pPr>
            <a:lvl7pPr marL="3056116" indent="0" algn="ctr">
              <a:buNone/>
              <a:defRPr>
                <a:solidFill>
                  <a:schemeClr val="tx1">
                    <a:tint val="75000"/>
                  </a:schemeClr>
                </a:solidFill>
              </a:defRPr>
            </a:lvl7pPr>
            <a:lvl8pPr marL="3565469" indent="0" algn="ctr">
              <a:buNone/>
              <a:defRPr>
                <a:solidFill>
                  <a:schemeClr val="tx1">
                    <a:tint val="75000"/>
                  </a:schemeClr>
                </a:solidFill>
              </a:defRPr>
            </a:lvl8pPr>
            <a:lvl9pPr marL="4074821" indent="0" algn="ctr">
              <a:buNone/>
              <a:defRPr>
                <a:solidFill>
                  <a:schemeClr val="tx1">
                    <a:tint val="75000"/>
                  </a:schemeClr>
                </a:solidFill>
              </a:defRPr>
            </a:lvl9pPr>
          </a:lstStyle>
          <a:p>
            <a:r>
              <a:rPr lang="en-US" dirty="0"/>
              <a:t>Click to edit Master subtitle style</a:t>
            </a:r>
          </a:p>
        </p:txBody>
      </p:sp>
      <p:cxnSp>
        <p:nvCxnSpPr>
          <p:cNvPr id="9" name="Straight Connector 8"/>
          <p:cNvCxnSpPr/>
          <p:nvPr userDrawn="1"/>
        </p:nvCxnSpPr>
        <p:spPr>
          <a:xfrm>
            <a:off x="2679584" y="3900562"/>
            <a:ext cx="5794373" cy="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3" name="Picture 12" descr="PPT-02.png"/>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a:off x="6734298" y="5179817"/>
            <a:ext cx="3334513" cy="2602992"/>
          </a:xfrm>
          <a:prstGeom prst="rect">
            <a:avLst/>
          </a:prstGeom>
        </p:spPr>
      </p:pic>
      <p:pic>
        <p:nvPicPr>
          <p:cNvPr id="10" name="Picture 9" descr="CRS_Logo_Pos_Hor_RGB.png"/>
          <p:cNvPicPr>
            <a:picLocks noChangeAspect="1"/>
          </p:cNvPicPr>
          <p:nvPr userDrawn="1"/>
        </p:nvPicPr>
        <p:blipFill>
          <a:blip r:embed="rId3" cstate="email">
            <a:extLst>
              <a:ext uri="{28A0092B-C50C-407E-A947-70E740481C1C}">
                <a14:useLocalDpi xmlns:a14="http://schemas.microsoft.com/office/drawing/2010/main" xmlns=""/>
              </a:ext>
            </a:extLst>
          </a:blip>
          <a:stretch>
            <a:fillRect/>
          </a:stretch>
        </p:blipFill>
        <p:spPr>
          <a:xfrm>
            <a:off x="2116702" y="1009936"/>
            <a:ext cx="6400376" cy="763792"/>
          </a:xfrm>
          <a:prstGeom prst="rect">
            <a:avLst/>
          </a:prstGeom>
        </p:spPr>
      </p:pic>
      <p:pic>
        <p:nvPicPr>
          <p:cNvPr id="5" name="Picture 4" descr="CRS_Tag_Fresh_RGB.png"/>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a:off x="2679583" y="7057369"/>
            <a:ext cx="3115056" cy="268224"/>
          </a:xfrm>
          <a:prstGeom prst="rect">
            <a:avLst/>
          </a:prstGeom>
        </p:spPr>
      </p:pic>
      <p:pic>
        <p:nvPicPr>
          <p:cNvPr id="6" name="Picture 5" descr="fresh_corner_left.png"/>
          <p:cNvPicPr>
            <a:picLocks noChangeAspect="1"/>
          </p:cNvPicPr>
          <p:nvPr userDrawn="1"/>
        </p:nvPicPr>
        <p:blipFill>
          <a:blip r:embed="rId5" cstate="email">
            <a:extLst>
              <a:ext uri="{28A0092B-C50C-407E-A947-70E740481C1C}">
                <a14:useLocalDpi xmlns:a14="http://schemas.microsoft.com/office/drawing/2010/main" xmlns=""/>
              </a:ext>
            </a:extLst>
          </a:blip>
          <a:stretch>
            <a:fillRect/>
          </a:stretch>
        </p:blipFill>
        <p:spPr>
          <a:xfrm>
            <a:off x="1" y="-1"/>
            <a:ext cx="3299882" cy="3281396"/>
          </a:xfrm>
          <a:prstGeom prst="rect">
            <a:avLst/>
          </a:prstGeom>
        </p:spPr>
      </p:pic>
    </p:spTree>
    <p:extLst>
      <p:ext uri="{BB962C8B-B14F-4D97-AF65-F5344CB8AC3E}">
        <p14:creationId xmlns:p14="http://schemas.microsoft.com/office/powerpoint/2010/main" xmlns="" val="1395277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4"/>
          </p:nvPr>
        </p:nvSpPr>
        <p:spPr>
          <a:xfrm>
            <a:off x="322416" y="7441141"/>
            <a:ext cx="336919" cy="228600"/>
          </a:xfrm>
          <a:prstGeom prst="rect">
            <a:avLst/>
          </a:prstGeom>
        </p:spPr>
        <p:txBody>
          <a:bodyPr/>
          <a:lstStyle>
            <a:lvl1pPr>
              <a:defRPr sz="1000" b="1">
                <a:solidFill>
                  <a:schemeClr val="bg1"/>
                </a:solidFill>
              </a:defRPr>
            </a:lvl1pPr>
          </a:lstStyle>
          <a:p>
            <a:fld id="{3AF21FA0-C69A-D549-B93E-AD7DB9D7EB7A}" type="slidenum">
              <a:rPr lang="en-US" smtClean="0"/>
              <a:pPr/>
              <a:t>‹#›</a:t>
            </a:fld>
            <a:endParaRPr lang="en-US" dirty="0"/>
          </a:p>
        </p:txBody>
      </p:sp>
    </p:spTree>
    <p:extLst>
      <p:ext uri="{BB962C8B-B14F-4D97-AF65-F5344CB8AC3E}">
        <p14:creationId xmlns:p14="http://schemas.microsoft.com/office/powerpoint/2010/main" xmlns="" val="3996437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txBox="1">
            <a:spLocks/>
          </p:cNvSpPr>
          <p:nvPr userDrawn="1"/>
        </p:nvSpPr>
        <p:spPr>
          <a:xfrm>
            <a:off x="322416" y="7441141"/>
            <a:ext cx="336919" cy="228600"/>
          </a:xfrm>
          <a:prstGeom prst="rect">
            <a:avLst/>
          </a:prstGeom>
        </p:spPr>
        <p:txBody>
          <a:bodyPr lIns="91429" tIns="45715" rIns="91429" bIns="45715"/>
          <a:lstStyle>
            <a:defPPr>
              <a:defRPr lang="en-US"/>
            </a:defPPr>
            <a:lvl1pPr marL="0" algn="l" defTabSz="509412" rtl="0" eaLnBrk="1" latinLnBrk="0" hangingPunct="1">
              <a:defRPr sz="1000" b="1" kern="1200">
                <a:solidFill>
                  <a:schemeClr val="bg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fld id="{3AF21FA0-C69A-D549-B93E-AD7DB9D7EB7A}" type="slidenum">
              <a:rPr lang="en-US" smtClean="0"/>
              <a:pPr/>
              <a:t>‹#›</a:t>
            </a:fld>
            <a:endParaRPr lang="en-US" dirty="0"/>
          </a:p>
        </p:txBody>
      </p:sp>
    </p:spTree>
    <p:extLst>
      <p:ext uri="{BB962C8B-B14F-4D97-AF65-F5344CB8AC3E}">
        <p14:creationId xmlns:p14="http://schemas.microsoft.com/office/powerpoint/2010/main" xmlns="" val="676892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917245" y="1579564"/>
            <a:ext cx="3886200" cy="5169927"/>
          </a:xfrm>
        </p:spPr>
        <p:txBody>
          <a:bodyPr/>
          <a:lstStyle>
            <a:lvl1pPr>
              <a:defRPr sz="22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254626" y="1579564"/>
            <a:ext cx="3886200" cy="5169927"/>
          </a:xfrm>
        </p:spPr>
        <p:txBody>
          <a:bodyPr/>
          <a:lstStyle>
            <a:lvl1pPr marL="0" indent="0">
              <a:buNone/>
              <a:defRPr sz="22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endParaRPr lang="en-US" dirty="0"/>
          </a:p>
        </p:txBody>
      </p:sp>
      <p:sp>
        <p:nvSpPr>
          <p:cNvPr id="8" name="Slide Number Placeholder 5"/>
          <p:cNvSpPr txBox="1">
            <a:spLocks/>
          </p:cNvSpPr>
          <p:nvPr userDrawn="1"/>
        </p:nvSpPr>
        <p:spPr>
          <a:xfrm>
            <a:off x="322416" y="7441141"/>
            <a:ext cx="336919" cy="228600"/>
          </a:xfrm>
          <a:prstGeom prst="rect">
            <a:avLst/>
          </a:prstGeom>
        </p:spPr>
        <p:txBody>
          <a:bodyPr lIns="91429" tIns="45715" rIns="91429" bIns="45715"/>
          <a:lstStyle>
            <a:defPPr>
              <a:defRPr lang="en-US"/>
            </a:defPPr>
            <a:lvl1pPr marL="0" algn="l" defTabSz="509412" rtl="0" eaLnBrk="1" latinLnBrk="0" hangingPunct="1">
              <a:defRPr sz="1000" b="1" kern="1200">
                <a:solidFill>
                  <a:schemeClr val="bg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fld id="{3AF21FA0-C69A-D549-B93E-AD7DB9D7EB7A}" type="slidenum">
              <a:rPr lang="en-US" smtClean="0"/>
              <a:pPr/>
              <a:t>‹#›</a:t>
            </a:fld>
            <a:endParaRPr lang="en-US" dirty="0"/>
          </a:p>
        </p:txBody>
      </p:sp>
    </p:spTree>
    <p:extLst>
      <p:ext uri="{BB962C8B-B14F-4D97-AF65-F5344CB8AC3E}">
        <p14:creationId xmlns:p14="http://schemas.microsoft.com/office/powerpoint/2010/main" xmlns="" val="278295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7245" y="1579564"/>
            <a:ext cx="4508807" cy="5169927"/>
          </a:xfrm>
        </p:spPr>
        <p:txBody>
          <a:bodyPr/>
          <a:lstStyle>
            <a:lvl1pPr>
              <a:defRPr sz="22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txBox="1">
            <a:spLocks/>
          </p:cNvSpPr>
          <p:nvPr userDrawn="1"/>
        </p:nvSpPr>
        <p:spPr>
          <a:xfrm>
            <a:off x="322416" y="7441141"/>
            <a:ext cx="336919" cy="228600"/>
          </a:xfrm>
          <a:prstGeom prst="rect">
            <a:avLst/>
          </a:prstGeom>
        </p:spPr>
        <p:txBody>
          <a:bodyPr lIns="91429" tIns="45715" rIns="91429" bIns="45715"/>
          <a:lstStyle>
            <a:defPPr>
              <a:defRPr lang="en-US"/>
            </a:defPPr>
            <a:lvl1pPr marL="0" algn="l" defTabSz="509412" rtl="0" eaLnBrk="1" latinLnBrk="0" hangingPunct="1">
              <a:defRPr sz="1000" b="1" kern="1200">
                <a:solidFill>
                  <a:schemeClr val="bg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fld id="{3AF21FA0-C69A-D549-B93E-AD7DB9D7EB7A}" type="slidenum">
              <a:rPr lang="en-US" smtClean="0"/>
              <a:pPr/>
              <a:t>‹#›</a:t>
            </a:fld>
            <a:endParaRPr lang="en-US" dirty="0"/>
          </a:p>
        </p:txBody>
      </p:sp>
    </p:spTree>
    <p:extLst>
      <p:ext uri="{BB962C8B-B14F-4D97-AF65-F5344CB8AC3E}">
        <p14:creationId xmlns:p14="http://schemas.microsoft.com/office/powerpoint/2010/main" xmlns="" val="3734919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ight Green Divider">
    <p:spTree>
      <p:nvGrpSpPr>
        <p:cNvPr id="1" name=""/>
        <p:cNvGrpSpPr/>
        <p:nvPr/>
      </p:nvGrpSpPr>
      <p:grpSpPr>
        <a:xfrm>
          <a:off x="0" y="0"/>
          <a:ext cx="0" cy="0"/>
          <a:chOff x="0" y="0"/>
          <a:chExt cx="0" cy="0"/>
        </a:xfrm>
      </p:grpSpPr>
      <p:sp>
        <p:nvSpPr>
          <p:cNvPr id="12" name="Content Placeholder 2"/>
          <p:cNvSpPr>
            <a:spLocks noGrp="1"/>
          </p:cNvSpPr>
          <p:nvPr>
            <p:ph idx="1" hasCustomPrompt="1"/>
          </p:nvPr>
        </p:nvSpPr>
        <p:spPr>
          <a:xfrm>
            <a:off x="3330577" y="2723175"/>
            <a:ext cx="5810250" cy="455406"/>
          </a:xfrm>
        </p:spPr>
        <p:txBody>
          <a:bodyPr anchor="b" anchorCtr="0"/>
          <a:lstStyle>
            <a:lvl1pPr marL="0" indent="0">
              <a:buNone/>
              <a:defRPr sz="1800" b="0">
                <a:solidFill>
                  <a:schemeClr val="accent1"/>
                </a:solidFill>
              </a:defRPr>
            </a:lvl1pPr>
          </a:lstStyle>
          <a:p>
            <a:pPr lvl="0"/>
            <a:r>
              <a:rPr lang="en-US" dirty="0"/>
              <a:t>CLICK TO EDIT MASTER TEXT STYLES</a:t>
            </a:r>
          </a:p>
        </p:txBody>
      </p:sp>
      <p:sp>
        <p:nvSpPr>
          <p:cNvPr id="16" name="Title 1"/>
          <p:cNvSpPr>
            <a:spLocks noGrp="1"/>
          </p:cNvSpPr>
          <p:nvPr>
            <p:ph type="ctrTitle" hasCustomPrompt="1"/>
          </p:nvPr>
        </p:nvSpPr>
        <p:spPr>
          <a:xfrm>
            <a:off x="3330577" y="3275677"/>
            <a:ext cx="5810250" cy="2439961"/>
          </a:xfrm>
        </p:spPr>
        <p:txBody>
          <a:bodyPr anchor="t" anchorCtr="0">
            <a:noAutofit/>
          </a:bodyPr>
          <a:lstStyle>
            <a:lvl1pPr>
              <a:defRPr sz="3800">
                <a:solidFill>
                  <a:schemeClr val="accent2"/>
                </a:solidFill>
              </a:defRPr>
            </a:lvl1pPr>
          </a:lstStyle>
          <a:p>
            <a:r>
              <a:rPr lang="en-US" dirty="0"/>
              <a:t>Title goes here</a:t>
            </a:r>
          </a:p>
        </p:txBody>
      </p:sp>
      <p:pic>
        <p:nvPicPr>
          <p:cNvPr id="10" name="Picture 9" descr="PPT-02.png"/>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0800000">
            <a:off x="-3936" y="0"/>
            <a:ext cx="3334513" cy="2602992"/>
          </a:xfrm>
          <a:prstGeom prst="rect">
            <a:avLst/>
          </a:prstGeom>
        </p:spPr>
      </p:pic>
      <p:sp>
        <p:nvSpPr>
          <p:cNvPr id="5" name="Slide Number Placeholder 5"/>
          <p:cNvSpPr>
            <a:spLocks noGrp="1"/>
          </p:cNvSpPr>
          <p:nvPr>
            <p:ph type="sldNum" sz="quarter" idx="4"/>
          </p:nvPr>
        </p:nvSpPr>
        <p:spPr>
          <a:xfrm>
            <a:off x="322416" y="7441141"/>
            <a:ext cx="336919" cy="228600"/>
          </a:xfrm>
          <a:prstGeom prst="rect">
            <a:avLst/>
          </a:prstGeom>
        </p:spPr>
        <p:txBody>
          <a:bodyPr/>
          <a:lstStyle>
            <a:lvl1pPr>
              <a:defRPr sz="1000" b="1">
                <a:solidFill>
                  <a:schemeClr val="bg1"/>
                </a:solidFill>
              </a:defRPr>
            </a:lvl1pPr>
          </a:lstStyle>
          <a:p>
            <a:fld id="{3AF21FA0-C69A-D549-B93E-AD7DB9D7EB7A}" type="slidenum">
              <a:rPr lang="en-US" smtClean="0"/>
              <a:pPr/>
              <a:t>‹#›</a:t>
            </a:fld>
            <a:endParaRPr lang="en-US" dirty="0"/>
          </a:p>
        </p:txBody>
      </p:sp>
    </p:spTree>
    <p:extLst>
      <p:ext uri="{BB962C8B-B14F-4D97-AF65-F5344CB8AC3E}">
        <p14:creationId xmlns:p14="http://schemas.microsoft.com/office/powerpoint/2010/main" xmlns="" val="3738434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een Divider">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3330577" y="3275677"/>
            <a:ext cx="5810250" cy="2439961"/>
          </a:xfrm>
        </p:spPr>
        <p:txBody>
          <a:bodyPr anchor="t" anchorCtr="0">
            <a:noAutofit/>
          </a:bodyPr>
          <a:lstStyle>
            <a:lvl1pPr>
              <a:defRPr sz="3800">
                <a:solidFill>
                  <a:schemeClr val="accent3"/>
                </a:solidFill>
              </a:defRPr>
            </a:lvl1pPr>
          </a:lstStyle>
          <a:p>
            <a:r>
              <a:rPr lang="en-US" dirty="0"/>
              <a:t>Title goes here</a:t>
            </a:r>
          </a:p>
        </p:txBody>
      </p:sp>
      <p:sp>
        <p:nvSpPr>
          <p:cNvPr id="19" name="Content Placeholder 2"/>
          <p:cNvSpPr>
            <a:spLocks noGrp="1"/>
          </p:cNvSpPr>
          <p:nvPr>
            <p:ph idx="1" hasCustomPrompt="1"/>
          </p:nvPr>
        </p:nvSpPr>
        <p:spPr>
          <a:xfrm>
            <a:off x="3330577" y="2723175"/>
            <a:ext cx="5810250" cy="455406"/>
          </a:xfrm>
        </p:spPr>
        <p:txBody>
          <a:bodyPr anchor="b" anchorCtr="0"/>
          <a:lstStyle>
            <a:lvl1pPr marL="0" indent="0">
              <a:buNone/>
              <a:defRPr sz="1800" b="0">
                <a:solidFill>
                  <a:schemeClr val="accent1"/>
                </a:solidFill>
              </a:defRPr>
            </a:lvl1pPr>
          </a:lstStyle>
          <a:p>
            <a:pPr lvl="0"/>
            <a:r>
              <a:rPr lang="en-US" dirty="0"/>
              <a:t>CLICK TO EDIT MASTER TEXT STYLES</a:t>
            </a:r>
          </a:p>
        </p:txBody>
      </p:sp>
      <p:pic>
        <p:nvPicPr>
          <p:cNvPr id="9" name="Picture 8" descr="PPT-02.png"/>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0800000">
            <a:off x="-3936" y="0"/>
            <a:ext cx="3334513" cy="2602992"/>
          </a:xfrm>
          <a:prstGeom prst="rect">
            <a:avLst/>
          </a:prstGeom>
        </p:spPr>
      </p:pic>
    </p:spTree>
    <p:extLst>
      <p:ext uri="{BB962C8B-B14F-4D97-AF65-F5344CB8AC3E}">
        <p14:creationId xmlns:p14="http://schemas.microsoft.com/office/powerpoint/2010/main" xmlns="" val="33321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right Blue Divider">
    <p:spTree>
      <p:nvGrpSpPr>
        <p:cNvPr id="1" name=""/>
        <p:cNvGrpSpPr/>
        <p:nvPr/>
      </p:nvGrpSpPr>
      <p:grpSpPr>
        <a:xfrm>
          <a:off x="0" y="0"/>
          <a:ext cx="0" cy="0"/>
          <a:chOff x="0" y="0"/>
          <a:chExt cx="0" cy="0"/>
        </a:xfrm>
      </p:grpSpPr>
      <p:sp>
        <p:nvSpPr>
          <p:cNvPr id="16" name="Title 1"/>
          <p:cNvSpPr>
            <a:spLocks noGrp="1"/>
          </p:cNvSpPr>
          <p:nvPr>
            <p:ph type="ctrTitle" hasCustomPrompt="1"/>
          </p:nvPr>
        </p:nvSpPr>
        <p:spPr>
          <a:xfrm>
            <a:off x="3330577" y="3275677"/>
            <a:ext cx="5810250" cy="2439961"/>
          </a:xfrm>
        </p:spPr>
        <p:txBody>
          <a:bodyPr anchor="t" anchorCtr="0">
            <a:noAutofit/>
          </a:bodyPr>
          <a:lstStyle>
            <a:lvl1pPr>
              <a:defRPr sz="3800">
                <a:solidFill>
                  <a:schemeClr val="accent4"/>
                </a:solidFill>
              </a:defRPr>
            </a:lvl1pPr>
          </a:lstStyle>
          <a:p>
            <a:r>
              <a:rPr lang="en-US" dirty="0"/>
              <a:t>Title goes here</a:t>
            </a:r>
          </a:p>
        </p:txBody>
      </p:sp>
      <p:sp>
        <p:nvSpPr>
          <p:cNvPr id="21" name="Content Placeholder 2"/>
          <p:cNvSpPr>
            <a:spLocks noGrp="1"/>
          </p:cNvSpPr>
          <p:nvPr>
            <p:ph idx="1" hasCustomPrompt="1"/>
          </p:nvPr>
        </p:nvSpPr>
        <p:spPr>
          <a:xfrm>
            <a:off x="3330577" y="2723175"/>
            <a:ext cx="5810250" cy="455406"/>
          </a:xfrm>
        </p:spPr>
        <p:txBody>
          <a:bodyPr anchor="b" anchorCtr="0"/>
          <a:lstStyle>
            <a:lvl1pPr marL="0" indent="0">
              <a:buNone/>
              <a:defRPr sz="1800" b="0">
                <a:solidFill>
                  <a:schemeClr val="accent1"/>
                </a:solidFill>
              </a:defRPr>
            </a:lvl1pPr>
          </a:lstStyle>
          <a:p>
            <a:pPr lvl="0"/>
            <a:r>
              <a:rPr lang="en-US" dirty="0"/>
              <a:t>CLICK TO EDIT MASTER TEXT STYLES</a:t>
            </a:r>
          </a:p>
        </p:txBody>
      </p:sp>
      <p:pic>
        <p:nvPicPr>
          <p:cNvPr id="9" name="Picture 8" descr="PPT-02.png"/>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rot="10800000">
            <a:off x="-3936" y="0"/>
            <a:ext cx="3334513" cy="2602992"/>
          </a:xfrm>
          <a:prstGeom prst="rect">
            <a:avLst/>
          </a:prstGeom>
        </p:spPr>
      </p:pic>
    </p:spTree>
    <p:extLst>
      <p:ext uri="{BB962C8B-B14F-4D97-AF65-F5344CB8AC3E}">
        <p14:creationId xmlns:p14="http://schemas.microsoft.com/office/powerpoint/2010/main" xmlns="" val="33321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footer_fresh.jpg"/>
          <p:cNvPicPr>
            <a:picLocks noChangeAspect="1"/>
          </p:cNvPicPr>
          <p:nvPr userDrawn="1"/>
        </p:nvPicPr>
        <p:blipFill>
          <a:blip r:embed="rId10" cstate="email">
            <a:extLst>
              <a:ext uri="{28A0092B-C50C-407E-A947-70E740481C1C}">
                <a14:useLocalDpi xmlns:a14="http://schemas.microsoft.com/office/drawing/2010/main" xmlns=""/>
              </a:ext>
            </a:extLst>
          </a:blip>
          <a:stretch>
            <a:fillRect/>
          </a:stretch>
        </p:blipFill>
        <p:spPr>
          <a:xfrm>
            <a:off x="0" y="7031737"/>
            <a:ext cx="10058400" cy="740664"/>
          </a:xfrm>
          <a:prstGeom prst="rect">
            <a:avLst/>
          </a:prstGeom>
        </p:spPr>
      </p:pic>
      <p:sp>
        <p:nvSpPr>
          <p:cNvPr id="2" name="Title Placeholder 1"/>
          <p:cNvSpPr>
            <a:spLocks noGrp="1"/>
          </p:cNvSpPr>
          <p:nvPr>
            <p:ph type="title"/>
          </p:nvPr>
        </p:nvSpPr>
        <p:spPr>
          <a:xfrm>
            <a:off x="914400" y="-4670"/>
            <a:ext cx="7315200" cy="1124712"/>
          </a:xfrm>
          <a:prstGeom prst="rect">
            <a:avLst/>
          </a:prstGeom>
        </p:spPr>
        <p:txBody>
          <a:bodyPr vert="horz" lIns="0" tIns="0" rIns="10187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914401" y="1587678"/>
            <a:ext cx="8229601" cy="517888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322416" y="7441141"/>
            <a:ext cx="336919" cy="228600"/>
          </a:xfrm>
          <a:prstGeom prst="rect">
            <a:avLst/>
          </a:prstGeom>
        </p:spPr>
        <p:txBody>
          <a:bodyPr lIns="91429" tIns="45715" rIns="91429" bIns="45715"/>
          <a:lstStyle>
            <a:lvl1pPr>
              <a:defRPr sz="1000" b="1">
                <a:solidFill>
                  <a:schemeClr val="bg1"/>
                </a:solidFill>
              </a:defRPr>
            </a:lvl1pPr>
          </a:lstStyle>
          <a:p>
            <a:fld id="{3AF21FA0-C69A-D549-B93E-AD7DB9D7EB7A}" type="slidenum">
              <a:rPr lang="en-US" smtClean="0"/>
              <a:pPr/>
              <a:t>‹#›</a:t>
            </a:fld>
            <a:endParaRPr lang="en-US" dirty="0"/>
          </a:p>
        </p:txBody>
      </p:sp>
    </p:spTree>
    <p:extLst>
      <p:ext uri="{BB962C8B-B14F-4D97-AF65-F5344CB8AC3E}">
        <p14:creationId xmlns:p14="http://schemas.microsoft.com/office/powerpoint/2010/main" xmlns="" val="3354095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2" r:id="rId4"/>
    <p:sldLayoutId id="2147483656" r:id="rId5"/>
    <p:sldLayoutId id="2147483651" r:id="rId6"/>
    <p:sldLayoutId id="2147483654" r:id="rId7"/>
    <p:sldLayoutId id="2147483655" r:id="rId8"/>
  </p:sldLayoutIdLst>
  <p:hf hdr="0" ftr="0" dt="0"/>
  <p:txStyles>
    <p:titleStyle>
      <a:lvl1pPr algn="l" defTabSz="509352" rtl="0" eaLnBrk="1" latinLnBrk="0" hangingPunct="1">
        <a:spcBef>
          <a:spcPct val="0"/>
        </a:spcBef>
        <a:buNone/>
        <a:defRPr sz="3000" b="1" i="0" kern="1200" spc="-111">
          <a:solidFill>
            <a:schemeClr val="tx2"/>
          </a:solidFill>
          <a:latin typeface="Times New Roman"/>
          <a:ea typeface="+mj-ea"/>
          <a:cs typeface="Times New Roman"/>
        </a:defRPr>
      </a:lvl1pPr>
    </p:titleStyle>
    <p:bodyStyle>
      <a:lvl1pPr marL="251140" indent="-251140" algn="l" defTabSz="509352" rtl="0" eaLnBrk="1" latinLnBrk="0" hangingPunct="1">
        <a:lnSpc>
          <a:spcPct val="110000"/>
        </a:lnSpc>
        <a:spcBef>
          <a:spcPts val="999"/>
        </a:spcBef>
        <a:buSzPct val="80000"/>
        <a:buFont typeface="Arial"/>
        <a:buChar char="•"/>
        <a:defRPr sz="2200" b="0" kern="1200">
          <a:solidFill>
            <a:schemeClr val="accent1"/>
          </a:solidFill>
          <a:latin typeface="+mn-lt"/>
          <a:ea typeface="+mn-ea"/>
          <a:cs typeface="+mn-cs"/>
        </a:defRPr>
      </a:lvl1pPr>
      <a:lvl2pPr marL="512890" indent="-261750" algn="l" defTabSz="509352" rtl="0" eaLnBrk="1" latinLnBrk="0" hangingPunct="1">
        <a:lnSpc>
          <a:spcPct val="110000"/>
        </a:lnSpc>
        <a:spcBef>
          <a:spcPts val="999"/>
        </a:spcBef>
        <a:buSzPct val="80000"/>
        <a:buFont typeface="Arial"/>
        <a:buChar char="–"/>
        <a:defRPr sz="1800" kern="1200">
          <a:solidFill>
            <a:schemeClr val="accent1"/>
          </a:solidFill>
          <a:latin typeface="+mn-lt"/>
          <a:ea typeface="+mn-ea"/>
          <a:cs typeface="+mn-cs"/>
        </a:defRPr>
      </a:lvl2pPr>
      <a:lvl3pPr marL="765799" indent="-252909" algn="l" defTabSz="509352" rtl="0" eaLnBrk="1" latinLnBrk="0" hangingPunct="1">
        <a:lnSpc>
          <a:spcPct val="110000"/>
        </a:lnSpc>
        <a:spcBef>
          <a:spcPts val="999"/>
        </a:spcBef>
        <a:buSzPct val="80000"/>
        <a:buFont typeface="Arial"/>
        <a:buChar char="•"/>
        <a:defRPr sz="1800" i="1" kern="1200">
          <a:solidFill>
            <a:schemeClr val="accent1"/>
          </a:solidFill>
          <a:latin typeface="+mn-lt"/>
          <a:ea typeface="+mn-ea"/>
          <a:cs typeface="+mn-cs"/>
        </a:defRPr>
      </a:lvl3pPr>
      <a:lvl4pPr marL="1016937" indent="-251140" algn="l" defTabSz="509352" rtl="0" eaLnBrk="1" latinLnBrk="0" hangingPunct="1">
        <a:lnSpc>
          <a:spcPct val="110000"/>
        </a:lnSpc>
        <a:spcBef>
          <a:spcPts val="999"/>
        </a:spcBef>
        <a:buSzPct val="80000"/>
        <a:buFont typeface="Arial"/>
        <a:buChar char="–"/>
        <a:defRPr sz="1800" kern="1200">
          <a:solidFill>
            <a:schemeClr val="accent1"/>
          </a:solidFill>
          <a:latin typeface="+mn-lt"/>
          <a:ea typeface="+mn-ea"/>
          <a:cs typeface="+mn-cs"/>
        </a:defRPr>
      </a:lvl4pPr>
      <a:lvl5pPr marL="1278688" indent="-261750" algn="l" defTabSz="509352" rtl="0" eaLnBrk="1" latinLnBrk="0" hangingPunct="1">
        <a:lnSpc>
          <a:spcPct val="110000"/>
        </a:lnSpc>
        <a:spcBef>
          <a:spcPts val="999"/>
        </a:spcBef>
        <a:buSzPct val="80000"/>
        <a:buFont typeface="Arial"/>
        <a:buChar char="»"/>
        <a:defRPr sz="1800" kern="1200">
          <a:solidFill>
            <a:schemeClr val="accent1"/>
          </a:solidFill>
          <a:latin typeface="+mn-lt"/>
          <a:ea typeface="+mn-ea"/>
          <a:cs typeface="+mn-cs"/>
        </a:defRPr>
      </a:lvl5pPr>
      <a:lvl6pPr marL="2801440" indent="-254676" algn="l" defTabSz="509352" rtl="0" eaLnBrk="1" latinLnBrk="0" hangingPunct="1">
        <a:spcBef>
          <a:spcPct val="20000"/>
        </a:spcBef>
        <a:buFont typeface="Arial"/>
        <a:buChar char="•"/>
        <a:defRPr sz="2200" kern="1200">
          <a:solidFill>
            <a:schemeClr val="tx1"/>
          </a:solidFill>
          <a:latin typeface="+mn-lt"/>
          <a:ea typeface="+mn-ea"/>
          <a:cs typeface="+mn-cs"/>
        </a:defRPr>
      </a:lvl6pPr>
      <a:lvl7pPr marL="3310793" indent="-254676" algn="l" defTabSz="509352" rtl="0" eaLnBrk="1" latinLnBrk="0" hangingPunct="1">
        <a:spcBef>
          <a:spcPct val="20000"/>
        </a:spcBef>
        <a:buFont typeface="Arial"/>
        <a:buChar char="•"/>
        <a:defRPr sz="2200" kern="1200">
          <a:solidFill>
            <a:schemeClr val="tx1"/>
          </a:solidFill>
          <a:latin typeface="+mn-lt"/>
          <a:ea typeface="+mn-ea"/>
          <a:cs typeface="+mn-cs"/>
        </a:defRPr>
      </a:lvl7pPr>
      <a:lvl8pPr marL="3820145" indent="-254676" algn="l" defTabSz="509352" rtl="0" eaLnBrk="1" latinLnBrk="0" hangingPunct="1">
        <a:spcBef>
          <a:spcPct val="20000"/>
        </a:spcBef>
        <a:buFont typeface="Arial"/>
        <a:buChar char="•"/>
        <a:defRPr sz="2200" kern="1200">
          <a:solidFill>
            <a:schemeClr val="tx1"/>
          </a:solidFill>
          <a:latin typeface="+mn-lt"/>
          <a:ea typeface="+mn-ea"/>
          <a:cs typeface="+mn-cs"/>
        </a:defRPr>
      </a:lvl8pPr>
      <a:lvl9pPr marL="4329498" indent="-254676" algn="l" defTabSz="50935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352" rtl="0" eaLnBrk="1" latinLnBrk="0" hangingPunct="1">
        <a:defRPr sz="2000" kern="1200">
          <a:solidFill>
            <a:schemeClr val="tx1"/>
          </a:solidFill>
          <a:latin typeface="+mn-lt"/>
          <a:ea typeface="+mn-ea"/>
          <a:cs typeface="+mn-cs"/>
        </a:defRPr>
      </a:lvl1pPr>
      <a:lvl2pPr marL="509352" algn="l" defTabSz="509352" rtl="0" eaLnBrk="1" latinLnBrk="0" hangingPunct="1">
        <a:defRPr sz="2000" kern="1200">
          <a:solidFill>
            <a:schemeClr val="tx1"/>
          </a:solidFill>
          <a:latin typeface="+mn-lt"/>
          <a:ea typeface="+mn-ea"/>
          <a:cs typeface="+mn-cs"/>
        </a:defRPr>
      </a:lvl2pPr>
      <a:lvl3pPr marL="1018705" algn="l" defTabSz="509352" rtl="0" eaLnBrk="1" latinLnBrk="0" hangingPunct="1">
        <a:defRPr sz="2000" kern="1200">
          <a:solidFill>
            <a:schemeClr val="tx1"/>
          </a:solidFill>
          <a:latin typeface="+mn-lt"/>
          <a:ea typeface="+mn-ea"/>
          <a:cs typeface="+mn-cs"/>
        </a:defRPr>
      </a:lvl3pPr>
      <a:lvl4pPr marL="1528058" algn="l" defTabSz="509352" rtl="0" eaLnBrk="1" latinLnBrk="0" hangingPunct="1">
        <a:defRPr sz="2000" kern="1200">
          <a:solidFill>
            <a:schemeClr val="tx1"/>
          </a:solidFill>
          <a:latin typeface="+mn-lt"/>
          <a:ea typeface="+mn-ea"/>
          <a:cs typeface="+mn-cs"/>
        </a:defRPr>
      </a:lvl4pPr>
      <a:lvl5pPr marL="2037411" algn="l" defTabSz="509352" rtl="0" eaLnBrk="1" latinLnBrk="0" hangingPunct="1">
        <a:defRPr sz="2000" kern="1200">
          <a:solidFill>
            <a:schemeClr val="tx1"/>
          </a:solidFill>
          <a:latin typeface="+mn-lt"/>
          <a:ea typeface="+mn-ea"/>
          <a:cs typeface="+mn-cs"/>
        </a:defRPr>
      </a:lvl5pPr>
      <a:lvl6pPr marL="2546764" algn="l" defTabSz="509352" rtl="0" eaLnBrk="1" latinLnBrk="0" hangingPunct="1">
        <a:defRPr sz="2000" kern="1200">
          <a:solidFill>
            <a:schemeClr val="tx1"/>
          </a:solidFill>
          <a:latin typeface="+mn-lt"/>
          <a:ea typeface="+mn-ea"/>
          <a:cs typeface="+mn-cs"/>
        </a:defRPr>
      </a:lvl6pPr>
      <a:lvl7pPr marL="3056116" algn="l" defTabSz="509352" rtl="0" eaLnBrk="1" latinLnBrk="0" hangingPunct="1">
        <a:defRPr sz="2000" kern="1200">
          <a:solidFill>
            <a:schemeClr val="tx1"/>
          </a:solidFill>
          <a:latin typeface="+mn-lt"/>
          <a:ea typeface="+mn-ea"/>
          <a:cs typeface="+mn-cs"/>
        </a:defRPr>
      </a:lvl7pPr>
      <a:lvl8pPr marL="3565469" algn="l" defTabSz="509352" rtl="0" eaLnBrk="1" latinLnBrk="0" hangingPunct="1">
        <a:defRPr sz="2000" kern="1200">
          <a:solidFill>
            <a:schemeClr val="tx1"/>
          </a:solidFill>
          <a:latin typeface="+mn-lt"/>
          <a:ea typeface="+mn-ea"/>
          <a:cs typeface="+mn-cs"/>
        </a:defRPr>
      </a:lvl8pPr>
      <a:lvl9pPr marL="4074821" algn="l" defTabSz="50935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79584" y="2211277"/>
            <a:ext cx="6704447" cy="1554241"/>
          </a:xfrm>
        </p:spPr>
        <p:txBody>
          <a:bodyPr/>
          <a:lstStyle/>
          <a:p>
            <a:r>
              <a:rPr lang="en-US" dirty="0"/>
              <a:t>CRS Shelter Pilot update</a:t>
            </a:r>
          </a:p>
        </p:txBody>
      </p:sp>
      <p:sp>
        <p:nvSpPr>
          <p:cNvPr id="3" name="Subtitle 2"/>
          <p:cNvSpPr>
            <a:spLocks noGrp="1"/>
          </p:cNvSpPr>
          <p:nvPr>
            <p:ph type="subTitle" idx="1"/>
          </p:nvPr>
        </p:nvSpPr>
        <p:spPr/>
        <p:txBody>
          <a:bodyPr/>
          <a:lstStyle/>
          <a:p>
            <a:pPr algn="ctr"/>
            <a:r>
              <a:rPr lang="en-US" dirty="0" smtClean="0"/>
              <a:t>September </a:t>
            </a:r>
            <a:r>
              <a:rPr lang="en-US" dirty="0"/>
              <a:t>5</a:t>
            </a:r>
            <a:r>
              <a:rPr lang="en-US" dirty="0" smtClean="0"/>
              <a:t>, </a:t>
            </a:r>
            <a:r>
              <a:rPr lang="en-US" dirty="0"/>
              <a:t>2019</a:t>
            </a:r>
          </a:p>
          <a:p>
            <a:pPr algn="ctr"/>
            <a:r>
              <a:rPr lang="en-US" dirty="0"/>
              <a:t>SSNFI WG meeting – </a:t>
            </a:r>
            <a:r>
              <a:rPr lang="en-US" dirty="0" smtClean="0"/>
              <a:t>CRS </a:t>
            </a:r>
            <a:r>
              <a:rPr lang="en-US" dirty="0" err="1" smtClean="0"/>
              <a:t>Nsambya</a:t>
            </a:r>
            <a:r>
              <a:rPr lang="en-US" dirty="0" smtClean="0"/>
              <a:t> office</a:t>
            </a:r>
            <a:endParaRPr lang="en-US" dirty="0"/>
          </a:p>
        </p:txBody>
      </p:sp>
    </p:spTree>
    <p:extLst>
      <p:ext uri="{BB962C8B-B14F-4D97-AF65-F5344CB8AC3E}">
        <p14:creationId xmlns:p14="http://schemas.microsoft.com/office/powerpoint/2010/main" xmlns="" val="11444436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a:srcRect l="27462" t="30496" r="43457" b="32866"/>
          <a:stretch>
            <a:fillRect/>
          </a:stretch>
        </p:blipFill>
        <p:spPr bwMode="auto">
          <a:xfrm>
            <a:off x="5060731" y="2470915"/>
            <a:ext cx="4791318" cy="339385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l="51012" t="37823" r="21119" b="28556"/>
          <a:stretch>
            <a:fillRect/>
          </a:stretch>
        </p:blipFill>
        <p:spPr bwMode="auto">
          <a:xfrm>
            <a:off x="366622" y="2691642"/>
            <a:ext cx="4678323" cy="3173124"/>
          </a:xfrm>
          <a:prstGeom prst="rect">
            <a:avLst/>
          </a:prstGeom>
          <a:noFill/>
          <a:ln w="9525">
            <a:noFill/>
            <a:miter lim="800000"/>
            <a:headEnd/>
            <a:tailEnd/>
          </a:ln>
          <a:effectLst/>
        </p:spPr>
      </p:pic>
      <p:sp>
        <p:nvSpPr>
          <p:cNvPr id="2" name="Title 1"/>
          <p:cNvSpPr>
            <a:spLocks noGrp="1"/>
          </p:cNvSpPr>
          <p:nvPr>
            <p:ph type="title"/>
          </p:nvPr>
        </p:nvSpPr>
        <p:spPr>
          <a:xfrm>
            <a:off x="322415" y="149247"/>
            <a:ext cx="9529100" cy="465608"/>
          </a:xfrm>
        </p:spPr>
        <p:txBody>
          <a:bodyPr/>
          <a:lstStyle/>
          <a:p>
            <a:r>
              <a:rPr lang="en-US" dirty="0" smtClean="0"/>
              <a:t>Shelter cost distribution (material’s – labor)</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10</a:t>
            </a:fld>
            <a:endParaRPr lang="en-US" dirty="0"/>
          </a:p>
        </p:txBody>
      </p:sp>
      <p:graphicFrame>
        <p:nvGraphicFramePr>
          <p:cNvPr id="10" name="Table 9"/>
          <p:cNvGraphicFramePr>
            <a:graphicFrameLocks noGrp="1"/>
          </p:cNvGraphicFramePr>
          <p:nvPr/>
        </p:nvGraphicFramePr>
        <p:xfrm>
          <a:off x="322412" y="835571"/>
          <a:ext cx="9529102" cy="5864774"/>
        </p:xfrm>
        <a:graphic>
          <a:graphicData uri="http://schemas.openxmlformats.org/drawingml/2006/table">
            <a:tbl>
              <a:tblPr firstRow="1" bandRow="1">
                <a:tableStyleId>{5C22544A-7EE6-4342-B048-85BDC9FD1C3A}</a:tableStyleId>
              </a:tblPr>
              <a:tblGrid>
                <a:gridCol w="4659491"/>
                <a:gridCol w="4869611"/>
              </a:tblGrid>
              <a:tr h="1436755">
                <a:tc>
                  <a:txBody>
                    <a:bodyPr/>
                    <a:lstStyle/>
                    <a:p>
                      <a:r>
                        <a:rPr lang="en-PH" sz="2000" dirty="0" smtClean="0"/>
                        <a:t>Bidibidi_18sq.m_unburnt</a:t>
                      </a:r>
                      <a:r>
                        <a:rPr lang="en-PH" sz="2000" baseline="0" dirty="0" smtClean="0"/>
                        <a:t> </a:t>
                      </a:r>
                      <a:r>
                        <a:rPr lang="en-PH" sz="2000" baseline="0" dirty="0" err="1" smtClean="0"/>
                        <a:t>brick_roofing</a:t>
                      </a:r>
                      <a:r>
                        <a:rPr lang="en-PH" sz="2000" baseline="0" dirty="0" smtClean="0"/>
                        <a:t> sheets</a:t>
                      </a:r>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509412" rtl="0" eaLnBrk="1" fontAlgn="auto" latinLnBrk="0" hangingPunct="1">
                        <a:lnSpc>
                          <a:spcPct val="100000"/>
                        </a:lnSpc>
                        <a:spcBef>
                          <a:spcPts val="0"/>
                        </a:spcBef>
                        <a:spcAft>
                          <a:spcPts val="0"/>
                        </a:spcAft>
                        <a:buClrTx/>
                        <a:buSzTx/>
                        <a:buFontTx/>
                        <a:buNone/>
                        <a:tabLst/>
                        <a:defRPr/>
                      </a:pPr>
                      <a:r>
                        <a:rPr lang="en-PH" sz="2000" dirty="0" smtClean="0"/>
                        <a:t>Bidibidi_14sq.m_unburnt</a:t>
                      </a:r>
                      <a:r>
                        <a:rPr lang="en-PH" sz="2000" baseline="0" dirty="0" smtClean="0"/>
                        <a:t> </a:t>
                      </a:r>
                      <a:r>
                        <a:rPr lang="en-PH" sz="2000" baseline="0" dirty="0" err="1" smtClean="0"/>
                        <a:t>brick_roofing</a:t>
                      </a:r>
                      <a:r>
                        <a:rPr lang="en-PH" sz="2000" baseline="0" dirty="0" smtClean="0"/>
                        <a:t> sheets</a:t>
                      </a:r>
                      <a:endParaRPr lang="en-PH" sz="2000" dirty="0" smtClean="0"/>
                    </a:p>
                    <a:p>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28019">
                <a:tc>
                  <a:txBody>
                    <a:bodyPr/>
                    <a:lstStyle/>
                    <a:p>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xmlns="" val="41377269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322412" y="835571"/>
          <a:ext cx="9529102" cy="5864774"/>
        </p:xfrm>
        <a:graphic>
          <a:graphicData uri="http://schemas.openxmlformats.org/drawingml/2006/table">
            <a:tbl>
              <a:tblPr firstRow="1" bandRow="1">
                <a:tableStyleId>{5C22544A-7EE6-4342-B048-85BDC9FD1C3A}</a:tableStyleId>
              </a:tblPr>
              <a:tblGrid>
                <a:gridCol w="4659491"/>
                <a:gridCol w="4869611"/>
              </a:tblGrid>
              <a:tr h="1436755">
                <a:tc>
                  <a:txBody>
                    <a:bodyPr/>
                    <a:lstStyle/>
                    <a:p>
                      <a:r>
                        <a:rPr lang="en-PH" sz="2000" dirty="0" smtClean="0"/>
                        <a:t>Kiryandongo_3</a:t>
                      </a:r>
                      <a:r>
                        <a:rPr lang="en-PH" sz="2000" baseline="0" dirty="0" smtClean="0"/>
                        <a:t> </a:t>
                      </a:r>
                      <a:r>
                        <a:rPr lang="en-PH" sz="2000" baseline="0" dirty="0" err="1" smtClean="0"/>
                        <a:t>rooms</a:t>
                      </a:r>
                      <a:r>
                        <a:rPr lang="en-PH" sz="2000" dirty="0" err="1" smtClean="0"/>
                        <a:t>_unburnt</a:t>
                      </a:r>
                      <a:r>
                        <a:rPr lang="en-PH" sz="2000" baseline="0" dirty="0" smtClean="0"/>
                        <a:t> </a:t>
                      </a:r>
                      <a:r>
                        <a:rPr lang="en-PH" sz="2000" baseline="0" dirty="0" err="1" smtClean="0"/>
                        <a:t>brick_roofing</a:t>
                      </a:r>
                      <a:r>
                        <a:rPr lang="en-PH" sz="2000" baseline="0" dirty="0" smtClean="0"/>
                        <a:t> sheets</a:t>
                      </a:r>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509412" rtl="0" eaLnBrk="1" fontAlgn="auto" latinLnBrk="0" hangingPunct="1">
                        <a:lnSpc>
                          <a:spcPct val="100000"/>
                        </a:lnSpc>
                        <a:spcBef>
                          <a:spcPts val="0"/>
                        </a:spcBef>
                        <a:spcAft>
                          <a:spcPts val="0"/>
                        </a:spcAft>
                        <a:buClrTx/>
                        <a:buSzTx/>
                        <a:buFontTx/>
                        <a:buNone/>
                        <a:tabLst/>
                        <a:defRPr/>
                      </a:pPr>
                      <a:r>
                        <a:rPr lang="en-PH" sz="2000" dirty="0" smtClean="0"/>
                        <a:t>Kiryandongo_1</a:t>
                      </a:r>
                      <a:r>
                        <a:rPr lang="en-PH" sz="2000" baseline="0" dirty="0" smtClean="0"/>
                        <a:t> </a:t>
                      </a:r>
                      <a:r>
                        <a:rPr lang="en-PH" sz="2000" baseline="0" dirty="0" err="1" smtClean="0"/>
                        <a:t>room_</a:t>
                      </a:r>
                      <a:r>
                        <a:rPr lang="en-PH" sz="2000" dirty="0" err="1" smtClean="0"/>
                        <a:t>ISSB</a:t>
                      </a:r>
                      <a:r>
                        <a:rPr lang="en-PH" sz="2000" baseline="0" dirty="0" err="1" smtClean="0"/>
                        <a:t>_roofing</a:t>
                      </a:r>
                      <a:r>
                        <a:rPr lang="en-PH" sz="2000" baseline="0" dirty="0" smtClean="0"/>
                        <a:t> sheets</a:t>
                      </a:r>
                      <a:endParaRPr lang="en-PH" sz="2000" dirty="0" smtClean="0"/>
                    </a:p>
                    <a:p>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28019">
                <a:tc>
                  <a:txBody>
                    <a:bodyPr/>
                    <a:lstStyle/>
                    <a:p>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PH"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Title 1"/>
          <p:cNvSpPr>
            <a:spLocks noGrp="1"/>
          </p:cNvSpPr>
          <p:nvPr>
            <p:ph type="title"/>
          </p:nvPr>
        </p:nvSpPr>
        <p:spPr>
          <a:xfrm>
            <a:off x="322415" y="149247"/>
            <a:ext cx="9529100" cy="465608"/>
          </a:xfrm>
        </p:spPr>
        <p:txBody>
          <a:bodyPr/>
          <a:lstStyle/>
          <a:p>
            <a:r>
              <a:rPr lang="en-US" dirty="0" smtClean="0"/>
              <a:t>Shelter cost distribution (material’s – labor cost)</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11</a:t>
            </a:fld>
            <a:endParaRPr lang="en-US" dirty="0"/>
          </a:p>
        </p:txBody>
      </p:sp>
      <p:pic>
        <p:nvPicPr>
          <p:cNvPr id="2051" name="Picture 3"/>
          <p:cNvPicPr>
            <a:picLocks noChangeAspect="1" noChangeArrowheads="1"/>
          </p:cNvPicPr>
          <p:nvPr/>
        </p:nvPicPr>
        <p:blipFill>
          <a:blip r:embed="rId2"/>
          <a:srcRect l="54405" t="47306" r="20998" b="23599"/>
          <a:stretch>
            <a:fillRect/>
          </a:stretch>
        </p:blipFill>
        <p:spPr bwMode="auto">
          <a:xfrm>
            <a:off x="391312" y="2427892"/>
            <a:ext cx="4551679" cy="3026979"/>
          </a:xfrm>
          <a:prstGeom prst="rect">
            <a:avLst/>
          </a:prstGeom>
          <a:noFill/>
          <a:ln w="9525">
            <a:noFill/>
            <a:miter lim="800000"/>
            <a:headEnd/>
            <a:tailEnd/>
          </a:ln>
          <a:effectLst/>
        </p:spPr>
      </p:pic>
      <p:pic>
        <p:nvPicPr>
          <p:cNvPr id="2054" name="Picture 6"/>
          <p:cNvPicPr>
            <a:picLocks noChangeAspect="1" noChangeArrowheads="1"/>
          </p:cNvPicPr>
          <p:nvPr/>
        </p:nvPicPr>
        <p:blipFill>
          <a:blip r:embed="rId3"/>
          <a:srcRect l="47498" t="54418" r="28268" b="16272"/>
          <a:stretch>
            <a:fillRect/>
          </a:stretch>
        </p:blipFill>
        <p:spPr bwMode="auto">
          <a:xfrm>
            <a:off x="5139558" y="2396351"/>
            <a:ext cx="4398579" cy="2991034"/>
          </a:xfrm>
          <a:prstGeom prst="rect">
            <a:avLst/>
          </a:prstGeom>
          <a:noFill/>
          <a:ln w="9525">
            <a:noFill/>
            <a:miter lim="800000"/>
            <a:headEnd/>
            <a:tailEnd/>
          </a:ln>
          <a:effectLst/>
        </p:spPr>
      </p:pic>
    </p:spTree>
    <p:extLst>
      <p:ext uri="{BB962C8B-B14F-4D97-AF65-F5344CB8AC3E}">
        <p14:creationId xmlns:p14="http://schemas.microsoft.com/office/powerpoint/2010/main" xmlns="" val="41377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441" y="0"/>
            <a:ext cx="9067596" cy="725214"/>
          </a:xfrm>
        </p:spPr>
        <p:txBody>
          <a:bodyPr/>
          <a:lstStyle/>
          <a:p>
            <a:r>
              <a:rPr lang="en-US" dirty="0" smtClean="0"/>
              <a:t>Challenges</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12</a:t>
            </a:fld>
            <a:endParaRPr lang="en-US" dirty="0"/>
          </a:p>
        </p:txBody>
      </p:sp>
      <p:graphicFrame>
        <p:nvGraphicFramePr>
          <p:cNvPr id="6" name="Table 5"/>
          <p:cNvGraphicFramePr>
            <a:graphicFrameLocks noGrp="1"/>
          </p:cNvGraphicFramePr>
          <p:nvPr/>
        </p:nvGraphicFramePr>
        <p:xfrm>
          <a:off x="322416" y="725214"/>
          <a:ext cx="9531032" cy="6583680"/>
        </p:xfrm>
        <a:graphic>
          <a:graphicData uri="http://schemas.openxmlformats.org/drawingml/2006/table">
            <a:tbl>
              <a:tblPr firstRow="1" bandRow="1">
                <a:tableStyleId>{5C22544A-7EE6-4342-B048-85BDC9FD1C3A}</a:tableStyleId>
              </a:tblPr>
              <a:tblGrid>
                <a:gridCol w="4765516"/>
                <a:gridCol w="4765516"/>
              </a:tblGrid>
              <a:tr h="520262">
                <a:tc>
                  <a:txBody>
                    <a:bodyPr/>
                    <a:lstStyle/>
                    <a:p>
                      <a:pPr algn="ctr"/>
                      <a:r>
                        <a:rPr lang="en-PH" dirty="0" err="1" smtClean="0"/>
                        <a:t>Kiryandongo</a:t>
                      </a:r>
                      <a:r>
                        <a:rPr lang="en-PH" baseline="0" dirty="0" smtClean="0"/>
                        <a:t> &amp; </a:t>
                      </a:r>
                      <a:r>
                        <a:rPr lang="en-PH" baseline="0" dirty="0" err="1" smtClean="0"/>
                        <a:t>Kyangwali</a:t>
                      </a:r>
                      <a:endParaRPr lang="en-PH" dirty="0"/>
                    </a:p>
                  </a:txBody>
                  <a:tcPr/>
                </a:tc>
                <a:tc>
                  <a:txBody>
                    <a:bodyPr/>
                    <a:lstStyle/>
                    <a:p>
                      <a:pPr marL="0" marR="0" indent="0" algn="ctr" defTabSz="509352" rtl="0" eaLnBrk="1" fontAlgn="auto" latinLnBrk="0" hangingPunct="1">
                        <a:lnSpc>
                          <a:spcPct val="100000"/>
                        </a:lnSpc>
                        <a:spcBef>
                          <a:spcPts val="0"/>
                        </a:spcBef>
                        <a:spcAft>
                          <a:spcPts val="0"/>
                        </a:spcAft>
                        <a:buClrTx/>
                        <a:buSzTx/>
                        <a:buFontTx/>
                        <a:buNone/>
                        <a:tabLst/>
                        <a:defRPr/>
                      </a:pPr>
                      <a:r>
                        <a:rPr lang="en-PH" dirty="0" err="1" smtClean="0"/>
                        <a:t>Bidibidi</a:t>
                      </a:r>
                      <a:endParaRPr lang="en-PH" dirty="0" smtClean="0"/>
                    </a:p>
                    <a:p>
                      <a:pPr algn="ctr"/>
                      <a:endParaRPr lang="en-PH" dirty="0"/>
                    </a:p>
                  </a:txBody>
                  <a:tcPr/>
                </a:tc>
              </a:tr>
              <a:tr h="5648799">
                <a:tc>
                  <a:txBody>
                    <a:bodyPr/>
                    <a:lstStyle/>
                    <a:p>
                      <a:pPr lvl="0">
                        <a:buFont typeface="Arial" pitchFamily="34" charset="0"/>
                        <a:buChar char="•"/>
                      </a:pPr>
                      <a:r>
                        <a:rPr lang="en-GB" dirty="0" smtClean="0"/>
                        <a:t>Initial Bills of Quantities were under estimated </a:t>
                      </a:r>
                    </a:p>
                    <a:p>
                      <a:pPr lvl="0">
                        <a:buFont typeface="Arial" pitchFamily="34" charset="0"/>
                        <a:buChar char="•"/>
                      </a:pPr>
                      <a:r>
                        <a:rPr lang="en-GB" dirty="0" smtClean="0"/>
                        <a:t>Shortage of materials and delay </a:t>
                      </a:r>
                      <a:endParaRPr lang="en-US" dirty="0" smtClean="0"/>
                    </a:p>
                    <a:p>
                      <a:pPr lvl="0">
                        <a:buFont typeface="Arial" pitchFamily="34" charset="0"/>
                        <a:buChar char="•"/>
                      </a:pPr>
                      <a:r>
                        <a:rPr lang="en-GB" dirty="0" smtClean="0"/>
                        <a:t>Drawings were not detailed enough</a:t>
                      </a:r>
                    </a:p>
                    <a:p>
                      <a:pPr lvl="0">
                        <a:buFont typeface="Arial" pitchFamily="34" charset="0"/>
                        <a:buChar char="•"/>
                      </a:pPr>
                      <a:r>
                        <a:rPr lang="en-GB" dirty="0" smtClean="0"/>
                        <a:t>Roof first strategy in </a:t>
                      </a:r>
                      <a:r>
                        <a:rPr lang="en-GB" dirty="0" err="1" smtClean="0"/>
                        <a:t>Kyangwali</a:t>
                      </a:r>
                      <a:r>
                        <a:rPr lang="en-GB" dirty="0" smtClean="0"/>
                        <a:t> challenging   to implement</a:t>
                      </a:r>
                      <a:endParaRPr lang="en-US" dirty="0" smtClean="0"/>
                    </a:p>
                    <a:p>
                      <a:pPr lvl="0">
                        <a:buFont typeface="Arial" pitchFamily="34" charset="0"/>
                        <a:buChar char="•"/>
                      </a:pPr>
                      <a:r>
                        <a:rPr lang="en-GB" dirty="0" smtClean="0"/>
                        <a:t>Hard to find dome-shaped slab: CRS has not found trained local sanitation artisans to make these slabs.</a:t>
                      </a:r>
                      <a:endParaRPr lang="en-GB" b="1" dirty="0" smtClean="0"/>
                    </a:p>
                    <a:p>
                      <a:pPr lvl="0">
                        <a:buFont typeface="Arial" pitchFamily="34" charset="0"/>
                        <a:buChar char="•"/>
                      </a:pPr>
                      <a:r>
                        <a:rPr lang="en-GB" dirty="0" smtClean="0"/>
                        <a:t>Challenging to advocate able household beneficiaries to have a free contribution to</a:t>
                      </a:r>
                      <a:endParaRPr lang="en-US" dirty="0" smtClean="0"/>
                    </a:p>
                    <a:p>
                      <a:pPr lvl="0">
                        <a:buFont typeface="Arial" pitchFamily="34" charset="0"/>
                        <a:buChar char="•"/>
                      </a:pPr>
                      <a:r>
                        <a:rPr lang="en-GB" dirty="0" smtClean="0"/>
                        <a:t>Challenging to conduct Beneficiary registration especially in </a:t>
                      </a:r>
                      <a:r>
                        <a:rPr lang="en-GB" dirty="0" err="1" smtClean="0"/>
                        <a:t>Kyangwali</a:t>
                      </a:r>
                      <a:r>
                        <a:rPr lang="en-GB" dirty="0" smtClean="0"/>
                        <a:t>.</a:t>
                      </a:r>
                    </a:p>
                    <a:p>
                      <a:pPr lvl="0">
                        <a:buFont typeface="Arial" pitchFamily="34" charset="0"/>
                        <a:buChar char="•"/>
                      </a:pPr>
                      <a:r>
                        <a:rPr lang="en-GB" dirty="0" smtClean="0"/>
                        <a:t>Heavy rainfall affected pilot shelter constructions. </a:t>
                      </a:r>
                    </a:p>
                    <a:p>
                      <a:endParaRPr lang="en-PH" dirty="0"/>
                    </a:p>
                  </a:txBody>
                  <a:tcPr/>
                </a:tc>
                <a:tc>
                  <a:txBody>
                    <a:bodyPr/>
                    <a:lstStyle/>
                    <a:p>
                      <a:pPr lvl="0" algn="l">
                        <a:buFont typeface="Arial" pitchFamily="34" charset="0"/>
                        <a:buChar char="•"/>
                      </a:pPr>
                      <a:r>
                        <a:rPr lang="en-GB" sz="2000" kern="1200" dirty="0" smtClean="0">
                          <a:solidFill>
                            <a:schemeClr val="dk1"/>
                          </a:solidFill>
                          <a:latin typeface="+mn-lt"/>
                          <a:ea typeface="+mn-ea"/>
                          <a:cs typeface="+mn-cs"/>
                        </a:rPr>
                        <a:t>Labour and local cost of shelter construction from the previous projects might not reduce easily. </a:t>
                      </a:r>
                      <a:endParaRPr lang="en-US" sz="2000" kern="1200" dirty="0" smtClean="0">
                        <a:solidFill>
                          <a:schemeClr val="dk1"/>
                        </a:solidFill>
                        <a:latin typeface="+mn-lt"/>
                        <a:ea typeface="+mn-ea"/>
                        <a:cs typeface="+mn-cs"/>
                      </a:endParaRPr>
                    </a:p>
                    <a:p>
                      <a:pPr lvl="0" algn="l">
                        <a:buFont typeface="Arial" pitchFamily="34" charset="0"/>
                        <a:buChar char="•"/>
                      </a:pPr>
                      <a:r>
                        <a:rPr lang="en-GB" sz="2000" kern="1200" dirty="0" smtClean="0">
                          <a:solidFill>
                            <a:schemeClr val="dk1"/>
                          </a:solidFill>
                          <a:latin typeface="+mn-lt"/>
                          <a:ea typeface="+mn-ea"/>
                          <a:cs typeface="+mn-cs"/>
                        </a:rPr>
                        <a:t>Limited management and Negotiation skill of beneficiaries.</a:t>
                      </a:r>
                      <a:endParaRPr lang="en-US" sz="2000" kern="1200" dirty="0" smtClean="0">
                        <a:solidFill>
                          <a:schemeClr val="dk1"/>
                        </a:solidFill>
                        <a:latin typeface="+mn-lt"/>
                        <a:ea typeface="+mn-ea"/>
                        <a:cs typeface="+mn-cs"/>
                      </a:endParaRPr>
                    </a:p>
                    <a:p>
                      <a:pPr lvl="0" algn="l">
                        <a:buFont typeface="Arial" pitchFamily="34" charset="0"/>
                        <a:buChar char="•"/>
                      </a:pPr>
                      <a:r>
                        <a:rPr lang="en-GB" sz="2000" kern="1200" dirty="0" smtClean="0">
                          <a:solidFill>
                            <a:schemeClr val="dk1"/>
                          </a:solidFill>
                          <a:latin typeface="+mn-lt"/>
                          <a:ea typeface="+mn-ea"/>
                          <a:cs typeface="+mn-cs"/>
                        </a:rPr>
                        <a:t>Peaceful coexistence may diminish since beneficiaries select people they know and within the settlement.</a:t>
                      </a:r>
                      <a:endParaRPr lang="en-US" sz="2000" kern="1200" dirty="0" smtClean="0">
                        <a:solidFill>
                          <a:schemeClr val="dk1"/>
                        </a:solidFill>
                        <a:latin typeface="+mn-lt"/>
                        <a:ea typeface="+mn-ea"/>
                        <a:cs typeface="+mn-cs"/>
                      </a:endParaRPr>
                    </a:p>
                    <a:p>
                      <a:pPr lvl="0" algn="l">
                        <a:buFont typeface="Arial" pitchFamily="34" charset="0"/>
                        <a:buChar char="•"/>
                      </a:pPr>
                      <a:r>
                        <a:rPr lang="en-GB" sz="2000" kern="1200" dirty="0" smtClean="0">
                          <a:solidFill>
                            <a:schemeClr val="dk1"/>
                          </a:solidFill>
                          <a:latin typeface="+mn-lt"/>
                          <a:ea typeface="+mn-ea"/>
                          <a:cs typeface="+mn-cs"/>
                        </a:rPr>
                        <a:t>Beneficiary change of mind from cash modality. </a:t>
                      </a:r>
                      <a:endParaRPr lang="en-US" sz="2000" kern="1200" dirty="0" smtClean="0">
                        <a:solidFill>
                          <a:schemeClr val="dk1"/>
                        </a:solidFill>
                        <a:latin typeface="+mn-lt"/>
                        <a:ea typeface="+mn-ea"/>
                        <a:cs typeface="+mn-cs"/>
                      </a:endParaRPr>
                    </a:p>
                    <a:p>
                      <a:pPr lvl="0" algn="l">
                        <a:buFont typeface="Arial" pitchFamily="34" charset="0"/>
                        <a:buChar char="•"/>
                      </a:pPr>
                      <a:r>
                        <a:rPr lang="en-GB" sz="2000" kern="1200" dirty="0" smtClean="0">
                          <a:solidFill>
                            <a:schemeClr val="dk1"/>
                          </a:solidFill>
                          <a:latin typeface="+mn-lt"/>
                          <a:ea typeface="+mn-ea"/>
                          <a:cs typeface="+mn-cs"/>
                        </a:rPr>
                        <a:t>Cost of shelter increases during rainy season (increase tarpaulin, loss of bricks)</a:t>
                      </a:r>
                      <a:endParaRPr lang="en-US" sz="2000" kern="1200" dirty="0" smtClean="0">
                        <a:solidFill>
                          <a:schemeClr val="dk1"/>
                        </a:solidFill>
                        <a:latin typeface="+mn-lt"/>
                        <a:ea typeface="+mn-ea"/>
                        <a:cs typeface="+mn-cs"/>
                      </a:endParaRPr>
                    </a:p>
                    <a:p>
                      <a:pPr algn="l">
                        <a:buFont typeface="Arial" pitchFamily="34" charset="0"/>
                        <a:buChar char="•"/>
                      </a:pPr>
                      <a:r>
                        <a:rPr lang="en-US" sz="2000" kern="1200" dirty="0" smtClean="0">
                          <a:solidFill>
                            <a:schemeClr val="dk1"/>
                          </a:solidFill>
                          <a:latin typeface="+mn-lt"/>
                          <a:ea typeface="+mn-ea"/>
                          <a:cs typeface="+mn-cs"/>
                        </a:rPr>
                        <a:t>Inadequate source of manufactured materials and timber within the settlements.</a:t>
                      </a:r>
                    </a:p>
                    <a:p>
                      <a:pPr algn="l">
                        <a:buFont typeface="Arial" pitchFamily="34" charset="0"/>
                        <a:buChar char="•"/>
                      </a:pPr>
                      <a:r>
                        <a:rPr lang="en-US" sz="2000" kern="1200" dirty="0" smtClean="0">
                          <a:solidFill>
                            <a:schemeClr val="dk1"/>
                          </a:solidFill>
                          <a:latin typeface="+mn-lt"/>
                          <a:ea typeface="+mn-ea"/>
                          <a:cs typeface="+mn-cs"/>
                        </a:rPr>
                        <a:t>Limited knowledge on construction works by un-able beneficiaries make monitoring shelter works hard.</a:t>
                      </a:r>
                    </a:p>
                    <a:p>
                      <a:endParaRPr lang="en-PH" dirty="0"/>
                    </a:p>
                  </a:txBody>
                  <a:tcPr/>
                </a:tc>
              </a:tr>
            </a:tbl>
          </a:graphicData>
        </a:graphic>
      </p:graphicFrame>
    </p:spTree>
    <p:extLst>
      <p:ext uri="{BB962C8B-B14F-4D97-AF65-F5344CB8AC3E}">
        <p14:creationId xmlns:p14="http://schemas.microsoft.com/office/powerpoint/2010/main" xmlns="" val="36067746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441" y="0"/>
            <a:ext cx="9067596" cy="725214"/>
          </a:xfrm>
        </p:spPr>
        <p:txBody>
          <a:bodyPr/>
          <a:lstStyle/>
          <a:p>
            <a:r>
              <a:rPr lang="en-US" dirty="0" smtClean="0"/>
              <a:t>Recommendations</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13</a:t>
            </a:fld>
            <a:endParaRPr lang="en-US" dirty="0"/>
          </a:p>
        </p:txBody>
      </p:sp>
      <p:sp>
        <p:nvSpPr>
          <p:cNvPr id="3075" name="Rectangle 3"/>
          <p:cNvSpPr>
            <a:spLocks noChangeArrowheads="1"/>
          </p:cNvSpPr>
          <p:nvPr/>
        </p:nvSpPr>
        <p:spPr bwMode="auto">
          <a:xfrm>
            <a:off x="517440" y="908544"/>
            <a:ext cx="9414839"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en-GB"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 Technical and design</a:t>
            </a:r>
            <a:endParaRPr kumimoji="0" lang="en-PH"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CRS technical teams to seek OPM/UNCHR approval to use of burnt bricks for latrine plinth walling as some soil conditions in </a:t>
            </a:r>
            <a:r>
              <a:rPr kumimoji="0" lang="en-GB" sz="18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Kyangwali</a:t>
            </a:r>
            <a:r>
              <a:rPr kumimoji="0" lang="en-GB"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and </a:t>
            </a:r>
            <a:r>
              <a:rPr kumimoji="0" lang="en-GB" sz="18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Kiryandongo</a:t>
            </a:r>
            <a:r>
              <a:rPr kumimoji="0" lang="en-GB"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are too soft. </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shelter construction and maintenance manual should be provided to each beneficiary and construction crew during handover of site to ensure that shelters are built according to expected technical standards.</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Technical teams should closely monitor construction crews to ensure timely corrective of snags on shelters under construction.</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rgbClr val="000000"/>
                </a:solidFill>
                <a:effectLst/>
                <a:latin typeface="Calibri" pitchFamily="34" charset="0"/>
                <a:ea typeface="Batang" charset="-127"/>
                <a:cs typeface="Calibri" pitchFamily="34" charset="0"/>
              </a:rPr>
              <a:t>The technical teams to </a:t>
            </a:r>
            <a:r>
              <a:rPr kumimoji="0" lang="en-US" sz="1800" b="0" i="0" u="none" strike="noStrike" cap="none" normalizeH="0" baseline="0" dirty="0" smtClean="0">
                <a:ln>
                  <a:noFill/>
                </a:ln>
                <a:solidFill>
                  <a:srgbClr val="000000"/>
                </a:solidFill>
                <a:effectLst/>
                <a:latin typeface="Calibri" pitchFamily="34" charset="0"/>
                <a:ea typeface="Calibri" pitchFamily="34" charset="0"/>
                <a:cs typeface="Calibri" pitchFamily="34" charset="0"/>
              </a:rPr>
              <a:t>review and harmonize the designs, bills of quantities for </a:t>
            </a:r>
            <a:r>
              <a:rPr kumimoji="0" lang="en-US" sz="1800" b="0" i="0" u="none" strike="noStrike" cap="none" normalizeH="0" baseline="0" dirty="0" err="1" smtClean="0">
                <a:ln>
                  <a:noFill/>
                </a:ln>
                <a:solidFill>
                  <a:srgbClr val="000000"/>
                </a:solidFill>
                <a:effectLst/>
                <a:latin typeface="Calibri" pitchFamily="34" charset="0"/>
                <a:ea typeface="Calibri" pitchFamily="34" charset="0"/>
                <a:cs typeface="Calibri" pitchFamily="34" charset="0"/>
              </a:rPr>
              <a:t>Kyangwali</a:t>
            </a:r>
            <a:r>
              <a:rPr kumimoji="0" lang="en-US" sz="1800" b="0" i="0" u="none" strike="noStrike" cap="none" normalizeH="0" baseline="0" dirty="0" smtClean="0">
                <a:ln>
                  <a:noFill/>
                </a:ln>
                <a:solidFill>
                  <a:srgbClr val="000000"/>
                </a:solidFill>
                <a:effectLst/>
                <a:latin typeface="Calibri" pitchFamily="34" charset="0"/>
                <a:ea typeface="Calibri" pitchFamily="34" charset="0"/>
                <a:cs typeface="Calibri" pitchFamily="34" charset="0"/>
              </a:rPr>
              <a:t> and </a:t>
            </a:r>
            <a:r>
              <a:rPr kumimoji="0" lang="en-US" sz="1800" b="0" i="0" u="none" strike="noStrike" cap="none" normalizeH="0" baseline="0" dirty="0" err="1" smtClean="0">
                <a:ln>
                  <a:noFill/>
                </a:ln>
                <a:solidFill>
                  <a:srgbClr val="000000"/>
                </a:solidFill>
                <a:effectLst/>
                <a:latin typeface="Calibri" pitchFamily="34" charset="0"/>
                <a:ea typeface="Calibri" pitchFamily="34" charset="0"/>
                <a:cs typeface="Calibri" pitchFamily="34" charset="0"/>
              </a:rPr>
              <a:t>Kiryandongo</a:t>
            </a:r>
            <a:r>
              <a:rPr kumimoji="0" lang="en-US" sz="1800" b="0" i="0" u="none" strike="noStrike" cap="none" normalizeH="0" baseline="0" dirty="0" smtClean="0">
                <a:ln>
                  <a:noFill/>
                </a:ln>
                <a:solidFill>
                  <a:srgbClr val="000000"/>
                </a:solidFill>
                <a:effectLst/>
                <a:latin typeface="Calibri" pitchFamily="34" charset="0"/>
                <a:ea typeface="Calibri" pitchFamily="34" charset="0"/>
                <a:cs typeface="Calibri" pitchFamily="34" charset="0"/>
              </a:rPr>
              <a:t> to address the variation in shelters dimensions, height, windows and size. The following specifications were agreed as way forward:</a:t>
            </a:r>
            <a:r>
              <a:rPr lang="en-PH" sz="1800" dirty="0" smtClean="0">
                <a:latin typeface="Arial" pitchFamily="34" charset="0"/>
                <a:cs typeface="Arial" pitchFamily="34" charset="0"/>
              </a:rPr>
              <a:t> </a:t>
            </a:r>
            <a:r>
              <a:rPr kumimoji="0" lang="en-US" sz="1800" b="0" i="0" u="none" strike="noStrike" cap="none" normalizeH="0" baseline="0" dirty="0" smtClean="0">
                <a:ln>
                  <a:noFill/>
                </a:ln>
                <a:solidFill>
                  <a:srgbClr val="000000"/>
                </a:solidFill>
                <a:effectLst/>
                <a:latin typeface="Calibri" pitchFamily="34" charset="0"/>
                <a:ea typeface="Batang" charset="-127"/>
                <a:cs typeface="Calibri" pitchFamily="34" charset="0"/>
              </a:rPr>
              <a:t>Wall plate height of 2.2m, hence </a:t>
            </a:r>
            <a:r>
              <a:rPr kumimoji="0" lang="en-GB" sz="1800" b="0" i="0" u="none" strike="noStrike" cap="none" normalizeH="0" baseline="0" dirty="0" smtClean="0">
                <a:ln>
                  <a:noFill/>
                </a:ln>
                <a:solidFill>
                  <a:srgbClr val="000000"/>
                </a:solidFill>
                <a:effectLst/>
                <a:latin typeface="Calibri" pitchFamily="34" charset="0"/>
                <a:ea typeface="Batang" charset="-127"/>
                <a:cs typeface="Calibri" pitchFamily="34" charset="0"/>
              </a:rPr>
              <a:t>adjust the drawings to 2m to the lintel and additional 2 block courses on the lintel before the wall plate (making it about 2200mm to the wall plate). This will make the shelters to relatively match in terms of height with the surrounding shelters. </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800" b="0" i="0" u="none" strike="noStrike" cap="none" normalizeH="0" baseline="0" dirty="0" smtClean="0">
                <a:ln>
                  <a:noFill/>
                </a:ln>
                <a:solidFill>
                  <a:srgbClr val="000000"/>
                </a:solidFill>
                <a:effectLst/>
                <a:latin typeface="Calibri" pitchFamily="34" charset="0"/>
                <a:ea typeface="Batang" charset="-127"/>
                <a:cs typeface="Calibri" pitchFamily="34" charset="0"/>
              </a:rPr>
              <a:t>Timber reinforcement at the corner of the wall plate to make it work as tie beam.  </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rgbClr val="000000"/>
                </a:solidFill>
                <a:effectLst/>
                <a:latin typeface="Calibri" pitchFamily="34" charset="0"/>
                <a:ea typeface="Batang" charset="-127"/>
                <a:cs typeface="Calibri" pitchFamily="34" charset="0"/>
              </a:rPr>
              <a:t>Window shutters size reduced to 650mmX1000mm, as beneficiaries are not comfortable with our current window size which is too wide. </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rgbClr val="000000"/>
                </a:solidFill>
                <a:effectLst/>
                <a:latin typeface="Calibri" pitchFamily="34" charset="0"/>
                <a:ea typeface="Batang" charset="-127"/>
                <a:cs typeface="Calibri" pitchFamily="34" charset="0"/>
              </a:rPr>
              <a:t>Piers at all corners  or thickening</a:t>
            </a:r>
            <a:r>
              <a:rPr kumimoji="0" lang="en-US" sz="1800" b="0" i="0" u="none" strike="noStrike" cap="none" normalizeH="0" dirty="0" smtClean="0">
                <a:ln>
                  <a:noFill/>
                </a:ln>
                <a:solidFill>
                  <a:srgbClr val="000000"/>
                </a:solidFill>
                <a:effectLst/>
                <a:latin typeface="Calibri" pitchFamily="34" charset="0"/>
                <a:ea typeface="Batang" charset="-127"/>
                <a:cs typeface="Calibri" pitchFamily="34" charset="0"/>
              </a:rPr>
              <a:t> of walls at gable side </a:t>
            </a:r>
            <a:r>
              <a:rPr kumimoji="0" lang="en-US" sz="1800" b="0" i="0" u="none" strike="noStrike" cap="none" normalizeH="0" baseline="0" dirty="0" smtClean="0">
                <a:ln>
                  <a:noFill/>
                </a:ln>
                <a:solidFill>
                  <a:srgbClr val="000000"/>
                </a:solidFill>
                <a:effectLst/>
                <a:latin typeface="Calibri" pitchFamily="34" charset="0"/>
                <a:ea typeface="Batang" charset="-127"/>
                <a:cs typeface="Calibri" pitchFamily="34" charset="0"/>
              </a:rPr>
              <a:t>to increase structural safety. </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rgbClr val="000000"/>
                </a:solidFill>
                <a:effectLst/>
                <a:latin typeface="Calibri" pitchFamily="34" charset="0"/>
                <a:ea typeface="Batang" charset="-127"/>
                <a:cs typeface="Calibri" pitchFamily="34" charset="0"/>
              </a:rPr>
              <a:t>Plinth wall built in header bond and superstructure on stretcher bond.</a:t>
            </a:r>
            <a:endParaRPr kumimoji="0" lang="en-PH"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800" b="0"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Pitch angle of 30 degrees for the three-room shelter, 28 degrees for the two-room shelter and 25 degrees for the single room shelter.</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6067746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441" y="0"/>
            <a:ext cx="9067596" cy="725214"/>
          </a:xfrm>
        </p:spPr>
        <p:txBody>
          <a:bodyPr/>
          <a:lstStyle/>
          <a:p>
            <a:r>
              <a:rPr lang="en-US" dirty="0" smtClean="0"/>
              <a:t>Recommendations cont’d.</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14</a:t>
            </a:fld>
            <a:endParaRPr lang="en-US" dirty="0"/>
          </a:p>
        </p:txBody>
      </p:sp>
      <p:sp>
        <p:nvSpPr>
          <p:cNvPr id="27649" name="Rectangle 1"/>
          <p:cNvSpPr>
            <a:spLocks noChangeArrowheads="1"/>
          </p:cNvSpPr>
          <p:nvPr/>
        </p:nvSpPr>
        <p:spPr bwMode="auto">
          <a:xfrm>
            <a:off x="322416" y="1046176"/>
            <a:ext cx="9515267"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en-GB"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 Beneficiaries’ engagement </a:t>
            </a:r>
            <a:endParaRPr kumimoji="0" lang="en-PH"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E</a:t>
            </a:r>
            <a:r>
              <a:rPr kumimoji="0" lang="en-GB" sz="1600" b="0" i="0" u="none" strike="noStrike" cap="none" normalizeH="0" baseline="0" dirty="0" smtClean="0" bmk="">
                <a:ln>
                  <a:noFill/>
                </a:ln>
                <a:solidFill>
                  <a:schemeClr val="tx1"/>
                </a:solidFill>
                <a:effectLst/>
                <a:latin typeface="Calibri" pitchFamily="34" charset="0"/>
                <a:ea typeface="Calibri" pitchFamily="34" charset="0"/>
                <a:cs typeface="Calibri" pitchFamily="34" charset="0"/>
              </a:rPr>
              <a:t>arly involvement of the refugee leaders, protection actors and community members in targeting, planning, implementing and monitoring of activities to enhance ownership and increase speed of implementation</a:t>
            </a:r>
            <a:r>
              <a:rPr kumimoji="0" lang="en-GB" sz="16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Community mobilization teams to </a:t>
            </a: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better sensitize beneficiaries regarding providing free of cost contribution towards construction of shelter.</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n-GB"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 Operations</a:t>
            </a:r>
            <a:endParaRPr kumimoji="0" lang="en-PH"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Pickup is needed for the </a:t>
            </a:r>
            <a:r>
              <a:rPr kumimoji="0" lang="en-US"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Kyangwali</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office that will assist in transporting construction materials.</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rgbClr val="000000"/>
                </a:solidFill>
                <a:effectLst/>
                <a:latin typeface="Calibri" pitchFamily="34" charset="0"/>
                <a:ea typeface="Calibri" pitchFamily="34" charset="0"/>
                <a:cs typeface="Calibri" pitchFamily="34" charset="0"/>
              </a:rPr>
              <a:t>Joint assessment and technical working group verification of works to ensure compliance with standards.</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The best timing for construction and supervision of </a:t>
            </a:r>
            <a:r>
              <a:rPr kumimoji="0" lang="en-GB" sz="1600" b="0" i="0" u="none" strike="noStrike" cap="none" normalizeH="0" baseline="0" dirty="0" err="1" smtClean="0">
                <a:ln>
                  <a:noFill/>
                </a:ln>
                <a:solidFill>
                  <a:schemeClr val="tx1"/>
                </a:solidFill>
                <a:effectLst/>
                <a:latin typeface="Calibri" pitchFamily="34" charset="0"/>
                <a:ea typeface="Calibri" pitchFamily="34" charset="0"/>
                <a:cs typeface="Calibri" pitchFamily="34" charset="0"/>
              </a:rPr>
              <a:t>mudbrick</a:t>
            </a:r>
            <a:r>
              <a:rPr kumimoji="0" lang="en-GB" sz="16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shelter construction activities is in the dry season.</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One day’s workshop shop should be conducted with construction crews and households to explain their</a:t>
            </a: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duties and responsibilities during the shelter construction including explaining construction process, the timelines and contractual obligations.</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LPO for shelter and latrine will be separated to allow payments even in case shelter and latrine go at a different speed. </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Allowances for small variations depending on the site. </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Insert a clause for tarps liability (on loan) in the contract.</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During scale up of shelter construction, the technical and procurement teams should identify additional construction crews and allocate work according to quality of their works and speed of construction, including implementing the clause on one percentage penalty on delayed completion. </a:t>
            </a:r>
            <a:endParaRPr kumimoji="0" lang="en-PH"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construction crew to comprise a comprises minimum of 9 members four skilled (three masons and carpenter) and five helpers in-order have both shelter and latrine construction happening concurrently.  </a:t>
            </a:r>
            <a:endParaRPr kumimoji="0" lang="en-GB" sz="16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6067746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3AF21FA0-C69A-D549-B93E-AD7DB9D7EB7A}" type="slidenum">
              <a:rPr lang="en-US" smtClean="0"/>
              <a:pPr/>
              <a:t>15</a:t>
            </a:fld>
            <a:endParaRPr lang="en-US" dirty="0"/>
          </a:p>
        </p:txBody>
      </p:sp>
      <p:pic>
        <p:nvPicPr>
          <p:cNvPr id="11" name="Picture 10">
            <a:extLst>
              <a:ext uri="{FF2B5EF4-FFF2-40B4-BE49-F238E27FC236}">
                <a16:creationId xmlns:a16="http://schemas.microsoft.com/office/drawing/2014/main" xmlns="" id="{7A1AD9BF-5690-4CC7-A61C-4BEBDDA6933D}"/>
              </a:ext>
            </a:extLst>
          </p:cNvPr>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322416" y="1579012"/>
            <a:ext cx="4936075" cy="3849515"/>
          </a:xfrm>
          <a:prstGeom prst="rect">
            <a:avLst/>
          </a:prstGeom>
        </p:spPr>
      </p:pic>
      <p:pic>
        <p:nvPicPr>
          <p:cNvPr id="13" name="Picture 12">
            <a:extLst>
              <a:ext uri="{FF2B5EF4-FFF2-40B4-BE49-F238E27FC236}">
                <a16:creationId xmlns:a16="http://schemas.microsoft.com/office/drawing/2014/main" xmlns="" id="{18806B18-2E5B-4C04-BC94-DF76E9C121EB}"/>
              </a:ext>
            </a:extLst>
          </p:cNvPr>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a:off x="5488077" y="1369791"/>
            <a:ext cx="4247909" cy="5277708"/>
          </a:xfrm>
          <a:prstGeom prst="rect">
            <a:avLst/>
          </a:prstGeom>
        </p:spPr>
      </p:pic>
      <p:sp>
        <p:nvSpPr>
          <p:cNvPr id="14" name="Title 1">
            <a:extLst>
              <a:ext uri="{FF2B5EF4-FFF2-40B4-BE49-F238E27FC236}">
                <a16:creationId xmlns:a16="http://schemas.microsoft.com/office/drawing/2014/main" xmlns="" id="{0E7A59C2-4FD4-412D-96EA-ACD451091288}"/>
              </a:ext>
            </a:extLst>
          </p:cNvPr>
          <p:cNvSpPr>
            <a:spLocks noGrp="1"/>
          </p:cNvSpPr>
          <p:nvPr>
            <p:ph type="title"/>
          </p:nvPr>
        </p:nvSpPr>
        <p:spPr>
          <a:xfrm>
            <a:off x="914400" y="18191"/>
            <a:ext cx="7315200" cy="1124712"/>
          </a:xfrm>
        </p:spPr>
        <p:txBody>
          <a:bodyPr/>
          <a:lstStyle/>
          <a:p>
            <a:r>
              <a:rPr lang="en-US" dirty="0"/>
              <a:t>ISSB – One-room shelter and latrine/bathing area in </a:t>
            </a:r>
            <a:r>
              <a:rPr lang="en-US" dirty="0" err="1" smtClean="0"/>
              <a:t>Kiryandongo</a:t>
            </a:r>
            <a:endParaRPr lang="en-US" dirty="0"/>
          </a:p>
        </p:txBody>
      </p:sp>
    </p:spTree>
    <p:extLst>
      <p:ext uri="{BB962C8B-B14F-4D97-AF65-F5344CB8AC3E}">
        <p14:creationId xmlns:p14="http://schemas.microsoft.com/office/powerpoint/2010/main" xmlns="" val="28057442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3AF21FA0-C69A-D549-B93E-AD7DB9D7EB7A}" type="slidenum">
              <a:rPr lang="en-US" smtClean="0"/>
              <a:pPr/>
              <a:t>16</a:t>
            </a:fld>
            <a:endParaRPr lang="en-US" dirty="0"/>
          </a:p>
        </p:txBody>
      </p:sp>
      <p:sp>
        <p:nvSpPr>
          <p:cNvPr id="14" name="Title 1">
            <a:extLst>
              <a:ext uri="{FF2B5EF4-FFF2-40B4-BE49-F238E27FC236}">
                <a16:creationId xmlns:a16="http://schemas.microsoft.com/office/drawing/2014/main" xmlns="" id="{0E7A59C2-4FD4-412D-96EA-ACD451091288}"/>
              </a:ext>
            </a:extLst>
          </p:cNvPr>
          <p:cNvSpPr>
            <a:spLocks noGrp="1"/>
          </p:cNvSpPr>
          <p:nvPr>
            <p:ph type="title"/>
          </p:nvPr>
        </p:nvSpPr>
        <p:spPr>
          <a:xfrm>
            <a:off x="914400" y="18191"/>
            <a:ext cx="7315200" cy="1124712"/>
          </a:xfrm>
        </p:spPr>
        <p:txBody>
          <a:bodyPr/>
          <a:lstStyle/>
          <a:p>
            <a:r>
              <a:rPr lang="en-US" dirty="0"/>
              <a:t>Mud brick – One-room shelters in Kiryandongo and Kyangwali</a:t>
            </a:r>
          </a:p>
        </p:txBody>
      </p:sp>
      <p:pic>
        <p:nvPicPr>
          <p:cNvPr id="3" name="Picture 2">
            <a:extLst>
              <a:ext uri="{FF2B5EF4-FFF2-40B4-BE49-F238E27FC236}">
                <a16:creationId xmlns:a16="http://schemas.microsoft.com/office/drawing/2014/main" xmlns="" id="{24ADB046-4A1A-47A7-BE4E-5553AE974FD8}"/>
              </a:ext>
            </a:extLst>
          </p:cNvPr>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173621" y="1551237"/>
            <a:ext cx="4490978" cy="4140843"/>
          </a:xfrm>
          <a:prstGeom prst="rect">
            <a:avLst/>
          </a:prstGeom>
        </p:spPr>
      </p:pic>
      <p:pic>
        <p:nvPicPr>
          <p:cNvPr id="6" name="Picture 5">
            <a:extLst>
              <a:ext uri="{FF2B5EF4-FFF2-40B4-BE49-F238E27FC236}">
                <a16:creationId xmlns:a16="http://schemas.microsoft.com/office/drawing/2014/main" xmlns="" id="{AA09687E-BC68-4B65-8964-98C3B3D7162C}"/>
              </a:ext>
            </a:extLst>
          </p:cNvPr>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5029200" y="2041715"/>
            <a:ext cx="4855580" cy="4855580"/>
          </a:xfrm>
          <a:prstGeom prst="rect">
            <a:avLst/>
          </a:prstGeom>
        </p:spPr>
      </p:pic>
    </p:spTree>
    <p:extLst>
      <p:ext uri="{BB962C8B-B14F-4D97-AF65-F5344CB8AC3E}">
        <p14:creationId xmlns:p14="http://schemas.microsoft.com/office/powerpoint/2010/main" xmlns="" val="34017258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33CF2A-7388-4D40-A95F-E2B9055CA257}"/>
              </a:ext>
            </a:extLst>
          </p:cNvPr>
          <p:cNvSpPr>
            <a:spLocks noGrp="1"/>
          </p:cNvSpPr>
          <p:nvPr>
            <p:ph type="title"/>
          </p:nvPr>
        </p:nvSpPr>
        <p:spPr/>
        <p:txBody>
          <a:bodyPr/>
          <a:lstStyle/>
          <a:p>
            <a:r>
              <a:rPr lang="en-US" dirty="0"/>
              <a:t>Shelter construction </a:t>
            </a:r>
            <a:r>
              <a:rPr lang="en-US" dirty="0" smtClean="0"/>
              <a:t>Stages K &amp; K</a:t>
            </a:r>
            <a:endParaRPr lang="en-US" dirty="0"/>
          </a:p>
        </p:txBody>
      </p:sp>
      <p:sp>
        <p:nvSpPr>
          <p:cNvPr id="4" name="Slide Number Placeholder 3">
            <a:extLst>
              <a:ext uri="{FF2B5EF4-FFF2-40B4-BE49-F238E27FC236}">
                <a16:creationId xmlns:a16="http://schemas.microsoft.com/office/drawing/2014/main" xmlns="" id="{9227EAC1-2F66-4A1D-9AF3-1AC137AABBBE}"/>
              </a:ext>
            </a:extLst>
          </p:cNvPr>
          <p:cNvSpPr>
            <a:spLocks noGrp="1"/>
          </p:cNvSpPr>
          <p:nvPr>
            <p:ph type="sldNum" sz="quarter" idx="4"/>
          </p:nvPr>
        </p:nvSpPr>
        <p:spPr/>
        <p:txBody>
          <a:bodyPr/>
          <a:lstStyle/>
          <a:p>
            <a:fld id="{3AF21FA0-C69A-D549-B93E-AD7DB9D7EB7A}" type="slidenum">
              <a:rPr lang="en-US" smtClean="0"/>
              <a:pPr/>
              <a:t>17</a:t>
            </a:fld>
            <a:endParaRPr lang="en-US" dirty="0"/>
          </a:p>
        </p:txBody>
      </p:sp>
      <p:pic>
        <p:nvPicPr>
          <p:cNvPr id="5" name="Content Placeholder 4" descr="C:\Users\dokot\AppData\Local\Microsoft\Windows\INetCache\IE\X92PEEPO\IMG_20190727_120237_2[1].jpg">
            <a:extLst>
              <a:ext uri="{FF2B5EF4-FFF2-40B4-BE49-F238E27FC236}">
                <a16:creationId xmlns:a16="http://schemas.microsoft.com/office/drawing/2014/main" xmlns="" id="{580E48E2-AD83-48D7-B693-A4C8BBC0959D}"/>
              </a:ext>
            </a:extLst>
          </p:cNvPr>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0548" y="1978237"/>
            <a:ext cx="3882190" cy="2589082"/>
          </a:xfrm>
          <a:prstGeom prst="rect">
            <a:avLst/>
          </a:prstGeom>
          <a:noFill/>
          <a:ln>
            <a:noFill/>
          </a:ln>
        </p:spPr>
      </p:pic>
      <p:pic>
        <p:nvPicPr>
          <p:cNvPr id="6" name="Picture 5">
            <a:extLst>
              <a:ext uri="{FF2B5EF4-FFF2-40B4-BE49-F238E27FC236}">
                <a16:creationId xmlns:a16="http://schemas.microsoft.com/office/drawing/2014/main" xmlns="" id="{709D696F-002A-4652-BBA5-44D373C8A93E}"/>
              </a:ext>
            </a:extLst>
          </p:cNvPr>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05663" y="1910540"/>
            <a:ext cx="3312695" cy="2589082"/>
          </a:xfrm>
          <a:prstGeom prst="rect">
            <a:avLst/>
          </a:prstGeom>
          <a:noFill/>
          <a:ln>
            <a:noFill/>
          </a:ln>
        </p:spPr>
      </p:pic>
      <p:pic>
        <p:nvPicPr>
          <p:cNvPr id="7" name="Picture 6">
            <a:extLst>
              <a:ext uri="{FF2B5EF4-FFF2-40B4-BE49-F238E27FC236}">
                <a16:creationId xmlns:a16="http://schemas.microsoft.com/office/drawing/2014/main" xmlns="" id="{DA07E486-FD1F-4D91-A5B9-FDBB9E0C3FB0}"/>
              </a:ext>
            </a:extLst>
          </p:cNvPr>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78567" y="4652211"/>
            <a:ext cx="3753853" cy="2272249"/>
          </a:xfrm>
          <a:prstGeom prst="rect">
            <a:avLst/>
          </a:prstGeom>
          <a:noFill/>
          <a:ln>
            <a:noFill/>
          </a:ln>
        </p:spPr>
      </p:pic>
      <p:pic>
        <p:nvPicPr>
          <p:cNvPr id="8" name="Picture 7">
            <a:extLst>
              <a:ext uri="{FF2B5EF4-FFF2-40B4-BE49-F238E27FC236}">
                <a16:creationId xmlns:a16="http://schemas.microsoft.com/office/drawing/2014/main" xmlns="" id="{E5AAF3E1-754D-4E64-A1B6-03466AC550B5}"/>
              </a:ext>
            </a:extLst>
          </p:cNvPr>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205663" y="4567319"/>
            <a:ext cx="3436519" cy="2316240"/>
          </a:xfrm>
          <a:prstGeom prst="rect">
            <a:avLst/>
          </a:prstGeom>
          <a:noFill/>
          <a:ln>
            <a:noFill/>
          </a:ln>
        </p:spPr>
      </p:pic>
    </p:spTree>
    <p:extLst>
      <p:ext uri="{BB962C8B-B14F-4D97-AF65-F5344CB8AC3E}">
        <p14:creationId xmlns:p14="http://schemas.microsoft.com/office/powerpoint/2010/main" xmlns="" val="25496287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322416" y="7441141"/>
            <a:ext cx="336919" cy="228600"/>
          </a:xfrm>
        </p:spPr>
        <p:txBody>
          <a:bodyPr/>
          <a:lstStyle/>
          <a:p>
            <a:fld id="{3AF21FA0-C69A-D549-B93E-AD7DB9D7EB7A}" type="slidenum">
              <a:rPr lang="en-US" smtClean="0"/>
              <a:pPr/>
              <a:t>18</a:t>
            </a:fld>
            <a:endParaRPr lang="en-US" dirty="0"/>
          </a:p>
        </p:txBody>
      </p:sp>
      <p:sp>
        <p:nvSpPr>
          <p:cNvPr id="14" name="Title 1">
            <a:extLst>
              <a:ext uri="{FF2B5EF4-FFF2-40B4-BE49-F238E27FC236}">
                <a16:creationId xmlns:a16="http://schemas.microsoft.com/office/drawing/2014/main" xmlns="" id="{0E7A59C2-4FD4-412D-96EA-ACD451091288}"/>
              </a:ext>
            </a:extLst>
          </p:cNvPr>
          <p:cNvSpPr>
            <a:spLocks noGrp="1"/>
          </p:cNvSpPr>
          <p:nvPr>
            <p:ph type="title"/>
          </p:nvPr>
        </p:nvSpPr>
        <p:spPr>
          <a:xfrm>
            <a:off x="914400" y="18191"/>
            <a:ext cx="8241175" cy="1124712"/>
          </a:xfrm>
        </p:spPr>
        <p:txBody>
          <a:bodyPr/>
          <a:lstStyle/>
          <a:p>
            <a:r>
              <a:rPr lang="en-US" dirty="0"/>
              <a:t>Kyangwali – Roof being built first to prevent rain/wind damage</a:t>
            </a:r>
          </a:p>
        </p:txBody>
      </p:sp>
      <p:pic>
        <p:nvPicPr>
          <p:cNvPr id="6" name="Picture 5" descr="C:\Users\gandama\AppData\Local\Microsoft\Windows\INetCacheContent.Word\IMG_20190808_144900.jpg"/>
          <p:cNvPicPr/>
          <p:nvPr/>
        </p:nvPicPr>
        <p:blipFill>
          <a:blip r:embed="rId2"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22416" y="1418897"/>
            <a:ext cx="2862216" cy="2144110"/>
          </a:xfrm>
          <a:prstGeom prst="rect">
            <a:avLst/>
          </a:prstGeom>
          <a:noFill/>
          <a:ln>
            <a:noFill/>
          </a:ln>
        </p:spPr>
      </p:pic>
      <p:pic>
        <p:nvPicPr>
          <p:cNvPr id="7" name="Picture 6" descr="C:\Users\gandama\AppData\Local\Microsoft\Windows\INetCacheContent.Word\IMG_20190808_144734.jpg"/>
          <p:cNvPicPr/>
          <p:nvPr/>
        </p:nvPicPr>
        <p:blipFill>
          <a:blip r:embed="rId3"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641830" y="1418897"/>
            <a:ext cx="2852928" cy="2144110"/>
          </a:xfrm>
          <a:prstGeom prst="rect">
            <a:avLst/>
          </a:prstGeom>
          <a:noFill/>
          <a:ln>
            <a:noFill/>
          </a:ln>
        </p:spPr>
      </p:pic>
      <p:pic>
        <p:nvPicPr>
          <p:cNvPr id="8" name="Picture 7" descr="C:\Users\gandama\AppData\Local\Microsoft\Windows\INetCacheContent.Word\IMG_20190810_153518.jpg"/>
          <p:cNvPicPr/>
          <p:nvPr/>
        </p:nvPicPr>
        <p:blipFill>
          <a:blip r:embed="rId4"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6696152" y="1418897"/>
            <a:ext cx="2852928" cy="2144110"/>
          </a:xfrm>
          <a:prstGeom prst="rect">
            <a:avLst/>
          </a:prstGeom>
          <a:noFill/>
          <a:ln>
            <a:noFill/>
          </a:ln>
        </p:spPr>
      </p:pic>
      <p:pic>
        <p:nvPicPr>
          <p:cNvPr id="9" name="Picture 8" descr="C:\Users\gandama\AppData\Local\Microsoft\Windows\INetCacheContent.Word\IMG_20190812_171748.jpg"/>
          <p:cNvPicPr/>
          <p:nvPr/>
        </p:nvPicPr>
        <p:blipFill>
          <a:blip r:embed="rId5"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22416" y="4280350"/>
            <a:ext cx="2862216" cy="2153412"/>
          </a:xfrm>
          <a:prstGeom prst="rect">
            <a:avLst/>
          </a:prstGeom>
          <a:noFill/>
          <a:ln>
            <a:noFill/>
          </a:ln>
        </p:spPr>
      </p:pic>
      <p:pic>
        <p:nvPicPr>
          <p:cNvPr id="10" name="Picture 9" descr="C:\Users\gandama\AppData\Local\Microsoft\Windows\INetCacheContent.Word\IMG_20190817_131209.jpg"/>
          <p:cNvPicPr/>
          <p:nvPr/>
        </p:nvPicPr>
        <p:blipFill>
          <a:blip r:embed="rId6"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641831" y="4280350"/>
            <a:ext cx="2871216" cy="2153412"/>
          </a:xfrm>
          <a:prstGeom prst="rect">
            <a:avLst/>
          </a:prstGeom>
          <a:noFill/>
          <a:ln>
            <a:noFill/>
          </a:ln>
        </p:spPr>
      </p:pic>
      <p:pic>
        <p:nvPicPr>
          <p:cNvPr id="11" name="Picture 10" descr="C:\Users\gandama\AppData\Local\Microsoft\Windows\INetCacheContent.Word\IMG_20190817_134756.jpg"/>
          <p:cNvPicPr/>
          <p:nvPr/>
        </p:nvPicPr>
        <p:blipFill>
          <a:blip r:embed="rId7"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6696151" y="4280350"/>
            <a:ext cx="2871216" cy="2153412"/>
          </a:xfrm>
          <a:prstGeom prst="rect">
            <a:avLst/>
          </a:prstGeom>
          <a:noFill/>
          <a:ln>
            <a:noFill/>
          </a:ln>
        </p:spPr>
      </p:pic>
    </p:spTree>
    <p:extLst>
      <p:ext uri="{BB962C8B-B14F-4D97-AF65-F5344CB8AC3E}">
        <p14:creationId xmlns:p14="http://schemas.microsoft.com/office/powerpoint/2010/main" xmlns="" val="8905974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33CF2A-7388-4D40-A95F-E2B9055CA257}"/>
              </a:ext>
            </a:extLst>
          </p:cNvPr>
          <p:cNvSpPr>
            <a:spLocks noGrp="1"/>
          </p:cNvSpPr>
          <p:nvPr>
            <p:ph type="title"/>
          </p:nvPr>
        </p:nvSpPr>
        <p:spPr/>
        <p:txBody>
          <a:bodyPr/>
          <a:lstStyle/>
          <a:p>
            <a:r>
              <a:rPr lang="en-US" dirty="0"/>
              <a:t>Shelter construction </a:t>
            </a:r>
            <a:r>
              <a:rPr lang="en-US" dirty="0" smtClean="0"/>
              <a:t>Stages _</a:t>
            </a:r>
            <a:r>
              <a:rPr lang="en-US" dirty="0" err="1" smtClean="0"/>
              <a:t>Bidibidi</a:t>
            </a:r>
            <a:endParaRPr lang="en-US" dirty="0"/>
          </a:p>
        </p:txBody>
      </p:sp>
      <p:sp>
        <p:nvSpPr>
          <p:cNvPr id="4" name="Slide Number Placeholder 3">
            <a:extLst>
              <a:ext uri="{FF2B5EF4-FFF2-40B4-BE49-F238E27FC236}">
                <a16:creationId xmlns:a16="http://schemas.microsoft.com/office/drawing/2014/main" xmlns="" id="{9227EAC1-2F66-4A1D-9AF3-1AC137AABBBE}"/>
              </a:ext>
            </a:extLst>
          </p:cNvPr>
          <p:cNvSpPr>
            <a:spLocks noGrp="1"/>
          </p:cNvSpPr>
          <p:nvPr>
            <p:ph type="sldNum" sz="quarter" idx="4"/>
          </p:nvPr>
        </p:nvSpPr>
        <p:spPr/>
        <p:txBody>
          <a:bodyPr/>
          <a:lstStyle/>
          <a:p>
            <a:fld id="{3AF21FA0-C69A-D549-B93E-AD7DB9D7EB7A}" type="slidenum">
              <a:rPr lang="en-US" smtClean="0"/>
              <a:pPr/>
              <a:t>19</a:t>
            </a:fld>
            <a:endParaRPr lang="en-US" dirty="0"/>
          </a:p>
        </p:txBody>
      </p:sp>
      <p:pic>
        <p:nvPicPr>
          <p:cNvPr id="2050" name="Picture 2" descr="E:\UGANDA\UGANDA AFTER CONTRACT EXPIRES\UGANDA 2019\PILOT SHELTER PRESENTATION\FROM VICTOR\Bidibidi PSN Pilot shelter photoes\Bidibidi PSN Pilot shelter photoes\Excavation of foundation for 2 roomed shelter at zone 3.jpg"/>
          <p:cNvPicPr>
            <a:picLocks noGrp="1" noChangeAspect="1" noChangeArrowheads="1"/>
          </p:cNvPicPr>
          <p:nvPr>
            <p:ph idx="1"/>
          </p:nvPr>
        </p:nvPicPr>
        <p:blipFill>
          <a:blip r:embed="rId2"/>
          <a:srcRect/>
          <a:stretch>
            <a:fillRect/>
          </a:stretch>
        </p:blipFill>
        <p:spPr bwMode="auto">
          <a:xfrm>
            <a:off x="710545" y="1862136"/>
            <a:ext cx="3892624" cy="2189601"/>
          </a:xfrm>
          <a:prstGeom prst="rect">
            <a:avLst/>
          </a:prstGeom>
          <a:noFill/>
        </p:spPr>
      </p:pic>
      <p:pic>
        <p:nvPicPr>
          <p:cNvPr id="2051" name="Picture 3" descr="E:\UGANDA\UGANDA AFTER CONTRACT EXPIRES\UGANDA 2019\PILOT SHELTER PRESENTATION\FROM VICTOR\Bidibidi PSN Pilot shelter photoes\Bidibidi PSN Pilot shelter photoes\Jesca modong's wall construction zone 2 Bidibidi.jpg"/>
          <p:cNvPicPr>
            <a:picLocks noChangeAspect="1" noChangeArrowheads="1"/>
          </p:cNvPicPr>
          <p:nvPr/>
        </p:nvPicPr>
        <p:blipFill>
          <a:blip r:embed="rId3"/>
          <a:srcRect/>
          <a:stretch>
            <a:fillRect/>
          </a:stretch>
        </p:blipFill>
        <p:spPr bwMode="auto">
          <a:xfrm>
            <a:off x="675101" y="4605335"/>
            <a:ext cx="3892624" cy="2189601"/>
          </a:xfrm>
          <a:prstGeom prst="rect">
            <a:avLst/>
          </a:prstGeom>
          <a:noFill/>
        </p:spPr>
      </p:pic>
      <p:pic>
        <p:nvPicPr>
          <p:cNvPr id="2052" name="Picture 4" descr="E:\UGANDA\UGANDA AFTER CONTRACT EXPIRES\UGANDA 2019\PILOT SHELTER PRESENTATION\FROM VICTOR\Bidibidi PSN Pilot shelter photoes\Bidibidi PSN Pilot shelter photoes\Zone 4 Bidibidi - fixing the doors and windows for Celina Utuwa's sheter.jpg"/>
          <p:cNvPicPr>
            <a:picLocks noChangeAspect="1" noChangeArrowheads="1"/>
          </p:cNvPicPr>
          <p:nvPr/>
        </p:nvPicPr>
        <p:blipFill>
          <a:blip r:embed="rId4"/>
          <a:srcRect/>
          <a:stretch>
            <a:fillRect/>
          </a:stretch>
        </p:blipFill>
        <p:spPr bwMode="auto">
          <a:xfrm>
            <a:off x="5251019" y="4605335"/>
            <a:ext cx="3892624" cy="2189601"/>
          </a:xfrm>
          <a:prstGeom prst="rect">
            <a:avLst/>
          </a:prstGeom>
          <a:noFill/>
        </p:spPr>
      </p:pic>
      <p:pic>
        <p:nvPicPr>
          <p:cNvPr id="12" name="Picture 11"/>
          <p:cNvPicPr/>
          <p:nvPr/>
        </p:nvPicPr>
        <p:blipFill>
          <a:blip r:embed="rId5"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5265689" y="1862135"/>
            <a:ext cx="3436883" cy="2189601"/>
          </a:xfrm>
          <a:prstGeom prst="rect">
            <a:avLst/>
          </a:prstGeom>
          <a:noFill/>
          <a:ln>
            <a:noFill/>
          </a:ln>
        </p:spPr>
      </p:pic>
    </p:spTree>
    <p:extLst>
      <p:ext uri="{BB962C8B-B14F-4D97-AF65-F5344CB8AC3E}">
        <p14:creationId xmlns:p14="http://schemas.microsoft.com/office/powerpoint/2010/main" xmlns="" val="2549628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B842ED-B53F-4F90-8668-A588751AE998}"/>
              </a:ext>
            </a:extLst>
          </p:cNvPr>
          <p:cNvSpPr>
            <a:spLocks noGrp="1"/>
          </p:cNvSpPr>
          <p:nvPr>
            <p:ph type="title"/>
          </p:nvPr>
        </p:nvSpPr>
        <p:spPr>
          <a:xfrm>
            <a:off x="322417" y="-4669"/>
            <a:ext cx="9142476" cy="651056"/>
          </a:xfrm>
        </p:spPr>
        <p:txBody>
          <a:bodyPr/>
          <a:lstStyle/>
          <a:p>
            <a:pPr algn="ctr"/>
            <a:r>
              <a:rPr lang="en-PH" sz="3100" dirty="0" smtClean="0">
                <a:latin typeface="Times New Roman" pitchFamily="18" charset="0"/>
                <a:ea typeface="Verdana" pitchFamily="34" charset="0"/>
                <a:cs typeface="Times New Roman" pitchFamily="18" charset="0"/>
              </a:rPr>
              <a:t>Background to the Shelter Pilot </a:t>
            </a:r>
            <a:endParaRPr lang="en-US" dirty="0">
              <a:latin typeface="Times New Roman" pitchFamily="18" charset="0"/>
              <a:cs typeface="Times New Roman" pitchFamily="18" charset="0"/>
            </a:endParaRPr>
          </a:p>
        </p:txBody>
      </p:sp>
      <p:sp>
        <p:nvSpPr>
          <p:cNvPr id="3" name="Content Placeholder 2">
            <a:extLst>
              <a:ext uri="{FF2B5EF4-FFF2-40B4-BE49-F238E27FC236}">
                <a16:creationId xmlns="" xmlns:a16="http://schemas.microsoft.com/office/drawing/2014/main" id="{F81CB6EB-DC08-4DF6-94CE-024FE8EE06BD}"/>
              </a:ext>
            </a:extLst>
          </p:cNvPr>
          <p:cNvSpPr>
            <a:spLocks noGrp="1"/>
          </p:cNvSpPr>
          <p:nvPr>
            <p:ph idx="1"/>
          </p:nvPr>
        </p:nvSpPr>
        <p:spPr>
          <a:xfrm>
            <a:off x="322417" y="819814"/>
            <a:ext cx="9436438" cy="6432330"/>
          </a:xfrm>
        </p:spPr>
        <p:txBody>
          <a:bodyPr/>
          <a:lstStyle/>
          <a:p>
            <a:pPr algn="just"/>
            <a:r>
              <a:rPr lang="en-US" dirty="0" smtClean="0">
                <a:solidFill>
                  <a:schemeClr val="tx1"/>
                </a:solidFill>
              </a:rPr>
              <a:t>To enable refugee beneficiaries to have a strong voice in the design of their own homes, the inter-agency Shelter, Settlement and Non-Food Items Working Group (SSNFI WG) wishes to move away from producing strict design drawings and bills of quantities as minimum standards for semi-permanent shelter. Selected extremely vulnerable beneficiaries should make core design decisions for their shelters and bathing areas/latrines (layout, materials etc.) with technical guidance from implementing partners to ensure eight guiding principles below are followed:</a:t>
            </a:r>
          </a:p>
          <a:p>
            <a:pPr lvl="1" algn="just">
              <a:buNone/>
            </a:pPr>
            <a:r>
              <a:rPr lang="en-US" sz="2200" dirty="0" smtClean="0">
                <a:solidFill>
                  <a:schemeClr val="tx1"/>
                </a:solidFill>
              </a:rPr>
              <a:t>	1. There shall be no special design for vulnerable refugees; the shelters must blend in with the existing built environment and surrounding shelter typologies.</a:t>
            </a:r>
            <a:endParaRPr lang="en-PH" sz="2200" dirty="0" smtClean="0">
              <a:solidFill>
                <a:schemeClr val="tx1"/>
              </a:solidFill>
            </a:endParaRPr>
          </a:p>
          <a:p>
            <a:pPr lvl="0" algn="just">
              <a:buNone/>
            </a:pPr>
            <a:r>
              <a:rPr lang="en-US" dirty="0" smtClean="0"/>
              <a:t>		2. </a:t>
            </a:r>
            <a:r>
              <a:rPr lang="en-US" dirty="0" smtClean="0">
                <a:solidFill>
                  <a:schemeClr val="tx1"/>
                </a:solidFill>
              </a:rPr>
              <a:t>No provision of individual assistance at the expense of community dynamics 	and self-resilience. Village-level responsibility and accountability to their most 	vulnerable members shall be pursued.</a:t>
            </a:r>
          </a:p>
          <a:p>
            <a:pPr algn="just">
              <a:buNone/>
            </a:pPr>
            <a:r>
              <a:rPr lang="en-US" dirty="0" smtClean="0"/>
              <a:t>		</a:t>
            </a:r>
            <a:r>
              <a:rPr lang="en-US" dirty="0" smtClean="0">
                <a:solidFill>
                  <a:schemeClr val="tx1"/>
                </a:solidFill>
              </a:rPr>
              <a:t>3. There must be a harmonized prioritization for beneficiary selection within 	the eligible vulnerable groups. </a:t>
            </a:r>
            <a:endParaRPr lang="en-PH" dirty="0" smtClean="0">
              <a:solidFill>
                <a:schemeClr val="tx1"/>
              </a:solidFill>
            </a:endParaRPr>
          </a:p>
          <a:p>
            <a:pPr lvl="0" algn="just">
              <a:buNone/>
            </a:pPr>
            <a:endParaRPr lang="en-PH" dirty="0" smtClean="0">
              <a:solidFill>
                <a:schemeClr val="tx1"/>
              </a:solidFill>
            </a:endParaRPr>
          </a:p>
          <a:p>
            <a:pPr algn="just">
              <a:buNone/>
            </a:pPr>
            <a:endParaRPr lang="en-PH" dirty="0" smtClean="0">
              <a:solidFill>
                <a:schemeClr val="tx1"/>
              </a:solidFill>
            </a:endParaRPr>
          </a:p>
          <a:p>
            <a:pPr algn="just">
              <a:buNone/>
            </a:pPr>
            <a:endParaRPr lang="en-US" dirty="0" smtClean="0">
              <a:solidFill>
                <a:schemeClr val="tx1"/>
              </a:solidFill>
              <a:cs typeface="Times New Roman" panose="02020603050405020304" pitchFamily="18" charset="0"/>
            </a:endParaRPr>
          </a:p>
        </p:txBody>
      </p:sp>
      <p:sp>
        <p:nvSpPr>
          <p:cNvPr id="4" name="Slide Number Placeholder 3">
            <a:extLst>
              <a:ext uri="{FF2B5EF4-FFF2-40B4-BE49-F238E27FC236}">
                <a16:creationId xmlns="" xmlns:a16="http://schemas.microsoft.com/office/drawing/2014/main" id="{CF91717D-759F-4770-99D2-62C392E342AC}"/>
              </a:ext>
            </a:extLst>
          </p:cNvPr>
          <p:cNvSpPr>
            <a:spLocks noGrp="1"/>
          </p:cNvSpPr>
          <p:nvPr>
            <p:ph type="sldNum" sz="quarter" idx="4"/>
          </p:nvPr>
        </p:nvSpPr>
        <p:spPr/>
        <p:txBody>
          <a:bodyPr/>
          <a:lstStyle/>
          <a:p>
            <a:fld id="{3AF21FA0-C69A-D549-B93E-AD7DB9D7EB7A}" type="slidenum">
              <a:rPr lang="en-US" smtClean="0"/>
              <a:pPr/>
              <a:t>2</a:t>
            </a:fld>
            <a:endParaRPr lang="en-US" dirty="0"/>
          </a:p>
        </p:txBody>
      </p:sp>
    </p:spTree>
    <p:extLst>
      <p:ext uri="{BB962C8B-B14F-4D97-AF65-F5344CB8AC3E}">
        <p14:creationId xmlns="" xmlns:p14="http://schemas.microsoft.com/office/powerpoint/2010/main" val="36065246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322416" y="7441141"/>
            <a:ext cx="336919" cy="228600"/>
          </a:xfrm>
        </p:spPr>
        <p:txBody>
          <a:bodyPr/>
          <a:lstStyle/>
          <a:p>
            <a:fld id="{3AF21FA0-C69A-D549-B93E-AD7DB9D7EB7A}" type="slidenum">
              <a:rPr lang="en-US" smtClean="0"/>
              <a:pPr/>
              <a:t>20</a:t>
            </a:fld>
            <a:endParaRPr lang="en-US" dirty="0"/>
          </a:p>
        </p:txBody>
      </p:sp>
      <p:sp>
        <p:nvSpPr>
          <p:cNvPr id="14" name="Title 1">
            <a:extLst>
              <a:ext uri="{FF2B5EF4-FFF2-40B4-BE49-F238E27FC236}">
                <a16:creationId xmlns:a16="http://schemas.microsoft.com/office/drawing/2014/main" xmlns="" id="{0E7A59C2-4FD4-412D-96EA-ACD451091288}"/>
              </a:ext>
            </a:extLst>
          </p:cNvPr>
          <p:cNvSpPr>
            <a:spLocks noGrp="1"/>
          </p:cNvSpPr>
          <p:nvPr>
            <p:ph type="title"/>
          </p:nvPr>
        </p:nvSpPr>
        <p:spPr>
          <a:xfrm>
            <a:off x="659336" y="18191"/>
            <a:ext cx="8863036" cy="785850"/>
          </a:xfrm>
        </p:spPr>
        <p:txBody>
          <a:bodyPr/>
          <a:lstStyle/>
          <a:p>
            <a:r>
              <a:rPr lang="en-US" dirty="0" err="1" smtClean="0"/>
              <a:t>Bidibidi</a:t>
            </a:r>
            <a:r>
              <a:rPr lang="en-US" dirty="0" smtClean="0"/>
              <a:t> – 3 rooms -18sq.m. </a:t>
            </a:r>
            <a:r>
              <a:rPr lang="en-US" dirty="0" err="1" smtClean="0"/>
              <a:t>Unbrick</a:t>
            </a:r>
            <a:r>
              <a:rPr lang="en-US" dirty="0" smtClean="0"/>
              <a:t> Shelter </a:t>
            </a:r>
            <a:endParaRPr lang="en-US" dirty="0"/>
          </a:p>
        </p:txBody>
      </p:sp>
      <p:pic>
        <p:nvPicPr>
          <p:cNvPr id="28674" name="Picture 2"/>
          <p:cNvPicPr>
            <a:picLocks noChangeAspect="1" noChangeArrowheads="1"/>
          </p:cNvPicPr>
          <p:nvPr/>
        </p:nvPicPr>
        <p:blipFill>
          <a:blip r:embed="rId2"/>
          <a:srcRect/>
          <a:stretch>
            <a:fillRect/>
          </a:stretch>
        </p:blipFill>
        <p:spPr bwMode="auto">
          <a:xfrm>
            <a:off x="659336" y="1111567"/>
            <a:ext cx="4265350" cy="2603569"/>
          </a:xfrm>
          <a:prstGeom prst="rect">
            <a:avLst/>
          </a:prstGeom>
          <a:noFill/>
          <a:ln w="9525">
            <a:noFill/>
            <a:miter lim="800000"/>
            <a:headEnd/>
            <a:tailEnd/>
          </a:ln>
        </p:spPr>
      </p:pic>
      <p:pic>
        <p:nvPicPr>
          <p:cNvPr id="28675" name="Picture 3"/>
          <p:cNvPicPr>
            <a:picLocks noChangeAspect="1" noChangeArrowheads="1"/>
          </p:cNvPicPr>
          <p:nvPr/>
        </p:nvPicPr>
        <p:blipFill>
          <a:blip r:embed="rId3"/>
          <a:srcRect/>
          <a:stretch>
            <a:fillRect/>
          </a:stretch>
        </p:blipFill>
        <p:spPr bwMode="auto">
          <a:xfrm>
            <a:off x="4682359" y="3951619"/>
            <a:ext cx="4950790" cy="2764492"/>
          </a:xfrm>
          <a:prstGeom prst="rect">
            <a:avLst/>
          </a:prstGeom>
          <a:noFill/>
          <a:ln w="9525">
            <a:noFill/>
            <a:miter lim="800000"/>
            <a:headEnd/>
            <a:tailEnd/>
          </a:ln>
        </p:spPr>
      </p:pic>
    </p:spTree>
    <p:extLst>
      <p:ext uri="{BB962C8B-B14F-4D97-AF65-F5344CB8AC3E}">
        <p14:creationId xmlns:p14="http://schemas.microsoft.com/office/powerpoint/2010/main" xmlns="" val="8905974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3AF21FA0-C69A-D549-B93E-AD7DB9D7EB7A}" type="slidenum">
              <a:rPr lang="en-US" smtClean="0"/>
              <a:pPr/>
              <a:t>21</a:t>
            </a:fld>
            <a:endParaRPr lang="en-US" dirty="0"/>
          </a:p>
        </p:txBody>
      </p:sp>
      <p:sp>
        <p:nvSpPr>
          <p:cNvPr id="14" name="Title 1">
            <a:extLst>
              <a:ext uri="{FF2B5EF4-FFF2-40B4-BE49-F238E27FC236}">
                <a16:creationId xmlns:a16="http://schemas.microsoft.com/office/drawing/2014/main" xmlns="" id="{0E7A59C2-4FD4-412D-96EA-ACD451091288}"/>
              </a:ext>
            </a:extLst>
          </p:cNvPr>
          <p:cNvSpPr>
            <a:spLocks noGrp="1"/>
          </p:cNvSpPr>
          <p:nvPr>
            <p:ph type="title"/>
          </p:nvPr>
        </p:nvSpPr>
        <p:spPr>
          <a:xfrm>
            <a:off x="914400" y="2459421"/>
            <a:ext cx="8160152" cy="1545020"/>
          </a:xfrm>
        </p:spPr>
        <p:txBody>
          <a:bodyPr/>
          <a:lstStyle/>
          <a:p>
            <a:pPr algn="ctr"/>
            <a:r>
              <a:rPr lang="en-US" dirty="0" smtClean="0"/>
              <a:t>Thank you for listening</a:t>
            </a:r>
            <a:endParaRPr lang="en-US" dirty="0"/>
          </a:p>
        </p:txBody>
      </p:sp>
    </p:spTree>
    <p:extLst>
      <p:ext uri="{BB962C8B-B14F-4D97-AF65-F5344CB8AC3E}">
        <p14:creationId xmlns:p14="http://schemas.microsoft.com/office/powerpoint/2010/main" xmlns="" val="2672835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B842ED-B53F-4F90-8668-A588751AE998}"/>
              </a:ext>
            </a:extLst>
          </p:cNvPr>
          <p:cNvSpPr>
            <a:spLocks noGrp="1"/>
          </p:cNvSpPr>
          <p:nvPr>
            <p:ph type="title"/>
          </p:nvPr>
        </p:nvSpPr>
        <p:spPr>
          <a:xfrm>
            <a:off x="322417" y="-4669"/>
            <a:ext cx="9142476" cy="651056"/>
          </a:xfrm>
        </p:spPr>
        <p:txBody>
          <a:bodyPr/>
          <a:lstStyle/>
          <a:p>
            <a:pPr algn="ctr"/>
            <a:r>
              <a:rPr lang="en-PH" sz="3100" dirty="0" smtClean="0">
                <a:latin typeface="Times New Roman" pitchFamily="18" charset="0"/>
                <a:ea typeface="Verdana" pitchFamily="34" charset="0"/>
                <a:cs typeface="Times New Roman" pitchFamily="18" charset="0"/>
              </a:rPr>
              <a:t>Background to the Shelter Pilot - cont’d.</a:t>
            </a:r>
            <a:endParaRPr lang="en-US" dirty="0">
              <a:latin typeface="Times New Roman" pitchFamily="18" charset="0"/>
              <a:cs typeface="Times New Roman" pitchFamily="18" charset="0"/>
            </a:endParaRPr>
          </a:p>
        </p:txBody>
      </p:sp>
      <p:sp>
        <p:nvSpPr>
          <p:cNvPr id="3" name="Content Placeholder 2">
            <a:extLst>
              <a:ext uri="{FF2B5EF4-FFF2-40B4-BE49-F238E27FC236}">
                <a16:creationId xmlns="" xmlns:a16="http://schemas.microsoft.com/office/drawing/2014/main" id="{F81CB6EB-DC08-4DF6-94CE-024FE8EE06BD}"/>
              </a:ext>
            </a:extLst>
          </p:cNvPr>
          <p:cNvSpPr>
            <a:spLocks noGrp="1"/>
          </p:cNvSpPr>
          <p:nvPr>
            <p:ph idx="1"/>
          </p:nvPr>
        </p:nvSpPr>
        <p:spPr>
          <a:xfrm>
            <a:off x="322417" y="1024758"/>
            <a:ext cx="9436438" cy="6053959"/>
          </a:xfrm>
        </p:spPr>
        <p:txBody>
          <a:bodyPr/>
          <a:lstStyle/>
          <a:p>
            <a:pPr lvl="0">
              <a:buNone/>
            </a:pPr>
            <a:r>
              <a:rPr lang="en-US" dirty="0" smtClean="0">
                <a:solidFill>
                  <a:schemeClr val="tx1"/>
                </a:solidFill>
              </a:rPr>
              <a:t>		4. The projects must be as environmentally sustainable as possible. </a:t>
            </a:r>
            <a:endParaRPr lang="en-PH" dirty="0" smtClean="0">
              <a:solidFill>
                <a:schemeClr val="tx1"/>
              </a:solidFill>
            </a:endParaRPr>
          </a:p>
          <a:p>
            <a:pPr>
              <a:buNone/>
            </a:pPr>
            <a:r>
              <a:rPr lang="en-US" dirty="0" smtClean="0">
                <a:solidFill>
                  <a:schemeClr val="tx1"/>
                </a:solidFill>
              </a:rPr>
              <a:t>		5. The projects must be as cost-effective as possible. The final range of HH unit 	ceiling thresholds shall be informed by the outcomes of the pilot projects and 	will require ongoing revisions. </a:t>
            </a:r>
            <a:endParaRPr lang="en-PH" dirty="0" smtClean="0">
              <a:solidFill>
                <a:schemeClr val="tx1"/>
              </a:solidFill>
            </a:endParaRPr>
          </a:p>
          <a:p>
            <a:pPr>
              <a:buNone/>
            </a:pPr>
            <a:r>
              <a:rPr lang="en-US" dirty="0" smtClean="0">
                <a:solidFill>
                  <a:schemeClr val="tx1"/>
                </a:solidFill>
              </a:rPr>
              <a:t>		6. Eliminate or minimize intermediaries by promoting local economies and 	peaceful coexistence through market-based approaches. </a:t>
            </a:r>
            <a:endParaRPr lang="en-PH" dirty="0" smtClean="0">
              <a:solidFill>
                <a:schemeClr val="tx1"/>
              </a:solidFill>
            </a:endParaRPr>
          </a:p>
          <a:p>
            <a:pPr>
              <a:buNone/>
            </a:pPr>
            <a:r>
              <a:rPr lang="en-US" dirty="0" smtClean="0">
                <a:solidFill>
                  <a:schemeClr val="tx1"/>
                </a:solidFill>
              </a:rPr>
              <a:t>		7. The projects shall seek for maximum integration with other sector initiatives 	and principles such as WASH, protection, environment and energy, and 	livelihoods.</a:t>
            </a:r>
          </a:p>
          <a:p>
            <a:pPr lvl="0">
              <a:buNone/>
            </a:pPr>
            <a:r>
              <a:rPr lang="en-US" dirty="0" smtClean="0">
                <a:solidFill>
                  <a:schemeClr val="tx1"/>
                </a:solidFill>
              </a:rPr>
              <a:t> 		8. The shelters must have a durability of some three to five years, be 	structurally safe and not pose any public health risks.</a:t>
            </a:r>
            <a:endParaRPr lang="en-US" dirty="0" smtClean="0">
              <a:solidFill>
                <a:schemeClr val="tx1"/>
              </a:solidFill>
              <a:cs typeface="Times New Roman" panose="02020603050405020304" pitchFamily="18" charset="0"/>
            </a:endParaRPr>
          </a:p>
        </p:txBody>
      </p:sp>
      <p:sp>
        <p:nvSpPr>
          <p:cNvPr id="4" name="Slide Number Placeholder 3">
            <a:extLst>
              <a:ext uri="{FF2B5EF4-FFF2-40B4-BE49-F238E27FC236}">
                <a16:creationId xmlns="" xmlns:a16="http://schemas.microsoft.com/office/drawing/2014/main" id="{CF91717D-759F-4770-99D2-62C392E342AC}"/>
              </a:ext>
            </a:extLst>
          </p:cNvPr>
          <p:cNvSpPr>
            <a:spLocks noGrp="1"/>
          </p:cNvSpPr>
          <p:nvPr>
            <p:ph type="sldNum" sz="quarter" idx="4"/>
          </p:nvPr>
        </p:nvSpPr>
        <p:spPr/>
        <p:txBody>
          <a:bodyPr/>
          <a:lstStyle/>
          <a:p>
            <a:fld id="{3AF21FA0-C69A-D549-B93E-AD7DB9D7EB7A}" type="slidenum">
              <a:rPr lang="en-US" smtClean="0"/>
              <a:pPr/>
              <a:t>3</a:t>
            </a:fld>
            <a:endParaRPr lang="en-US" dirty="0"/>
          </a:p>
        </p:txBody>
      </p:sp>
    </p:spTree>
    <p:extLst>
      <p:ext uri="{BB962C8B-B14F-4D97-AF65-F5344CB8AC3E}">
        <p14:creationId xmlns="" xmlns:p14="http://schemas.microsoft.com/office/powerpoint/2010/main" val="36065246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B842ED-B53F-4F90-8668-A588751AE998}"/>
              </a:ext>
            </a:extLst>
          </p:cNvPr>
          <p:cNvSpPr>
            <a:spLocks noGrp="1"/>
          </p:cNvSpPr>
          <p:nvPr>
            <p:ph type="title"/>
          </p:nvPr>
        </p:nvSpPr>
        <p:spPr>
          <a:xfrm>
            <a:off x="322417" y="-4669"/>
            <a:ext cx="9142476" cy="651056"/>
          </a:xfrm>
        </p:spPr>
        <p:txBody>
          <a:bodyPr/>
          <a:lstStyle/>
          <a:p>
            <a:pPr algn="ctr"/>
            <a:r>
              <a:rPr lang="en-PH" sz="3100" dirty="0" smtClean="0">
                <a:latin typeface="Times New Roman" pitchFamily="18" charset="0"/>
                <a:ea typeface="Verdana" pitchFamily="34" charset="0"/>
                <a:cs typeface="Times New Roman" pitchFamily="18" charset="0"/>
              </a:rPr>
              <a:t>Background to the Shelter Pilot - cont’d.</a:t>
            </a:r>
            <a:endParaRPr lang="en-US" dirty="0">
              <a:latin typeface="Times New Roman" pitchFamily="18" charset="0"/>
              <a:cs typeface="Times New Roman" pitchFamily="18" charset="0"/>
            </a:endParaRPr>
          </a:p>
        </p:txBody>
      </p:sp>
      <p:sp>
        <p:nvSpPr>
          <p:cNvPr id="3" name="Content Placeholder 2">
            <a:extLst>
              <a:ext uri="{FF2B5EF4-FFF2-40B4-BE49-F238E27FC236}">
                <a16:creationId xmlns="" xmlns:a16="http://schemas.microsoft.com/office/drawing/2014/main" id="{F81CB6EB-DC08-4DF6-94CE-024FE8EE06BD}"/>
              </a:ext>
            </a:extLst>
          </p:cNvPr>
          <p:cNvSpPr>
            <a:spLocks noGrp="1"/>
          </p:cNvSpPr>
          <p:nvPr>
            <p:ph idx="1"/>
          </p:nvPr>
        </p:nvSpPr>
        <p:spPr>
          <a:xfrm>
            <a:off x="322417" y="646388"/>
            <a:ext cx="9436438" cy="6432330"/>
          </a:xfrm>
        </p:spPr>
        <p:txBody>
          <a:bodyPr/>
          <a:lstStyle/>
          <a:p>
            <a:pPr lvl="0">
              <a:buNone/>
            </a:pPr>
            <a:r>
              <a:rPr lang="en-US" dirty="0" smtClean="0">
                <a:solidFill>
                  <a:schemeClr val="tx1"/>
                </a:solidFill>
              </a:rPr>
              <a:t>		</a:t>
            </a:r>
            <a:endParaRPr lang="en-US" dirty="0" smtClean="0">
              <a:solidFill>
                <a:schemeClr val="tx1"/>
              </a:solidFill>
              <a:cs typeface="Times New Roman" panose="02020603050405020304" pitchFamily="18" charset="0"/>
            </a:endParaRPr>
          </a:p>
          <a:p>
            <a:pPr algn="just"/>
            <a:r>
              <a:rPr lang="en-US" dirty="0" smtClean="0">
                <a:solidFill>
                  <a:schemeClr val="tx1"/>
                </a:solidFill>
                <a:cs typeface="Times New Roman" panose="02020603050405020304" pitchFamily="18" charset="0"/>
              </a:rPr>
              <a:t>CRS </a:t>
            </a:r>
            <a:r>
              <a:rPr lang="en-US" dirty="0">
                <a:solidFill>
                  <a:schemeClr val="tx1"/>
                </a:solidFill>
                <a:cs typeface="Times New Roman" panose="02020603050405020304" pitchFamily="18" charset="0"/>
              </a:rPr>
              <a:t>was given 10 shelters to implement across 3 settlements of </a:t>
            </a:r>
            <a:r>
              <a:rPr lang="en-US" dirty="0" err="1">
                <a:solidFill>
                  <a:schemeClr val="tx1"/>
                </a:solidFill>
                <a:cs typeface="Times New Roman" panose="02020603050405020304" pitchFamily="18" charset="0"/>
              </a:rPr>
              <a:t>Kiryandongo</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Kyangwali</a:t>
            </a:r>
            <a:r>
              <a:rPr lang="en-US" dirty="0">
                <a:solidFill>
                  <a:schemeClr val="tx1"/>
                </a:solidFill>
                <a:cs typeface="Times New Roman" panose="02020603050405020304" pitchFamily="18" charset="0"/>
              </a:rPr>
              <a:t> and </a:t>
            </a:r>
            <a:r>
              <a:rPr lang="en-US" dirty="0" err="1">
                <a:solidFill>
                  <a:schemeClr val="tx1"/>
                </a:solidFill>
                <a:cs typeface="Times New Roman" panose="02020603050405020304" pitchFamily="18" charset="0"/>
              </a:rPr>
              <a:t>Bibibidi</a:t>
            </a:r>
            <a:r>
              <a:rPr lang="en-US" dirty="0" smtClean="0">
                <a:solidFill>
                  <a:schemeClr val="tx1"/>
                </a:solidFill>
                <a:cs typeface="Times New Roman" panose="02020603050405020304" pitchFamily="18" charset="0"/>
              </a:rPr>
              <a:t>.</a:t>
            </a:r>
          </a:p>
          <a:p>
            <a:pPr algn="just"/>
            <a:r>
              <a:rPr lang="en-US" dirty="0" err="1" smtClean="0">
                <a:solidFill>
                  <a:schemeClr val="tx1"/>
                </a:solidFill>
                <a:cs typeface="Times New Roman" panose="02020603050405020304" pitchFamily="18" charset="0"/>
              </a:rPr>
              <a:t>Kiryandongo</a:t>
            </a:r>
            <a:r>
              <a:rPr lang="en-US" dirty="0" smtClean="0">
                <a:solidFill>
                  <a:schemeClr val="tx1"/>
                </a:solidFill>
                <a:cs typeface="Times New Roman" panose="02020603050405020304" pitchFamily="18" charset="0"/>
              </a:rPr>
              <a:t> are having 4 pilot shelters and </a:t>
            </a:r>
            <a:r>
              <a:rPr lang="en-US" dirty="0" err="1" smtClean="0">
                <a:solidFill>
                  <a:schemeClr val="tx1"/>
                </a:solidFill>
                <a:cs typeface="Times New Roman" panose="02020603050405020304" pitchFamily="18" charset="0"/>
              </a:rPr>
              <a:t>Kyangwali</a:t>
            </a:r>
            <a:r>
              <a:rPr lang="en-US" dirty="0" smtClean="0">
                <a:solidFill>
                  <a:schemeClr val="tx1"/>
                </a:solidFill>
                <a:cs typeface="Times New Roman" panose="02020603050405020304" pitchFamily="18" charset="0"/>
              </a:rPr>
              <a:t> are having 2 pilot shelters.</a:t>
            </a:r>
            <a:endParaRPr lang="en-US" dirty="0">
              <a:solidFill>
                <a:schemeClr val="tx1"/>
              </a:solidFill>
              <a:cs typeface="Times New Roman" panose="02020603050405020304" pitchFamily="18" charset="0"/>
            </a:endParaRPr>
          </a:p>
          <a:p>
            <a:pPr algn="just"/>
            <a:r>
              <a:rPr lang="en-US" dirty="0" err="1">
                <a:solidFill>
                  <a:schemeClr val="tx1"/>
                </a:solidFill>
                <a:cs typeface="Times New Roman" panose="02020603050405020304" pitchFamily="18" charset="0"/>
              </a:rPr>
              <a:t>Bidibidi</a:t>
            </a:r>
            <a:r>
              <a:rPr lang="en-US" dirty="0">
                <a:solidFill>
                  <a:schemeClr val="tx1"/>
                </a:solidFill>
                <a:cs typeface="Times New Roman" panose="02020603050405020304" pitchFamily="18" charset="0"/>
              </a:rPr>
              <a:t> was initially to pilot 4 shelters but </a:t>
            </a:r>
            <a:r>
              <a:rPr lang="en-US" dirty="0" err="1" smtClean="0">
                <a:solidFill>
                  <a:schemeClr val="tx1"/>
                </a:solidFill>
                <a:cs typeface="Times New Roman" panose="02020603050405020304" pitchFamily="18" charset="0"/>
              </a:rPr>
              <a:t>Bidibidi</a:t>
            </a:r>
            <a:r>
              <a:rPr lang="en-US" dirty="0" smtClean="0">
                <a:solidFill>
                  <a:schemeClr val="tx1"/>
                </a:solidFill>
                <a:cs typeface="Times New Roman" panose="02020603050405020304" pitchFamily="18" charset="0"/>
              </a:rPr>
              <a:t> </a:t>
            </a:r>
            <a:r>
              <a:rPr lang="en-US" dirty="0">
                <a:solidFill>
                  <a:schemeClr val="tx1"/>
                </a:solidFill>
                <a:cs typeface="Times New Roman" panose="02020603050405020304" pitchFamily="18" charset="0"/>
              </a:rPr>
              <a:t>been divided into 5 zones the UNHCR field team agreed to have 5 shelters  instead of 4 shelters</a:t>
            </a:r>
            <a:r>
              <a:rPr lang="en-US" dirty="0" smtClean="0">
                <a:solidFill>
                  <a:schemeClr val="tx1"/>
                </a:solidFill>
                <a:cs typeface="Times New Roman" panose="02020603050405020304" pitchFamily="18" charset="0"/>
              </a:rPr>
              <a:t>.</a:t>
            </a:r>
            <a:endParaRPr lang="en-US" dirty="0">
              <a:solidFill>
                <a:schemeClr val="tx1"/>
              </a:solidFill>
              <a:cs typeface="Times New Roman" panose="02020603050405020304" pitchFamily="18" charset="0"/>
            </a:endParaRPr>
          </a:p>
        </p:txBody>
      </p:sp>
      <p:sp>
        <p:nvSpPr>
          <p:cNvPr id="4" name="Slide Number Placeholder 3">
            <a:extLst>
              <a:ext uri="{FF2B5EF4-FFF2-40B4-BE49-F238E27FC236}">
                <a16:creationId xmlns="" xmlns:a16="http://schemas.microsoft.com/office/drawing/2014/main" id="{CF91717D-759F-4770-99D2-62C392E342AC}"/>
              </a:ext>
            </a:extLst>
          </p:cNvPr>
          <p:cNvSpPr>
            <a:spLocks noGrp="1"/>
          </p:cNvSpPr>
          <p:nvPr>
            <p:ph type="sldNum" sz="quarter" idx="4"/>
          </p:nvPr>
        </p:nvSpPr>
        <p:spPr/>
        <p:txBody>
          <a:bodyPr/>
          <a:lstStyle/>
          <a:p>
            <a:fld id="{3AF21FA0-C69A-D549-B93E-AD7DB9D7EB7A}" type="slidenum">
              <a:rPr lang="en-US" smtClean="0"/>
              <a:pPr/>
              <a:t>4</a:t>
            </a:fld>
            <a:endParaRPr lang="en-US" dirty="0"/>
          </a:p>
        </p:txBody>
      </p:sp>
    </p:spTree>
    <p:extLst>
      <p:ext uri="{BB962C8B-B14F-4D97-AF65-F5344CB8AC3E}">
        <p14:creationId xmlns="" xmlns:p14="http://schemas.microsoft.com/office/powerpoint/2010/main" val="3606524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9335" y="0"/>
            <a:ext cx="9067596" cy="925732"/>
          </a:xfrm>
        </p:spPr>
        <p:txBody>
          <a:bodyPr/>
          <a:lstStyle/>
          <a:p>
            <a:r>
              <a:rPr lang="en-US" dirty="0"/>
              <a:t>Pilot Modality (UNHCR funds)</a:t>
            </a:r>
          </a:p>
        </p:txBody>
      </p:sp>
      <p:sp>
        <p:nvSpPr>
          <p:cNvPr id="3" name="Content Placeholder 2"/>
          <p:cNvSpPr>
            <a:spLocks noGrp="1"/>
          </p:cNvSpPr>
          <p:nvPr>
            <p:ph idx="1"/>
          </p:nvPr>
        </p:nvSpPr>
        <p:spPr>
          <a:xfrm>
            <a:off x="322415" y="978912"/>
            <a:ext cx="9296147" cy="6462230"/>
          </a:xfrm>
        </p:spPr>
        <p:txBody>
          <a:bodyPr/>
          <a:lstStyle/>
          <a:p>
            <a:pPr marL="251140" lvl="1" indent="0">
              <a:buNone/>
            </a:pPr>
            <a:r>
              <a:rPr lang="en-US" sz="3000" b="1" dirty="0"/>
              <a:t>Kiryandongo (4) and Kyangwali (2)</a:t>
            </a:r>
          </a:p>
          <a:p>
            <a:pPr lvl="1"/>
            <a:r>
              <a:rPr lang="en-US" sz="2000" dirty="0"/>
              <a:t>CRS is procuring the hardware materials directly, provision of bricks is responsibility of the local crews engaged in the construction </a:t>
            </a:r>
          </a:p>
          <a:p>
            <a:pPr lvl="1"/>
            <a:r>
              <a:rPr lang="en-US" sz="2000" dirty="0"/>
              <a:t>Payment is provided into </a:t>
            </a:r>
            <a:r>
              <a:rPr lang="en-US" sz="2000" b="1" dirty="0"/>
              <a:t>3 instalments:</a:t>
            </a:r>
            <a:r>
              <a:rPr lang="en-US" sz="2000" dirty="0"/>
              <a:t> 40% for preliminaries, bricks supply and construction of walls up to the wall plate; 40% upon completion of roof, doors and windows; and 20% for finishes. </a:t>
            </a:r>
          </a:p>
          <a:p>
            <a:pPr marL="251140" lvl="1" indent="0">
              <a:buNone/>
            </a:pPr>
            <a:r>
              <a:rPr lang="en-US" sz="3000" b="1" dirty="0" err="1"/>
              <a:t>Bidibidi</a:t>
            </a:r>
            <a:r>
              <a:rPr lang="en-US" sz="3000" b="1" dirty="0"/>
              <a:t> </a:t>
            </a:r>
            <a:r>
              <a:rPr lang="en-US" sz="3000" b="1" dirty="0" smtClean="0"/>
              <a:t>(5)</a:t>
            </a:r>
            <a:endParaRPr lang="en-US" sz="3000" b="1" dirty="0"/>
          </a:p>
          <a:p>
            <a:pPr lvl="1"/>
            <a:r>
              <a:rPr lang="en-GB" sz="2000" dirty="0"/>
              <a:t>CRS is procuring the hardware materials directly for 4 shelters, provision of </a:t>
            </a:r>
            <a:r>
              <a:rPr lang="en-GB" sz="2000" dirty="0" err="1" smtClean="0"/>
              <a:t>unburnt</a:t>
            </a:r>
            <a:r>
              <a:rPr lang="en-GB" sz="2000" dirty="0" smtClean="0"/>
              <a:t> </a:t>
            </a:r>
            <a:r>
              <a:rPr lang="en-GB" sz="2000" dirty="0"/>
              <a:t>bricks and labour is responsibility of the beneficiary with help of local leaders or proxy,  crews engaged in the construction.  </a:t>
            </a:r>
            <a:r>
              <a:rPr lang="en-GB" sz="2000" dirty="0" smtClean="0"/>
              <a:t>One Pilot Shelter </a:t>
            </a:r>
            <a:r>
              <a:rPr lang="en-GB" sz="2000" dirty="0"/>
              <a:t>is fully </a:t>
            </a:r>
            <a:r>
              <a:rPr lang="en-GB" sz="2000" dirty="0" smtClean="0"/>
              <a:t>cash support.</a:t>
            </a:r>
            <a:endParaRPr lang="en-GB" sz="2000" dirty="0"/>
          </a:p>
          <a:p>
            <a:pPr lvl="1"/>
            <a:r>
              <a:rPr lang="en-GB" sz="2000" dirty="0"/>
              <a:t>Payment for </a:t>
            </a:r>
            <a:r>
              <a:rPr lang="en-GB" sz="2000" dirty="0" err="1" smtClean="0"/>
              <a:t>unburnt</a:t>
            </a:r>
            <a:r>
              <a:rPr lang="en-GB" sz="2000" dirty="0" smtClean="0"/>
              <a:t> </a:t>
            </a:r>
            <a:r>
              <a:rPr lang="en-GB" sz="2000" dirty="0"/>
              <a:t>bricks and labour is provided into </a:t>
            </a:r>
            <a:r>
              <a:rPr lang="en-GB" sz="2000" b="1" dirty="0"/>
              <a:t>2 instalments</a:t>
            </a:r>
            <a:r>
              <a:rPr lang="en-GB" sz="2000" dirty="0"/>
              <a:t>: 45% for preliminaries, bricks supply and 55% labour for completed shelter and latrine.</a:t>
            </a:r>
          </a:p>
          <a:p>
            <a:pPr lvl="1"/>
            <a:r>
              <a:rPr lang="en-GB" sz="2000" dirty="0"/>
              <a:t>Cash payment is in </a:t>
            </a:r>
            <a:r>
              <a:rPr lang="en-GB" sz="2000" b="1" dirty="0"/>
              <a:t>3 instalments </a:t>
            </a:r>
            <a:r>
              <a:rPr lang="en-GB" sz="2000" dirty="0"/>
              <a:t>of 20% for brick supply and preliminaries, 60% for hardware materials and 20% labour for complete construction. </a:t>
            </a:r>
            <a:endParaRPr lang="en-US" sz="2000" dirty="0"/>
          </a:p>
          <a:p>
            <a:pPr marL="251140" lvl="1" indent="0">
              <a:buNone/>
            </a:pPr>
            <a:endParaRPr lang="en-US" sz="3000" b="1"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5</a:t>
            </a:fld>
            <a:endParaRPr lang="en-US" dirty="0"/>
          </a:p>
        </p:txBody>
      </p:sp>
    </p:spTree>
    <p:extLst>
      <p:ext uri="{BB962C8B-B14F-4D97-AF65-F5344CB8AC3E}">
        <p14:creationId xmlns:p14="http://schemas.microsoft.com/office/powerpoint/2010/main" xmlns="" val="3606774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441" y="0"/>
            <a:ext cx="9067596" cy="725214"/>
          </a:xfrm>
        </p:spPr>
        <p:txBody>
          <a:bodyPr/>
          <a:lstStyle/>
          <a:p>
            <a:r>
              <a:rPr lang="en-US" dirty="0" smtClean="0"/>
              <a:t>Beneficiary Participation</a:t>
            </a:r>
            <a:endParaRPr lang="en-US" dirty="0"/>
          </a:p>
        </p:txBody>
      </p:sp>
      <p:sp>
        <p:nvSpPr>
          <p:cNvPr id="3" name="Content Placeholder 2"/>
          <p:cNvSpPr>
            <a:spLocks noGrp="1"/>
          </p:cNvSpPr>
          <p:nvPr>
            <p:ph idx="1"/>
          </p:nvPr>
        </p:nvSpPr>
        <p:spPr>
          <a:xfrm>
            <a:off x="322415" y="725214"/>
            <a:ext cx="9296147" cy="6715928"/>
          </a:xfrm>
        </p:spPr>
        <p:txBody>
          <a:bodyPr/>
          <a:lstStyle/>
          <a:p>
            <a:pPr marL="251140" lvl="1" indent="0">
              <a:buNone/>
            </a:pPr>
            <a:r>
              <a:rPr lang="en-US" sz="3000" b="1" dirty="0" err="1" smtClean="0"/>
              <a:t>Kiryandongo</a:t>
            </a:r>
            <a:r>
              <a:rPr lang="en-US" sz="3000" b="1" dirty="0" smtClean="0"/>
              <a:t> </a:t>
            </a:r>
            <a:r>
              <a:rPr lang="en-US" sz="3000" b="1" dirty="0"/>
              <a:t>and </a:t>
            </a:r>
            <a:r>
              <a:rPr lang="en-US" sz="3000" b="1" dirty="0" err="1"/>
              <a:t>Kyangwali</a:t>
            </a:r>
            <a:r>
              <a:rPr lang="en-US" sz="3000" b="1" dirty="0"/>
              <a:t> </a:t>
            </a:r>
          </a:p>
          <a:p>
            <a:pPr lvl="1"/>
            <a:r>
              <a:rPr lang="en-US" sz="2000" dirty="0" smtClean="0"/>
              <a:t>Design selection</a:t>
            </a:r>
          </a:p>
          <a:p>
            <a:pPr lvl="1"/>
            <a:r>
              <a:rPr lang="en-GB" sz="2000" dirty="0" smtClean="0"/>
              <a:t>Understanding their roles and </a:t>
            </a:r>
            <a:r>
              <a:rPr lang="en-GB" sz="2000" dirty="0" smtClean="0"/>
              <a:t>responsibilities in the </a:t>
            </a:r>
            <a:r>
              <a:rPr lang="en-GB" sz="2000" dirty="0" smtClean="0"/>
              <a:t>implementation process and Signing of consent form.</a:t>
            </a:r>
            <a:endParaRPr lang="en-US" sz="2000" dirty="0" smtClean="0"/>
          </a:p>
          <a:p>
            <a:pPr lvl="1"/>
            <a:r>
              <a:rPr lang="en-US" sz="2000" dirty="0" smtClean="0"/>
              <a:t>Confirmation of location of the shelter and latrine in the plot.</a:t>
            </a:r>
          </a:p>
          <a:p>
            <a:pPr lvl="1"/>
            <a:r>
              <a:rPr lang="en-US" sz="2000" dirty="0" smtClean="0"/>
              <a:t>support the construction crews and overall monitoring of construction works.</a:t>
            </a:r>
          </a:p>
          <a:p>
            <a:pPr lvl="1">
              <a:buNone/>
            </a:pPr>
            <a:r>
              <a:rPr lang="en-US" sz="2000" dirty="0" smtClean="0"/>
              <a:t> </a:t>
            </a:r>
            <a:r>
              <a:rPr lang="en-US" sz="3000" b="1" dirty="0" err="1" smtClean="0"/>
              <a:t>Bidibidi</a:t>
            </a:r>
            <a:r>
              <a:rPr lang="en-US" sz="3000" b="1" dirty="0" smtClean="0"/>
              <a:t> </a:t>
            </a:r>
            <a:endParaRPr lang="en-US" sz="3000" b="1" dirty="0"/>
          </a:p>
          <a:p>
            <a:pPr lvl="1"/>
            <a:r>
              <a:rPr lang="en-GB" sz="2000" dirty="0" smtClean="0"/>
              <a:t>Design selection</a:t>
            </a:r>
          </a:p>
          <a:p>
            <a:pPr lvl="1"/>
            <a:r>
              <a:rPr lang="en-GB" sz="2000" dirty="0" smtClean="0"/>
              <a:t>Understanding their roles </a:t>
            </a:r>
            <a:r>
              <a:rPr lang="en-GB" sz="2000" smtClean="0"/>
              <a:t>and </a:t>
            </a:r>
            <a:r>
              <a:rPr lang="en-GB" sz="2000" smtClean="0"/>
              <a:t>responsibilities in the </a:t>
            </a:r>
            <a:r>
              <a:rPr lang="en-GB" sz="2000" dirty="0" smtClean="0"/>
              <a:t>implementation process and Signing of consent form.</a:t>
            </a:r>
          </a:p>
          <a:p>
            <a:pPr lvl="1"/>
            <a:r>
              <a:rPr lang="en-GB" sz="2000" dirty="0" smtClean="0"/>
              <a:t> </a:t>
            </a:r>
            <a:r>
              <a:rPr lang="en-US" sz="2000" dirty="0" smtClean="0"/>
              <a:t>Confirmation of location of the shelter and latrine in the plot.</a:t>
            </a:r>
            <a:endParaRPr lang="en-GB" sz="2000" dirty="0"/>
          </a:p>
          <a:p>
            <a:pPr lvl="1"/>
            <a:r>
              <a:rPr lang="en-GB" sz="2000" dirty="0" smtClean="0"/>
              <a:t>Seek and engage construction crews to build their our shelter</a:t>
            </a:r>
            <a:endParaRPr lang="en-GB" sz="2000" dirty="0"/>
          </a:p>
          <a:p>
            <a:pPr lvl="1"/>
            <a:r>
              <a:rPr lang="en-PH" sz="2000" dirty="0" smtClean="0"/>
              <a:t>Receive cash and pay supplied mud bricks and construction crews</a:t>
            </a:r>
          </a:p>
          <a:p>
            <a:pPr lvl="1"/>
            <a:r>
              <a:rPr lang="en-US" sz="2000" dirty="0" smtClean="0"/>
              <a:t>support the construction crews and overall monitoring of construction works.</a:t>
            </a:r>
          </a:p>
          <a:p>
            <a:pPr lvl="1"/>
            <a:endParaRPr lang="en-US" sz="2000" dirty="0" smtClean="0"/>
          </a:p>
          <a:p>
            <a:pPr lvl="1"/>
            <a:endParaRPr lang="en-PH" sz="2000" dirty="0" smtClean="0"/>
          </a:p>
          <a:p>
            <a:pPr lvl="1"/>
            <a:endParaRPr lang="en-US" sz="2000" dirty="0"/>
          </a:p>
          <a:p>
            <a:pPr marL="251140" lvl="1" indent="0">
              <a:buNone/>
            </a:pPr>
            <a:endParaRPr lang="en-US" sz="3000" b="1"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6</a:t>
            </a:fld>
            <a:endParaRPr lang="en-US" dirty="0"/>
          </a:p>
        </p:txBody>
      </p:sp>
    </p:spTree>
    <p:extLst>
      <p:ext uri="{BB962C8B-B14F-4D97-AF65-F5344CB8AC3E}">
        <p14:creationId xmlns:p14="http://schemas.microsoft.com/office/powerpoint/2010/main" xmlns="" val="36067746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3DA088-C02C-4450-9FC6-76417F538293}"/>
              </a:ext>
            </a:extLst>
          </p:cNvPr>
          <p:cNvSpPr>
            <a:spLocks noGrp="1"/>
          </p:cNvSpPr>
          <p:nvPr>
            <p:ph type="title"/>
          </p:nvPr>
        </p:nvSpPr>
        <p:spPr>
          <a:xfrm>
            <a:off x="914400" y="-4670"/>
            <a:ext cx="7315200" cy="840242"/>
          </a:xfrm>
        </p:spPr>
        <p:txBody>
          <a:bodyPr/>
          <a:lstStyle/>
          <a:p>
            <a:r>
              <a:rPr lang="en-US" dirty="0"/>
              <a:t>Type of shelter piloted</a:t>
            </a:r>
          </a:p>
        </p:txBody>
      </p:sp>
      <p:graphicFrame>
        <p:nvGraphicFramePr>
          <p:cNvPr id="5" name="Content Placeholder 4">
            <a:extLst>
              <a:ext uri="{FF2B5EF4-FFF2-40B4-BE49-F238E27FC236}">
                <a16:creationId xmlns="" xmlns:a16="http://schemas.microsoft.com/office/drawing/2014/main" id="{F3D037CF-80C0-4D7C-BF91-C7178C803525}"/>
              </a:ext>
            </a:extLst>
          </p:cNvPr>
          <p:cNvGraphicFramePr>
            <a:graphicFrameLocks noGrp="1"/>
          </p:cNvGraphicFramePr>
          <p:nvPr>
            <p:ph idx="1"/>
            <p:extLst>
              <p:ext uri="{D42A27DB-BD31-4B8C-83A1-F6EECF244321}">
                <p14:modId xmlns="" xmlns:p14="http://schemas.microsoft.com/office/powerpoint/2010/main" val="1041448366"/>
              </p:ext>
            </p:extLst>
          </p:nvPr>
        </p:nvGraphicFramePr>
        <p:xfrm>
          <a:off x="659335" y="1072056"/>
          <a:ext cx="8595351" cy="5286064"/>
        </p:xfrm>
        <a:graphic>
          <a:graphicData uri="http://schemas.openxmlformats.org/drawingml/2006/table">
            <a:tbl>
              <a:tblPr firstRow="1" bandRow="1">
                <a:tableStyleId>{5C22544A-7EE6-4342-B048-85BDC9FD1C3A}</a:tableStyleId>
              </a:tblPr>
              <a:tblGrid>
                <a:gridCol w="1433506">
                  <a:extLst>
                    <a:ext uri="{9D8B030D-6E8A-4147-A177-3AD203B41FA5}">
                      <a16:colId xmlns="" xmlns:a16="http://schemas.microsoft.com/office/drawing/2014/main" val="1204824529"/>
                    </a:ext>
                  </a:extLst>
                </a:gridCol>
                <a:gridCol w="2612446">
                  <a:extLst>
                    <a:ext uri="{9D8B030D-6E8A-4147-A177-3AD203B41FA5}">
                      <a16:colId xmlns="" xmlns:a16="http://schemas.microsoft.com/office/drawing/2014/main" val="3515477562"/>
                    </a:ext>
                  </a:extLst>
                </a:gridCol>
                <a:gridCol w="1823105">
                  <a:extLst>
                    <a:ext uri="{9D8B030D-6E8A-4147-A177-3AD203B41FA5}">
                      <a16:colId xmlns="" xmlns:a16="http://schemas.microsoft.com/office/drawing/2014/main" val="2223333355"/>
                    </a:ext>
                  </a:extLst>
                </a:gridCol>
                <a:gridCol w="1338059">
                  <a:extLst>
                    <a:ext uri="{9D8B030D-6E8A-4147-A177-3AD203B41FA5}">
                      <a16:colId xmlns="" xmlns:a16="http://schemas.microsoft.com/office/drawing/2014/main" val="1111035736"/>
                    </a:ext>
                  </a:extLst>
                </a:gridCol>
                <a:gridCol w="1388235">
                  <a:extLst>
                    <a:ext uri="{9D8B030D-6E8A-4147-A177-3AD203B41FA5}">
                      <a16:colId xmlns="" xmlns:a16="http://schemas.microsoft.com/office/drawing/2014/main" val="2299336608"/>
                    </a:ext>
                  </a:extLst>
                </a:gridCol>
              </a:tblGrid>
              <a:tr h="719841">
                <a:tc>
                  <a:txBody>
                    <a:bodyPr/>
                    <a:lstStyle/>
                    <a:p>
                      <a:r>
                        <a:rPr lang="en-US" dirty="0"/>
                        <a:t>Type of shelter</a:t>
                      </a:r>
                    </a:p>
                  </a:txBody>
                  <a:tcPr/>
                </a:tc>
                <a:tc>
                  <a:txBody>
                    <a:bodyPr/>
                    <a:lstStyle/>
                    <a:p>
                      <a:r>
                        <a:rPr lang="en-US" dirty="0"/>
                        <a:t>Number of rooms</a:t>
                      </a:r>
                    </a:p>
                  </a:txBody>
                  <a:tcPr/>
                </a:tc>
                <a:tc>
                  <a:txBody>
                    <a:bodyPr/>
                    <a:lstStyle/>
                    <a:p>
                      <a:r>
                        <a:rPr lang="en-US" dirty="0"/>
                        <a:t>Where we did  It</a:t>
                      </a:r>
                    </a:p>
                  </a:txBody>
                  <a:tcPr/>
                </a:tc>
                <a:tc>
                  <a:txBody>
                    <a:bodyPr/>
                    <a:lstStyle/>
                    <a:p>
                      <a:r>
                        <a:rPr lang="en-US" dirty="0"/>
                        <a:t>Target</a:t>
                      </a:r>
                    </a:p>
                  </a:txBody>
                  <a:tcPr/>
                </a:tc>
                <a:tc>
                  <a:txBody>
                    <a:bodyPr/>
                    <a:lstStyle/>
                    <a:p>
                      <a:r>
                        <a:rPr lang="en-US" dirty="0"/>
                        <a:t>Achieved</a:t>
                      </a:r>
                    </a:p>
                  </a:txBody>
                  <a:tcPr/>
                </a:tc>
                <a:extLst>
                  <a:ext uri="{0D108BD9-81ED-4DB2-BD59-A6C34878D82A}">
                    <a16:rowId xmlns="" xmlns:a16="http://schemas.microsoft.com/office/drawing/2014/main" val="649541917"/>
                  </a:ext>
                </a:extLst>
              </a:tr>
              <a:tr h="757899">
                <a:tc>
                  <a:txBody>
                    <a:bodyPr/>
                    <a:lstStyle/>
                    <a:p>
                      <a:r>
                        <a:rPr lang="en-US" dirty="0"/>
                        <a:t>ISSB</a:t>
                      </a:r>
                    </a:p>
                  </a:txBody>
                  <a:tcPr/>
                </a:tc>
                <a:tc>
                  <a:txBody>
                    <a:bodyPr/>
                    <a:lstStyle/>
                    <a:p>
                      <a:r>
                        <a:rPr lang="en-US" dirty="0"/>
                        <a:t>Single room shelter:</a:t>
                      </a:r>
                      <a:r>
                        <a:rPr lang="en-US" sz="2000" kern="1200" dirty="0">
                          <a:solidFill>
                            <a:schemeClr val="dk1"/>
                          </a:solidFill>
                          <a:effectLst/>
                          <a:latin typeface="+mn-lt"/>
                          <a:ea typeface="+mn-ea"/>
                          <a:cs typeface="+mn-cs"/>
                        </a:rPr>
                        <a:t>1-2 persons </a:t>
                      </a:r>
                      <a:endParaRPr lang="en-US" dirty="0"/>
                    </a:p>
                  </a:txBody>
                  <a:tcPr/>
                </a:tc>
                <a:tc>
                  <a:txBody>
                    <a:bodyPr/>
                    <a:lstStyle/>
                    <a:p>
                      <a:r>
                        <a:rPr lang="en-US" dirty="0"/>
                        <a:t>Kiryandongo</a:t>
                      </a:r>
                    </a:p>
                  </a:txBody>
                  <a:tcPr/>
                </a:tc>
                <a:tc>
                  <a:txBody>
                    <a:bodyPr/>
                    <a:lstStyle/>
                    <a:p>
                      <a:r>
                        <a:rPr lang="en-US" dirty="0"/>
                        <a:t>2</a:t>
                      </a:r>
                    </a:p>
                  </a:txBody>
                  <a:tcPr/>
                </a:tc>
                <a:tc>
                  <a:txBody>
                    <a:bodyPr/>
                    <a:lstStyle/>
                    <a:p>
                      <a:r>
                        <a:rPr lang="en-US" dirty="0"/>
                        <a:t>2</a:t>
                      </a:r>
                    </a:p>
                  </a:txBody>
                  <a:tcPr/>
                </a:tc>
                <a:extLst>
                  <a:ext uri="{0D108BD9-81ED-4DB2-BD59-A6C34878D82A}">
                    <a16:rowId xmlns="" xmlns:a16="http://schemas.microsoft.com/office/drawing/2014/main" val="2337235985"/>
                  </a:ext>
                </a:extLst>
              </a:tr>
              <a:tr h="776728">
                <a:tc>
                  <a:txBody>
                    <a:bodyPr/>
                    <a:lstStyle/>
                    <a:p>
                      <a:r>
                        <a:rPr lang="en-US" dirty="0"/>
                        <a:t>Mudbrick</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dirty="0"/>
                        <a:t>Single  room shelter: </a:t>
                      </a:r>
                      <a:r>
                        <a:rPr lang="en-US" sz="2000" kern="1200" dirty="0">
                          <a:solidFill>
                            <a:schemeClr val="dk1"/>
                          </a:solidFill>
                          <a:effectLst/>
                          <a:latin typeface="+mn-lt"/>
                          <a:ea typeface="+mn-ea"/>
                          <a:cs typeface="+mn-cs"/>
                        </a:rPr>
                        <a:t>1-2 persons </a:t>
                      </a:r>
                      <a:endParaRPr lang="en-US" dirty="0"/>
                    </a:p>
                  </a:txBody>
                  <a:tcPr/>
                </a:tc>
                <a:tc>
                  <a:txBody>
                    <a:bodyPr/>
                    <a:lstStyle/>
                    <a:p>
                      <a:r>
                        <a:rPr lang="en-US" dirty="0"/>
                        <a:t>Kyangwali</a:t>
                      </a:r>
                    </a:p>
                  </a:txBody>
                  <a:tcPr/>
                </a:tc>
                <a:tc>
                  <a:txBody>
                    <a:bodyPr/>
                    <a:lstStyle/>
                    <a:p>
                      <a:r>
                        <a:rPr lang="en-US" dirty="0"/>
                        <a:t>1</a:t>
                      </a:r>
                    </a:p>
                  </a:txBody>
                  <a:tcPr/>
                </a:tc>
                <a:tc>
                  <a:txBody>
                    <a:bodyPr/>
                    <a:lstStyle/>
                    <a:p>
                      <a:r>
                        <a:rPr lang="en-US" dirty="0"/>
                        <a:t>1</a:t>
                      </a:r>
                    </a:p>
                  </a:txBody>
                  <a:tcPr/>
                </a:tc>
                <a:extLst>
                  <a:ext uri="{0D108BD9-81ED-4DB2-BD59-A6C34878D82A}">
                    <a16:rowId xmlns="" xmlns:a16="http://schemas.microsoft.com/office/drawing/2014/main" val="999890676"/>
                  </a:ext>
                </a:extLst>
              </a:tr>
              <a:tr h="757899">
                <a:tc>
                  <a:txBody>
                    <a:bodyPr/>
                    <a:lstStyle/>
                    <a:p>
                      <a:endParaRPr lang="en-US"/>
                    </a:p>
                  </a:txBody>
                  <a:tcPr/>
                </a:tc>
                <a:tc>
                  <a:txBody>
                    <a:bodyPr/>
                    <a:lstStyle/>
                    <a:p>
                      <a:r>
                        <a:rPr lang="en-US" dirty="0"/>
                        <a:t>Double room shelter: 3-4 persons</a:t>
                      </a:r>
                    </a:p>
                  </a:txBody>
                  <a:tcPr/>
                </a:tc>
                <a:tc>
                  <a:txBody>
                    <a:bodyPr/>
                    <a:lstStyle/>
                    <a:p>
                      <a:r>
                        <a:rPr lang="en-US" dirty="0"/>
                        <a:t>Kyangwali and Kiryandongo</a:t>
                      </a:r>
                    </a:p>
                  </a:txBody>
                  <a:tcPr/>
                </a:tc>
                <a:tc>
                  <a:txBody>
                    <a:bodyPr/>
                    <a:lstStyle/>
                    <a:p>
                      <a:r>
                        <a:rPr lang="en-US" dirty="0"/>
                        <a:t>2</a:t>
                      </a:r>
                    </a:p>
                  </a:txBody>
                  <a:tcPr/>
                </a:tc>
                <a:tc>
                  <a:txBody>
                    <a:bodyPr/>
                    <a:lstStyle/>
                    <a:p>
                      <a:r>
                        <a:rPr lang="en-US" dirty="0"/>
                        <a:t>2</a:t>
                      </a:r>
                    </a:p>
                  </a:txBody>
                  <a:tcPr/>
                </a:tc>
                <a:extLst>
                  <a:ext uri="{0D108BD9-81ED-4DB2-BD59-A6C34878D82A}">
                    <a16:rowId xmlns="" xmlns:a16="http://schemas.microsoft.com/office/drawing/2014/main" val="2622561813"/>
                  </a:ext>
                </a:extLst>
              </a:tr>
              <a:tr h="757899">
                <a:tc>
                  <a:txBody>
                    <a:bodyPr/>
                    <a:lstStyle/>
                    <a:p>
                      <a:endParaRPr lang="en-US" dirty="0"/>
                    </a:p>
                  </a:txBody>
                  <a:tcPr/>
                </a:tc>
                <a:tc>
                  <a:txBody>
                    <a:bodyPr/>
                    <a:lstStyle/>
                    <a:p>
                      <a:r>
                        <a:rPr lang="en-US" dirty="0"/>
                        <a:t>Three roomed shelter: 5 and above</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dirty="0"/>
                        <a:t>Kiryandongo</a:t>
                      </a:r>
                    </a:p>
                    <a:p>
                      <a:endParaRPr lang="en-US" dirty="0"/>
                    </a:p>
                  </a:txBody>
                  <a:tcPr/>
                </a:tc>
                <a:tc>
                  <a:txBody>
                    <a:bodyPr/>
                    <a:lstStyle/>
                    <a:p>
                      <a:r>
                        <a:rPr lang="en-US" dirty="0"/>
                        <a:t>1</a:t>
                      </a:r>
                    </a:p>
                  </a:txBody>
                  <a:tcPr/>
                </a:tc>
                <a:tc>
                  <a:txBody>
                    <a:bodyPr/>
                    <a:lstStyle/>
                    <a:p>
                      <a:r>
                        <a:rPr lang="en-US" dirty="0"/>
                        <a:t>1</a:t>
                      </a:r>
                    </a:p>
                  </a:txBody>
                  <a:tcPr/>
                </a:tc>
                <a:extLst>
                  <a:ext uri="{0D108BD9-81ED-4DB2-BD59-A6C34878D82A}">
                    <a16:rowId xmlns="" xmlns:a16="http://schemas.microsoft.com/office/drawing/2014/main" val="2862200921"/>
                  </a:ext>
                </a:extLst>
              </a:tr>
              <a:tr h="757899">
                <a:tc>
                  <a:txBody>
                    <a:bodyPr/>
                    <a:lstStyle/>
                    <a:p>
                      <a:endParaRPr lang="en-US" dirty="0"/>
                    </a:p>
                  </a:txBody>
                  <a:tcPr/>
                </a:tc>
                <a:tc>
                  <a:txBody>
                    <a:bodyPr/>
                    <a:lstStyle/>
                    <a:p>
                      <a:r>
                        <a:rPr lang="en-US" dirty="0" smtClean="0"/>
                        <a:t>18</a:t>
                      </a:r>
                      <a:r>
                        <a:rPr lang="en-US" baseline="0" dirty="0" smtClean="0"/>
                        <a:t> </a:t>
                      </a:r>
                      <a:r>
                        <a:rPr lang="en-US" baseline="0" dirty="0" err="1" smtClean="0"/>
                        <a:t>sq.m</a:t>
                      </a:r>
                      <a:r>
                        <a:rPr lang="en-US" baseline="0" dirty="0" smtClean="0"/>
                        <a:t> (3 rooms)</a:t>
                      </a:r>
                      <a:endParaRPr lang="en-US" dirty="0"/>
                    </a:p>
                  </a:txBody>
                  <a:tcPr/>
                </a:tc>
                <a:tc>
                  <a:txBody>
                    <a:bodyPr/>
                    <a:lstStyle/>
                    <a:p>
                      <a:r>
                        <a:rPr lang="en-US" dirty="0" smtClean="0"/>
                        <a:t>Bidibidi,z2</a:t>
                      </a:r>
                      <a:endParaRPr lang="en-US"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r>
              <a:tr h="757899">
                <a:tc>
                  <a:txBody>
                    <a:bodyPr/>
                    <a:lstStyle/>
                    <a:p>
                      <a:endParaRPr lang="en-US" dirty="0"/>
                    </a:p>
                  </a:txBody>
                  <a:tcPr/>
                </a:tc>
                <a:tc>
                  <a:txBody>
                    <a:bodyPr/>
                    <a:lstStyle/>
                    <a:p>
                      <a:r>
                        <a:rPr lang="en-US" dirty="0" smtClean="0"/>
                        <a:t>14 </a:t>
                      </a:r>
                      <a:r>
                        <a:rPr lang="en-US" dirty="0" err="1" smtClean="0"/>
                        <a:t>sq.m</a:t>
                      </a:r>
                      <a:r>
                        <a:rPr lang="en-US" dirty="0" smtClean="0"/>
                        <a:t>. (2 rooms)</a:t>
                      </a:r>
                      <a:endParaRPr lang="en-US" dirty="0"/>
                    </a:p>
                  </a:txBody>
                  <a:tcPr/>
                </a:tc>
                <a:tc>
                  <a:txBody>
                    <a:bodyPr/>
                    <a:lstStyle/>
                    <a:p>
                      <a:r>
                        <a:rPr lang="en-US" dirty="0" smtClean="0"/>
                        <a:t>Bidbidi,z1,z3,</a:t>
                      </a:r>
                      <a:r>
                        <a:rPr lang="en-US" baseline="0" dirty="0" smtClean="0"/>
                        <a:t> z4 &amp; z5</a:t>
                      </a:r>
                      <a:endParaRPr lang="en-US" dirty="0"/>
                    </a:p>
                  </a:txBody>
                  <a:tcPr/>
                </a:tc>
                <a:tc>
                  <a:txBody>
                    <a:bodyPr/>
                    <a:lstStyle/>
                    <a:p>
                      <a:r>
                        <a:rPr lang="en-US" dirty="0" smtClean="0"/>
                        <a:t>4</a:t>
                      </a:r>
                      <a:endParaRPr lang="en-US" dirty="0"/>
                    </a:p>
                  </a:txBody>
                  <a:tcPr/>
                </a:tc>
                <a:tc>
                  <a:txBody>
                    <a:bodyPr/>
                    <a:lstStyle/>
                    <a:p>
                      <a:r>
                        <a:rPr lang="en-US" dirty="0" smtClean="0"/>
                        <a:t>3</a:t>
                      </a:r>
                      <a:endParaRPr lang="en-US" dirty="0"/>
                    </a:p>
                  </a:txBody>
                  <a:tcPr/>
                </a:tc>
              </a:tr>
            </a:tbl>
          </a:graphicData>
        </a:graphic>
      </p:graphicFrame>
      <p:sp>
        <p:nvSpPr>
          <p:cNvPr id="4" name="Slide Number Placeholder 3">
            <a:extLst>
              <a:ext uri="{FF2B5EF4-FFF2-40B4-BE49-F238E27FC236}">
                <a16:creationId xmlns="" xmlns:a16="http://schemas.microsoft.com/office/drawing/2014/main" id="{FBFF1F49-8B5E-4AB7-AFEB-B4F8523FAA4D}"/>
              </a:ext>
            </a:extLst>
          </p:cNvPr>
          <p:cNvSpPr>
            <a:spLocks noGrp="1"/>
          </p:cNvSpPr>
          <p:nvPr>
            <p:ph type="sldNum" sz="quarter" idx="4"/>
          </p:nvPr>
        </p:nvSpPr>
        <p:spPr/>
        <p:txBody>
          <a:bodyPr/>
          <a:lstStyle/>
          <a:p>
            <a:fld id="{3AF21FA0-C69A-D549-B93E-AD7DB9D7EB7A}" type="slidenum">
              <a:rPr lang="en-US" smtClean="0"/>
              <a:pPr/>
              <a:t>7</a:t>
            </a:fld>
            <a:endParaRPr lang="en-US" dirty="0"/>
          </a:p>
        </p:txBody>
      </p:sp>
      <p:sp>
        <p:nvSpPr>
          <p:cNvPr id="6" name="Title 1">
            <a:extLst>
              <a:ext uri="{FF2B5EF4-FFF2-40B4-BE49-F238E27FC236}">
                <a16:creationId xmlns="" xmlns:a16="http://schemas.microsoft.com/office/drawing/2014/main" id="{EA3DA088-C02C-4450-9FC6-76417F538293}"/>
              </a:ext>
            </a:extLst>
          </p:cNvPr>
          <p:cNvSpPr txBox="1">
            <a:spLocks/>
          </p:cNvSpPr>
          <p:nvPr/>
        </p:nvSpPr>
        <p:spPr>
          <a:xfrm>
            <a:off x="1066800" y="6358120"/>
            <a:ext cx="7315200" cy="731294"/>
          </a:xfrm>
          <a:prstGeom prst="rect">
            <a:avLst/>
          </a:prstGeom>
        </p:spPr>
        <p:txBody>
          <a:bodyPr vert="horz" lIns="0" tIns="0" rIns="101870" bIns="0" rtlCol="0" anchor="t" anchorCtr="0">
            <a:noAutofit/>
          </a:bodyPr>
          <a:lstStyle/>
          <a:p>
            <a:pPr marL="0" marR="0" lvl="0" indent="0" algn="l" defTabSz="509352" rtl="0" eaLnBrk="1" fontAlgn="auto" latinLnBrk="0" hangingPunct="1">
              <a:lnSpc>
                <a:spcPct val="100000"/>
              </a:lnSpc>
              <a:spcBef>
                <a:spcPct val="0"/>
              </a:spcBef>
              <a:spcAft>
                <a:spcPts val="0"/>
              </a:spcAft>
              <a:buClrTx/>
              <a:buSzTx/>
              <a:buFontTx/>
              <a:buNone/>
              <a:tabLst/>
              <a:defRPr/>
            </a:pPr>
            <a:r>
              <a:rPr kumimoji="0" lang="en-US" i="1" u="none" strike="noStrike" kern="1200" cap="none" spc="-111" normalizeH="0" baseline="0" noProof="0" dirty="0" smtClean="0">
                <a:ln>
                  <a:noFill/>
                </a:ln>
                <a:solidFill>
                  <a:srgbClr val="FF0000"/>
                </a:solidFill>
                <a:effectLst/>
                <a:uLnTx/>
                <a:uFillTx/>
                <a:ea typeface="+mj-ea"/>
                <a:cs typeface="Times New Roman"/>
              </a:rPr>
              <a:t>NOTE : in </a:t>
            </a:r>
            <a:r>
              <a:rPr lang="en-US" i="1" spc="-111" dirty="0" smtClean="0">
                <a:solidFill>
                  <a:srgbClr val="FF0000"/>
                </a:solidFill>
                <a:ea typeface="+mj-ea"/>
                <a:cs typeface="Times New Roman"/>
              </a:rPr>
              <a:t> </a:t>
            </a:r>
            <a:r>
              <a:rPr kumimoji="0" lang="en-US" i="1" u="none" strike="noStrike" kern="1200" cap="none" spc="-111" normalizeH="0" baseline="0" noProof="0" dirty="0" err="1" smtClean="0">
                <a:ln>
                  <a:noFill/>
                </a:ln>
                <a:solidFill>
                  <a:srgbClr val="FF0000"/>
                </a:solidFill>
                <a:effectLst/>
                <a:uLnTx/>
                <a:uFillTx/>
                <a:ea typeface="+mj-ea"/>
                <a:cs typeface="Times New Roman"/>
              </a:rPr>
              <a:t>Bidibidi</a:t>
            </a:r>
            <a:r>
              <a:rPr kumimoji="0" lang="en-US" i="1" u="none" strike="noStrike" kern="1200" cap="none" spc="-111" normalizeH="0" baseline="0" noProof="0" dirty="0" smtClean="0">
                <a:ln>
                  <a:noFill/>
                </a:ln>
                <a:solidFill>
                  <a:srgbClr val="FF0000"/>
                </a:solidFill>
                <a:effectLst/>
                <a:uLnTx/>
                <a:uFillTx/>
                <a:ea typeface="+mj-ea"/>
                <a:cs typeface="Times New Roman"/>
              </a:rPr>
              <a:t>, there is still one</a:t>
            </a:r>
            <a:r>
              <a:rPr kumimoji="0" lang="en-US" i="1" u="none" strike="noStrike" kern="1200" cap="none" spc="-111" normalizeH="0" noProof="0" dirty="0" smtClean="0">
                <a:ln>
                  <a:noFill/>
                </a:ln>
                <a:solidFill>
                  <a:srgbClr val="FF0000"/>
                </a:solidFill>
                <a:effectLst/>
                <a:uLnTx/>
                <a:uFillTx/>
                <a:ea typeface="+mj-ea"/>
                <a:cs typeface="Times New Roman"/>
              </a:rPr>
              <a:t> pilot shelter left, it will be completed by </a:t>
            </a:r>
            <a:r>
              <a:rPr lang="en-US" i="1" spc="-111" noProof="0" dirty="0" smtClean="0">
                <a:solidFill>
                  <a:srgbClr val="FF0000"/>
                </a:solidFill>
                <a:ea typeface="+mj-ea"/>
                <a:cs typeface="Times New Roman"/>
              </a:rPr>
              <a:t>this coming Sunday</a:t>
            </a:r>
            <a:r>
              <a:rPr kumimoji="0" lang="en-US" i="1" u="none" strike="noStrike" kern="1200" cap="none" spc="-111" normalizeH="0" noProof="0" dirty="0" smtClean="0">
                <a:ln>
                  <a:noFill/>
                </a:ln>
                <a:solidFill>
                  <a:srgbClr val="FF0000"/>
                </a:solidFill>
                <a:effectLst/>
                <a:uLnTx/>
                <a:uFillTx/>
                <a:ea typeface="+mj-ea"/>
                <a:cs typeface="Times New Roman"/>
              </a:rPr>
              <a:t> this shelter is under the full  cash support modality </a:t>
            </a:r>
            <a:endParaRPr kumimoji="0" lang="en-US" i="1" u="none" strike="noStrike" kern="1200" cap="none" spc="-111" normalizeH="0" baseline="0" noProof="0" dirty="0">
              <a:ln>
                <a:noFill/>
              </a:ln>
              <a:solidFill>
                <a:srgbClr val="FF0000"/>
              </a:solidFill>
              <a:effectLst/>
              <a:uLnTx/>
              <a:uFillTx/>
              <a:ea typeface="+mj-ea"/>
              <a:cs typeface="Times New Roman"/>
            </a:endParaRPr>
          </a:p>
        </p:txBody>
      </p:sp>
    </p:spTree>
    <p:extLst>
      <p:ext uri="{BB962C8B-B14F-4D97-AF65-F5344CB8AC3E}">
        <p14:creationId xmlns="" xmlns:p14="http://schemas.microsoft.com/office/powerpoint/2010/main" val="24383074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415" y="149247"/>
            <a:ext cx="9529100" cy="772953"/>
          </a:xfrm>
        </p:spPr>
        <p:txBody>
          <a:bodyPr/>
          <a:lstStyle/>
          <a:p>
            <a:r>
              <a:rPr lang="en-US" dirty="0" smtClean="0"/>
              <a:t>Actual cost </a:t>
            </a:r>
            <a:r>
              <a:rPr lang="en-US" dirty="0"/>
              <a:t>– </a:t>
            </a:r>
            <a:r>
              <a:rPr lang="en-US" dirty="0" smtClean="0"/>
              <a:t> using 3818.14 as exchange rate</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8</a:t>
            </a:fld>
            <a:endParaRPr lang="en-US" dirty="0"/>
          </a:p>
        </p:txBody>
      </p:sp>
      <p:graphicFrame>
        <p:nvGraphicFramePr>
          <p:cNvPr id="5" name="Table 4">
            <a:extLst>
              <a:ext uri="{FF2B5EF4-FFF2-40B4-BE49-F238E27FC236}">
                <a16:creationId xmlns:a16="http://schemas.microsoft.com/office/drawing/2014/main" xmlns="" id="{4F057B66-7CA3-4ABE-9481-1A68717BE4B5}"/>
              </a:ext>
            </a:extLst>
          </p:cNvPr>
          <p:cNvGraphicFramePr>
            <a:graphicFrameLocks noGrp="1"/>
          </p:cNvGraphicFramePr>
          <p:nvPr>
            <p:extLst>
              <p:ext uri="{D42A27DB-BD31-4B8C-83A1-F6EECF244321}">
                <p14:modId xmlns:p14="http://schemas.microsoft.com/office/powerpoint/2010/main" xmlns="" val="1007816239"/>
              </p:ext>
            </p:extLst>
          </p:nvPr>
        </p:nvGraphicFramePr>
        <p:xfrm>
          <a:off x="322415" y="1142904"/>
          <a:ext cx="9529100" cy="5561863"/>
        </p:xfrm>
        <a:graphic>
          <a:graphicData uri="http://schemas.openxmlformats.org/drawingml/2006/table">
            <a:tbl>
              <a:tblPr firstRow="1" firstCol="1" bandRow="1">
                <a:tableStyleId>{5C22544A-7EE6-4342-B048-85BDC9FD1C3A}</a:tableStyleId>
              </a:tblPr>
              <a:tblGrid>
                <a:gridCol w="1393153">
                  <a:extLst>
                    <a:ext uri="{9D8B030D-6E8A-4147-A177-3AD203B41FA5}">
                      <a16:colId xmlns:a16="http://schemas.microsoft.com/office/drawing/2014/main" xmlns="" val="1219457885"/>
                    </a:ext>
                  </a:extLst>
                </a:gridCol>
                <a:gridCol w="1045492">
                  <a:extLst>
                    <a:ext uri="{9D8B030D-6E8A-4147-A177-3AD203B41FA5}">
                      <a16:colId xmlns:a16="http://schemas.microsoft.com/office/drawing/2014/main" xmlns="" val="127389012"/>
                    </a:ext>
                  </a:extLst>
                </a:gridCol>
                <a:gridCol w="1463689">
                  <a:extLst>
                    <a:ext uri="{9D8B030D-6E8A-4147-A177-3AD203B41FA5}">
                      <a16:colId xmlns:a16="http://schemas.microsoft.com/office/drawing/2014/main" xmlns="" val="2947491350"/>
                    </a:ext>
                  </a:extLst>
                </a:gridCol>
                <a:gridCol w="1907118">
                  <a:extLst>
                    <a:ext uri="{9D8B030D-6E8A-4147-A177-3AD203B41FA5}">
                      <a16:colId xmlns:a16="http://schemas.microsoft.com/office/drawing/2014/main" xmlns="" val="3181192370"/>
                    </a:ext>
                  </a:extLst>
                </a:gridCol>
                <a:gridCol w="907093">
                  <a:extLst>
                    <a:ext uri="{9D8B030D-6E8A-4147-A177-3AD203B41FA5}">
                      <a16:colId xmlns:a16="http://schemas.microsoft.com/office/drawing/2014/main" xmlns="" val="945195090"/>
                    </a:ext>
                  </a:extLst>
                </a:gridCol>
                <a:gridCol w="918873">
                  <a:extLst>
                    <a:ext uri="{9D8B030D-6E8A-4147-A177-3AD203B41FA5}">
                      <a16:colId xmlns:a16="http://schemas.microsoft.com/office/drawing/2014/main" xmlns="" val="3816215432"/>
                    </a:ext>
                  </a:extLst>
                </a:gridCol>
                <a:gridCol w="933055">
                  <a:extLst>
                    <a:ext uri="{9D8B030D-6E8A-4147-A177-3AD203B41FA5}">
                      <a16:colId xmlns:a16="http://schemas.microsoft.com/office/drawing/2014/main" xmlns="" val="175750809"/>
                    </a:ext>
                  </a:extLst>
                </a:gridCol>
                <a:gridCol w="960627">
                  <a:extLst>
                    <a:ext uri="{9D8B030D-6E8A-4147-A177-3AD203B41FA5}">
                      <a16:colId xmlns:a16="http://schemas.microsoft.com/office/drawing/2014/main" xmlns="" val="1427871475"/>
                    </a:ext>
                  </a:extLst>
                </a:gridCol>
              </a:tblGrid>
              <a:tr h="1381760">
                <a:tc>
                  <a:txBody>
                    <a:bodyPr/>
                    <a:lstStyle/>
                    <a:p>
                      <a:pPr marL="0" marR="0" algn="ctr">
                        <a:spcBef>
                          <a:spcPts val="0"/>
                        </a:spcBef>
                        <a:spcAft>
                          <a:spcPts val="0"/>
                        </a:spcAft>
                      </a:pPr>
                      <a:r>
                        <a:rPr lang="en-US" sz="1800" dirty="0">
                          <a:effectLst/>
                        </a:rPr>
                        <a:t>Shelter type</a:t>
                      </a:r>
                    </a:p>
                    <a:p>
                      <a:pPr marL="0" marR="0" algn="ctr">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a:effectLst/>
                        </a:rPr>
                        <a:t>Shelter size (mxm2)</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a:effectLst/>
                        </a:rPr>
                        <a:t>How many being  built as part of UNHCR pilot?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a:effectLst/>
                        </a:rPr>
                        <a:t>Materials </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a:effectLst/>
                        </a:rPr>
                        <a:t>Pilot Shelter cost</a:t>
                      </a:r>
                      <a:r>
                        <a:rPr lang="en-GB" sz="1800">
                          <a:effectLst/>
                        </a:rPr>
                        <a:t> (BoQ)</a:t>
                      </a:r>
                      <a:br>
                        <a:rPr lang="en-GB" sz="1800">
                          <a:effectLst/>
                        </a:rPr>
                      </a:br>
                      <a:r>
                        <a:rPr lang="en-GB" sz="1800">
                          <a:effectLst/>
                        </a:rPr>
                        <a:t>USD</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a:effectLst/>
                        </a:rPr>
                        <a:t>Pilot Latrine cost</a:t>
                      </a:r>
                      <a:r>
                        <a:rPr lang="en-GB" sz="1800">
                          <a:effectLst/>
                        </a:rPr>
                        <a:t> (BoQ)</a:t>
                      </a:r>
                      <a:endParaRPr lang="en-US" sz="1800">
                        <a:effectLst/>
                      </a:endParaRPr>
                    </a:p>
                    <a:p>
                      <a:pPr marL="0" marR="0" algn="ctr">
                        <a:spcBef>
                          <a:spcPts val="0"/>
                        </a:spcBef>
                        <a:spcAft>
                          <a:spcPts val="0"/>
                        </a:spcAft>
                      </a:pPr>
                      <a:r>
                        <a:rPr lang="en-GB" sz="1800">
                          <a:effectLst/>
                        </a:rPr>
                        <a:t>USD</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a:effectLst/>
                        </a:rPr>
                        <a:t>Bathing shelter cost*</a:t>
                      </a:r>
                      <a:r>
                        <a:rPr lang="en-GB" sz="1800" dirty="0">
                          <a:effectLst/>
                        </a:rPr>
                        <a:t> (</a:t>
                      </a:r>
                      <a:r>
                        <a:rPr lang="en-GB" sz="1800" dirty="0" err="1">
                          <a:effectLst/>
                        </a:rPr>
                        <a:t>BoQ</a:t>
                      </a:r>
                      <a:r>
                        <a:rPr lang="en-GB" sz="1800" dirty="0">
                          <a:effectLst/>
                        </a:rPr>
                        <a:t>)</a:t>
                      </a:r>
                      <a:endParaRPr lang="en-US" sz="1800" dirty="0">
                        <a:effectLst/>
                      </a:endParaRPr>
                    </a:p>
                    <a:p>
                      <a:pPr marL="0" marR="0" algn="ctr">
                        <a:spcBef>
                          <a:spcPts val="0"/>
                        </a:spcBef>
                        <a:spcAft>
                          <a:spcPts val="0"/>
                        </a:spcAft>
                      </a:pPr>
                      <a:r>
                        <a:rPr lang="en-GB" sz="1800" dirty="0">
                          <a:effectLst/>
                        </a:rPr>
                        <a:t>USD</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a:effectLst/>
                        </a:rPr>
                        <a:t>Pilot Total cost</a:t>
                      </a:r>
                      <a:r>
                        <a:rPr lang="en-GB" sz="1800" dirty="0">
                          <a:effectLst/>
                        </a:rPr>
                        <a:t> (</a:t>
                      </a:r>
                      <a:r>
                        <a:rPr lang="en-GB" sz="1800" dirty="0" err="1">
                          <a:effectLst/>
                        </a:rPr>
                        <a:t>BoQ</a:t>
                      </a:r>
                      <a:r>
                        <a:rPr lang="en-GB" sz="1800" dirty="0">
                          <a:effectLst/>
                        </a:rPr>
                        <a:t>)</a:t>
                      </a:r>
                      <a:endParaRPr lang="en-US" sz="1800" dirty="0">
                        <a:effectLst/>
                      </a:endParaRPr>
                    </a:p>
                    <a:p>
                      <a:pPr marL="0" marR="0" algn="ctr">
                        <a:spcBef>
                          <a:spcPts val="0"/>
                        </a:spcBef>
                        <a:spcAft>
                          <a:spcPts val="0"/>
                        </a:spcAft>
                      </a:pPr>
                      <a:r>
                        <a:rPr lang="en-GB" sz="1800" dirty="0">
                          <a:effectLst/>
                        </a:rPr>
                        <a:t>USD</a:t>
                      </a:r>
                      <a:endParaRPr lang="en-US" sz="1800"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3784939210"/>
                  </a:ext>
                </a:extLst>
              </a:tr>
              <a:tr h="552704">
                <a:tc>
                  <a:txBody>
                    <a:bodyPr/>
                    <a:lstStyle/>
                    <a:p>
                      <a:pPr marL="0" marR="0">
                        <a:spcBef>
                          <a:spcPts val="0"/>
                        </a:spcBef>
                        <a:spcAft>
                          <a:spcPts val="0"/>
                        </a:spcAft>
                      </a:pPr>
                      <a:r>
                        <a:rPr lang="en-US" sz="1800">
                          <a:effectLst/>
                        </a:rPr>
                        <a:t>One-room</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3,4m x 2,8m (ex)</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2 (</a:t>
                      </a:r>
                      <a:r>
                        <a:rPr lang="en-GB" sz="1800" dirty="0" err="1">
                          <a:effectLst/>
                        </a:rPr>
                        <a:t>Kir</a:t>
                      </a:r>
                      <a:r>
                        <a:rPr lang="en-GB" sz="1800" dirty="0">
                          <a:effectLst/>
                        </a:rPr>
                        <a: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ISSB + CGI sheets</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latin typeface="+mn-lt"/>
                          <a:ea typeface="+mn-ea"/>
                        </a:rPr>
                        <a:t>687.75</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gridSpan="2">
                  <a:txBody>
                    <a:bodyPr/>
                    <a:lstStyle/>
                    <a:p>
                      <a:pPr marL="0" marR="0" algn="ctr">
                        <a:spcBef>
                          <a:spcPts val="0"/>
                        </a:spcBef>
                        <a:spcAft>
                          <a:spcPts val="0"/>
                        </a:spcAft>
                      </a:pPr>
                      <a:r>
                        <a:rPr lang="en-GB" sz="1800" dirty="0" smtClean="0">
                          <a:effectLst/>
                        </a:rPr>
                        <a:t>321.78</a:t>
                      </a:r>
                      <a:endParaRPr lang="en-US" sz="1800" dirty="0">
                        <a:effectLst/>
                        <a:latin typeface="Calibri" panose="020F0502020204030204" pitchFamily="34" charset="0"/>
                        <a:ea typeface="Calibri" panose="020F0502020204030204" pitchFamily="34" charset="0"/>
                      </a:endParaRPr>
                    </a:p>
                  </a:txBody>
                  <a:tcPr marL="68180" marR="68180" marT="0" marB="0"/>
                </a:tc>
                <a:tc hMerge="1">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latin typeface="+mn-lt"/>
                          <a:ea typeface="+mn-ea"/>
                        </a:rPr>
                        <a:t>1010.52</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3321916334"/>
                  </a:ext>
                </a:extLst>
              </a:tr>
              <a:tr h="552704">
                <a:tc>
                  <a:txBody>
                    <a:bodyPr/>
                    <a:lstStyle/>
                    <a:p>
                      <a:pPr marL="0" marR="0">
                        <a:spcBef>
                          <a:spcPts val="0"/>
                        </a:spcBef>
                        <a:spcAft>
                          <a:spcPts val="0"/>
                        </a:spcAft>
                      </a:pPr>
                      <a:r>
                        <a:rPr lang="en-GB" sz="1800">
                          <a:effectLst/>
                        </a:rPr>
                        <a:t>One-room</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3,4m x 2,8m (ex)</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1 (Kyangwali)</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Mud bricks + CGI sheets</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rPr>
                        <a:t>568.61</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gridSpan="2">
                  <a:txBody>
                    <a:bodyPr/>
                    <a:lstStyle/>
                    <a:p>
                      <a:pPr marL="0" marR="0" algn="ctr">
                        <a:spcBef>
                          <a:spcPts val="0"/>
                        </a:spcBef>
                        <a:spcAft>
                          <a:spcPts val="0"/>
                        </a:spcAft>
                      </a:pPr>
                      <a:r>
                        <a:rPr lang="en-GB" sz="1800" dirty="0" smtClean="0">
                          <a:effectLst/>
                        </a:rPr>
                        <a:t>260.6</a:t>
                      </a:r>
                      <a:endParaRPr lang="en-US" sz="1800" dirty="0">
                        <a:effectLst/>
                        <a:latin typeface="Calibri" panose="020F0502020204030204" pitchFamily="34" charset="0"/>
                        <a:ea typeface="Calibri" panose="020F0502020204030204" pitchFamily="34" charset="0"/>
                      </a:endParaRPr>
                    </a:p>
                  </a:txBody>
                  <a:tcPr marL="68180" marR="68180" marT="0" marB="0"/>
                </a:tc>
                <a:tc hMerge="1">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rPr>
                        <a:t>829.21</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3667739561"/>
                  </a:ext>
                </a:extLst>
              </a:tr>
              <a:tr h="587527">
                <a:tc>
                  <a:txBody>
                    <a:bodyPr/>
                    <a:lstStyle/>
                    <a:p>
                      <a:pPr marL="0" marR="0">
                        <a:spcBef>
                          <a:spcPts val="0"/>
                        </a:spcBef>
                        <a:spcAft>
                          <a:spcPts val="0"/>
                        </a:spcAft>
                      </a:pPr>
                      <a:r>
                        <a:rPr lang="en-US" sz="1800" dirty="0">
                          <a:effectLst/>
                        </a:rPr>
                        <a:t>Two-room</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4,55m x 3,3m (ex)</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2 (</a:t>
                      </a:r>
                      <a:r>
                        <a:rPr lang="en-GB" sz="1800" dirty="0" err="1">
                          <a:effectLst/>
                        </a:rPr>
                        <a:t>Kyan&amp;Kir</a:t>
                      </a:r>
                      <a:r>
                        <a:rPr lang="en-GB" sz="1800" dirty="0">
                          <a:effectLst/>
                        </a:rPr>
                        <a: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Mud bricks + CGI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rPr>
                        <a:t>788.42</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gridSpan="2">
                  <a:txBody>
                    <a:bodyPr/>
                    <a:lstStyle/>
                    <a:p>
                      <a:pPr marL="0" marR="0" algn="ctr">
                        <a:spcBef>
                          <a:spcPts val="0"/>
                        </a:spcBef>
                        <a:spcAft>
                          <a:spcPts val="0"/>
                        </a:spcAft>
                      </a:pPr>
                      <a:r>
                        <a:rPr lang="en-GB" sz="1800" dirty="0" smtClean="0">
                          <a:effectLst/>
                        </a:rPr>
                        <a:t>260.6</a:t>
                      </a:r>
                      <a:endParaRPr lang="en-US" sz="1800" dirty="0">
                        <a:effectLst/>
                        <a:latin typeface="Calibri" panose="020F0502020204030204" pitchFamily="34" charset="0"/>
                        <a:ea typeface="Calibri" panose="020F0502020204030204" pitchFamily="34" charset="0"/>
                      </a:endParaRPr>
                    </a:p>
                  </a:txBody>
                  <a:tcPr marL="68180" marR="68180" marT="0" marB="0"/>
                </a:tc>
                <a:tc hMerge="1">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rPr>
                        <a:t>1049.42</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1048678441"/>
                  </a:ext>
                </a:extLst>
              </a:tr>
              <a:tr h="829056">
                <a:tc>
                  <a:txBody>
                    <a:bodyPr/>
                    <a:lstStyle/>
                    <a:p>
                      <a:pPr marL="0" marR="0">
                        <a:spcBef>
                          <a:spcPts val="0"/>
                        </a:spcBef>
                        <a:spcAft>
                          <a:spcPts val="0"/>
                        </a:spcAft>
                      </a:pPr>
                      <a:r>
                        <a:rPr lang="en-US" sz="1800" dirty="0">
                          <a:effectLst/>
                        </a:rPr>
                        <a:t>Three-room</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5,0m x 4,55m (ex)</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1 (</a:t>
                      </a:r>
                      <a:r>
                        <a:rPr lang="en-GB" sz="1800" dirty="0" err="1">
                          <a:effectLst/>
                        </a:rPr>
                        <a:t>Kir</a:t>
                      </a:r>
                      <a:r>
                        <a:rPr lang="en-GB" sz="1800" dirty="0">
                          <a:effectLst/>
                        </a:rPr>
                        <a: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Mud bricks + CGI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latin typeface="+mn-lt"/>
                          <a:ea typeface="+mn-ea"/>
                        </a:rPr>
                        <a:t>1014.3</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gridSpan="2">
                  <a:txBody>
                    <a:bodyPr/>
                    <a:lstStyle/>
                    <a:p>
                      <a:pPr marL="0" marR="0" algn="ctr">
                        <a:spcBef>
                          <a:spcPts val="0"/>
                        </a:spcBef>
                        <a:spcAft>
                          <a:spcPts val="0"/>
                        </a:spcAft>
                      </a:pPr>
                      <a:r>
                        <a:rPr lang="en-GB" sz="1800" dirty="0" smtClean="0">
                          <a:effectLst/>
                        </a:rPr>
                        <a:t>260.6</a:t>
                      </a:r>
                      <a:endParaRPr lang="en-US" sz="1800" dirty="0">
                        <a:effectLst/>
                        <a:latin typeface="Calibri" panose="020F0502020204030204" pitchFamily="34" charset="0"/>
                        <a:ea typeface="Calibri" panose="020F0502020204030204" pitchFamily="34" charset="0"/>
                      </a:endParaRPr>
                    </a:p>
                  </a:txBody>
                  <a:tcPr marL="68180" marR="68180" marT="0" marB="0"/>
                </a:tc>
                <a:tc hMerge="1">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rPr>
                        <a:t>1274.91</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530316160"/>
                  </a:ext>
                </a:extLst>
              </a:tr>
              <a:tr h="552704">
                <a:tc rowSpan="2">
                  <a:txBody>
                    <a:bodyPr/>
                    <a:lstStyle/>
                    <a:p>
                      <a:pPr marL="0" marR="0">
                        <a:spcBef>
                          <a:spcPts val="0"/>
                        </a:spcBef>
                        <a:spcAft>
                          <a:spcPts val="0"/>
                        </a:spcAft>
                      </a:pPr>
                      <a:r>
                        <a:rPr lang="en-US" sz="1800" dirty="0">
                          <a:effectLst/>
                        </a:rPr>
                        <a:t>Two-room</a:t>
                      </a:r>
                      <a:endParaRPr lang="en-US" sz="1800" dirty="0">
                        <a:effectLst/>
                        <a:latin typeface="Calibri" panose="020F0502020204030204" pitchFamily="34" charset="0"/>
                        <a:ea typeface="Calibri" panose="020F0502020204030204" pitchFamily="34" charset="0"/>
                      </a:endParaRPr>
                    </a:p>
                  </a:txBody>
                  <a:tcPr marL="68180" marR="68180" marT="0" marB="0"/>
                </a:tc>
                <a:tc rowSpan="2">
                  <a:txBody>
                    <a:bodyPr/>
                    <a:lstStyle/>
                    <a:p>
                      <a:pPr marL="0" marR="0" algn="l" defTabSz="509412" rtl="0" eaLnBrk="1" latinLnBrk="0" hangingPunct="1">
                        <a:spcBef>
                          <a:spcPts val="0"/>
                        </a:spcBef>
                        <a:spcAft>
                          <a:spcPts val="0"/>
                        </a:spcAft>
                      </a:pPr>
                      <a:r>
                        <a:rPr lang="en-GB" sz="1800" kern="1200" dirty="0">
                          <a:solidFill>
                            <a:schemeClr val="dk1"/>
                          </a:solidFill>
                          <a:effectLst/>
                          <a:latin typeface="+mn-lt"/>
                          <a:ea typeface="+mn-ea"/>
                          <a:cs typeface="+mn-cs"/>
                        </a:rPr>
                        <a:t>4.25m x 4m (ex)</a:t>
                      </a:r>
                      <a:endParaRPr lang="en-US" sz="18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rPr>
                        <a:t>3 (Bidibidi)</a:t>
                      </a:r>
                    </a:p>
                  </a:txBody>
                  <a:tcPr marL="68180" marR="681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GB" sz="1800" dirty="0">
                          <a:effectLst/>
                        </a:rPr>
                        <a:t>Mud bricks + Aluzinc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kern="1200" dirty="0" smtClean="0">
                          <a:solidFill>
                            <a:srgbClr val="FF0000"/>
                          </a:solidFill>
                          <a:effectLst/>
                          <a:latin typeface="+mn-lt"/>
                          <a:ea typeface="+mn-ea"/>
                          <a:cs typeface="+mn-cs"/>
                        </a:rPr>
                        <a:t>674.74</a:t>
                      </a:r>
                      <a:endParaRPr lang="en-US" sz="1800" kern="1200" dirty="0">
                        <a:solidFill>
                          <a:srgbClr val="FF0000"/>
                        </a:solidFill>
                        <a:effectLst/>
                        <a:latin typeface="+mn-lt"/>
                        <a:ea typeface="+mn-ea"/>
                        <a:cs typeface="+mn-cs"/>
                      </a:endParaRPr>
                    </a:p>
                  </a:txBody>
                  <a:tcPr marL="68580" marR="68580" marT="0" marB="0"/>
                </a:tc>
                <a:tc>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smtClean="0">
                          <a:effectLst/>
                          <a:latin typeface="Calibri" panose="020F0502020204030204" pitchFamily="34" charset="0"/>
                          <a:ea typeface="Calibri" panose="020F0502020204030204" pitchFamily="34" charset="0"/>
                        </a:rPr>
                        <a:t>138.41</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b="1" kern="1200" dirty="0" smtClean="0">
                          <a:solidFill>
                            <a:schemeClr val="dk1"/>
                          </a:solidFill>
                          <a:effectLst/>
                          <a:latin typeface="+mn-lt"/>
                          <a:ea typeface="+mn-ea"/>
                          <a:cs typeface="+mn-cs"/>
                        </a:rPr>
                        <a:t>813.14</a:t>
                      </a:r>
                      <a:endParaRPr lang="en-US" sz="1800" b="1"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724774340"/>
                  </a:ext>
                </a:extLst>
              </a:tr>
              <a:tr h="552704">
                <a:tc vMerge="1">
                  <a:txBody>
                    <a:bodyPr/>
                    <a:lstStyle/>
                    <a:p>
                      <a:pPr marL="0" marR="0">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vMerge="1">
                  <a:txBody>
                    <a:bodyPr/>
                    <a:lstStyle/>
                    <a:p>
                      <a:endParaRPr lang="en-US"/>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rPr>
                        <a:t>1 (Bidibidi)</a:t>
                      </a:r>
                    </a:p>
                  </a:txBody>
                  <a:tcPr marL="68180" marR="681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GB" sz="1800" dirty="0">
                          <a:effectLst/>
                        </a:rPr>
                        <a:t>Mud bricks + Aluzinc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kern="1200" dirty="0" smtClean="0">
                          <a:solidFill>
                            <a:srgbClr val="FF0000"/>
                          </a:solidFill>
                          <a:effectLst/>
                          <a:latin typeface="+mn-lt"/>
                          <a:ea typeface="+mn-ea"/>
                          <a:cs typeface="+mn-cs"/>
                        </a:rPr>
                        <a:t>674.74</a:t>
                      </a:r>
                      <a:endParaRPr lang="en-US" sz="1800" kern="1200" dirty="0">
                        <a:solidFill>
                          <a:srgbClr val="FF0000"/>
                        </a:solidFill>
                        <a:effectLst/>
                        <a:latin typeface="+mn-lt"/>
                        <a:ea typeface="+mn-ea"/>
                        <a:cs typeface="+mn-cs"/>
                      </a:endParaRPr>
                    </a:p>
                  </a:txBody>
                  <a:tcPr marL="68580" marR="68580" marT="0" marB="0"/>
                </a:tc>
                <a:tc gridSpan="2">
                  <a:txBody>
                    <a:bodyPr/>
                    <a:lstStyle/>
                    <a:p>
                      <a:pPr marL="0" marR="0" algn="ctr">
                        <a:spcBef>
                          <a:spcPts val="0"/>
                        </a:spcBef>
                        <a:spcAft>
                          <a:spcPts val="0"/>
                        </a:spcAft>
                      </a:pPr>
                      <a:endParaRPr lang="en-GB" sz="1800" kern="1200" dirty="0" smtClean="0">
                        <a:solidFill>
                          <a:schemeClr val="dk1"/>
                        </a:solidFill>
                        <a:effectLst/>
                        <a:latin typeface="+mn-lt"/>
                        <a:ea typeface="+mn-ea"/>
                        <a:cs typeface="+mn-cs"/>
                      </a:endParaRPr>
                    </a:p>
                    <a:p>
                      <a:pPr marL="0" marR="0" algn="ctr">
                        <a:spcBef>
                          <a:spcPts val="0"/>
                        </a:spcBef>
                        <a:spcAft>
                          <a:spcPts val="0"/>
                        </a:spcAft>
                      </a:pPr>
                      <a:r>
                        <a:rPr lang="en-GB" sz="1800" kern="1200" dirty="0" smtClean="0">
                          <a:solidFill>
                            <a:schemeClr val="dk1"/>
                          </a:solidFill>
                          <a:effectLst/>
                          <a:latin typeface="+mn-lt"/>
                          <a:ea typeface="+mn-ea"/>
                          <a:cs typeface="+mn-cs"/>
                        </a:rPr>
                        <a:t>270.27</a:t>
                      </a:r>
                      <a:endParaRPr lang="en-US" sz="1800" kern="1200" dirty="0">
                        <a:solidFill>
                          <a:schemeClr val="dk1"/>
                        </a:solidFill>
                        <a:effectLst/>
                        <a:latin typeface="+mn-lt"/>
                        <a:ea typeface="+mn-ea"/>
                        <a:cs typeface="+mn-cs"/>
                      </a:endParaRPr>
                    </a:p>
                  </a:txBody>
                  <a:tcPr marL="68180" marR="68180" marT="0" marB="0"/>
                </a:tc>
                <a:tc hMerge="1">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b="1" kern="1200" dirty="0" smtClean="0">
                          <a:solidFill>
                            <a:schemeClr val="dk1"/>
                          </a:solidFill>
                          <a:effectLst/>
                          <a:latin typeface="+mn-lt"/>
                          <a:ea typeface="+mn-ea"/>
                          <a:cs typeface="+mn-cs"/>
                        </a:rPr>
                        <a:t>945.01</a:t>
                      </a:r>
                      <a:endParaRPr lang="en-US" sz="1800" b="1"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3346350803"/>
                  </a:ext>
                </a:extLst>
              </a:tr>
              <a:tr h="552704">
                <a:tc>
                  <a:txBody>
                    <a:bodyPr/>
                    <a:lstStyle/>
                    <a:p>
                      <a:pPr marL="0" marR="0">
                        <a:spcBef>
                          <a:spcPts val="0"/>
                        </a:spcBef>
                        <a:spcAft>
                          <a:spcPts val="0"/>
                        </a:spcAft>
                      </a:pPr>
                      <a:r>
                        <a:rPr lang="en-US" sz="1800" dirty="0">
                          <a:effectLst/>
                        </a:rPr>
                        <a:t>Three-room</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l" defTabSz="509412" rtl="0" eaLnBrk="1" latinLnBrk="0" hangingPunct="1">
                        <a:spcBef>
                          <a:spcPts val="0"/>
                        </a:spcBef>
                        <a:spcAft>
                          <a:spcPts val="0"/>
                        </a:spcAft>
                      </a:pPr>
                      <a:r>
                        <a:rPr lang="en-GB" sz="1800" kern="1200" dirty="0">
                          <a:solidFill>
                            <a:schemeClr val="dk1"/>
                          </a:solidFill>
                          <a:effectLst/>
                          <a:latin typeface="+mn-lt"/>
                          <a:ea typeface="+mn-ea"/>
                          <a:cs typeface="+mn-cs"/>
                        </a:rPr>
                        <a:t>5.0m x 4.0m (ex)</a:t>
                      </a:r>
                      <a:endParaRPr lang="en-US" sz="1800" kern="1200" dirty="0">
                        <a:solidFill>
                          <a:schemeClr val="dk1"/>
                        </a:solidFill>
                        <a:effectLst/>
                        <a:latin typeface="+mn-lt"/>
                        <a:ea typeface="+mn-ea"/>
                        <a:cs typeface="+mn-cs"/>
                      </a:endParaRPr>
                    </a:p>
                  </a:txBody>
                  <a:tcPr marL="68580" marR="685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rPr>
                        <a:t>1 (Bidibidi)</a:t>
                      </a:r>
                    </a:p>
                  </a:txBody>
                  <a:tcPr marL="68180" marR="681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GB" sz="1800" dirty="0">
                          <a:effectLst/>
                        </a:rPr>
                        <a:t>Mud bricks + Aluzinc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kern="1200" dirty="0" smtClean="0">
                          <a:solidFill>
                            <a:srgbClr val="FF0000"/>
                          </a:solidFill>
                          <a:effectLst/>
                          <a:latin typeface="+mn-lt"/>
                          <a:ea typeface="+mn-ea"/>
                          <a:cs typeface="+mn-cs"/>
                        </a:rPr>
                        <a:t>751.48</a:t>
                      </a:r>
                      <a:endParaRPr lang="en-US" sz="1800" kern="1200" dirty="0">
                        <a:solidFill>
                          <a:srgbClr val="FF0000"/>
                        </a:solidFill>
                        <a:effectLst/>
                        <a:latin typeface="+mn-lt"/>
                        <a:ea typeface="+mn-ea"/>
                        <a:cs typeface="+mn-cs"/>
                      </a:endParaRPr>
                    </a:p>
                  </a:txBody>
                  <a:tcPr marL="68580" marR="68580" marT="0" marB="0"/>
                </a:tc>
                <a:tc>
                  <a:txBody>
                    <a:bodyPr/>
                    <a:lstStyle/>
                    <a:p>
                      <a:pPr marL="0" marR="0" algn="ctr">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smtClean="0">
                          <a:effectLst/>
                          <a:latin typeface="Calibri" panose="020F0502020204030204" pitchFamily="34" charset="0"/>
                          <a:ea typeface="Calibri" panose="020F0502020204030204" pitchFamily="34" charset="0"/>
                        </a:rPr>
                        <a:t>138.41</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b="1" kern="1200" dirty="0" smtClean="0">
                          <a:solidFill>
                            <a:schemeClr val="dk1"/>
                          </a:solidFill>
                          <a:effectLst/>
                          <a:latin typeface="+mn-lt"/>
                          <a:ea typeface="+mn-ea"/>
                          <a:cs typeface="+mn-cs"/>
                        </a:rPr>
                        <a:t>889.88</a:t>
                      </a:r>
                      <a:endParaRPr lang="en-US" sz="1800" b="1"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2012690327"/>
                  </a:ext>
                </a:extLst>
              </a:tr>
            </a:tbl>
          </a:graphicData>
        </a:graphic>
      </p:graphicFrame>
      <p:sp>
        <p:nvSpPr>
          <p:cNvPr id="3" name="TextBox 2">
            <a:extLst>
              <a:ext uri="{FF2B5EF4-FFF2-40B4-BE49-F238E27FC236}">
                <a16:creationId xmlns:a16="http://schemas.microsoft.com/office/drawing/2014/main" xmlns="" id="{D63F03CD-8F57-4BB9-961C-239FAEFF96BC}"/>
              </a:ext>
            </a:extLst>
          </p:cNvPr>
          <p:cNvSpPr txBox="1"/>
          <p:nvPr/>
        </p:nvSpPr>
        <p:spPr>
          <a:xfrm>
            <a:off x="659335" y="7222603"/>
            <a:ext cx="7693751" cy="407839"/>
          </a:xfrm>
          <a:prstGeom prst="rect">
            <a:avLst/>
          </a:prstGeom>
          <a:noFill/>
        </p:spPr>
        <p:txBody>
          <a:bodyPr wrap="none" lIns="91429" tIns="45715" rIns="91429" bIns="45715" rtlCol="0">
            <a:spAutoFit/>
          </a:bodyPr>
          <a:lstStyle/>
          <a:p>
            <a:r>
              <a:rPr lang="en-US" dirty="0"/>
              <a:t>* Latrine without dome slab already built with support by other agencies</a:t>
            </a:r>
          </a:p>
        </p:txBody>
      </p:sp>
    </p:spTree>
    <p:extLst>
      <p:ext uri="{BB962C8B-B14F-4D97-AF65-F5344CB8AC3E}">
        <p14:creationId xmlns:p14="http://schemas.microsoft.com/office/powerpoint/2010/main" xmlns="" val="41377269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415" y="149247"/>
            <a:ext cx="9529100" cy="772953"/>
          </a:xfrm>
        </p:spPr>
        <p:txBody>
          <a:bodyPr/>
          <a:lstStyle/>
          <a:p>
            <a:r>
              <a:rPr lang="en-US" dirty="0" smtClean="0"/>
              <a:t>Shelter cost analysis (excludes latrine &amp; bath)</a:t>
            </a:r>
            <a:endParaRPr lang="en-US" dirty="0"/>
          </a:p>
        </p:txBody>
      </p:sp>
      <p:sp>
        <p:nvSpPr>
          <p:cNvPr id="4" name="Slide Number Placeholder 3"/>
          <p:cNvSpPr>
            <a:spLocks noGrp="1"/>
          </p:cNvSpPr>
          <p:nvPr>
            <p:ph type="sldNum" sz="quarter" idx="4"/>
          </p:nvPr>
        </p:nvSpPr>
        <p:spPr/>
        <p:txBody>
          <a:bodyPr/>
          <a:lstStyle/>
          <a:p>
            <a:fld id="{3AF21FA0-C69A-D549-B93E-AD7DB9D7EB7A}" type="slidenum">
              <a:rPr lang="en-US" smtClean="0"/>
              <a:pPr/>
              <a:t>9</a:t>
            </a:fld>
            <a:endParaRPr lang="en-US" dirty="0"/>
          </a:p>
        </p:txBody>
      </p:sp>
      <p:graphicFrame>
        <p:nvGraphicFramePr>
          <p:cNvPr id="5" name="Table 4">
            <a:extLst>
              <a:ext uri="{FF2B5EF4-FFF2-40B4-BE49-F238E27FC236}">
                <a16:creationId xmlns:a16="http://schemas.microsoft.com/office/drawing/2014/main" xmlns="" id="{4F057B66-7CA3-4ABE-9481-1A68717BE4B5}"/>
              </a:ext>
            </a:extLst>
          </p:cNvPr>
          <p:cNvGraphicFramePr>
            <a:graphicFrameLocks noGrp="1"/>
          </p:cNvGraphicFramePr>
          <p:nvPr>
            <p:extLst>
              <p:ext uri="{D42A27DB-BD31-4B8C-83A1-F6EECF244321}">
                <p14:modId xmlns:p14="http://schemas.microsoft.com/office/powerpoint/2010/main" xmlns="" val="1007816239"/>
              </p:ext>
            </p:extLst>
          </p:nvPr>
        </p:nvGraphicFramePr>
        <p:xfrm>
          <a:off x="322415" y="1142903"/>
          <a:ext cx="9529100" cy="5009159"/>
        </p:xfrm>
        <a:graphic>
          <a:graphicData uri="http://schemas.openxmlformats.org/drawingml/2006/table">
            <a:tbl>
              <a:tblPr firstRow="1" firstCol="1" bandRow="1">
                <a:tableStyleId>{5C22544A-7EE6-4342-B048-85BDC9FD1C3A}</a:tableStyleId>
              </a:tblPr>
              <a:tblGrid>
                <a:gridCol w="1729217">
                  <a:extLst>
                    <a:ext uri="{9D8B030D-6E8A-4147-A177-3AD203B41FA5}">
                      <a16:colId xmlns:a16="http://schemas.microsoft.com/office/drawing/2014/main" xmlns="" val="1219457885"/>
                    </a:ext>
                  </a:extLst>
                </a:gridCol>
                <a:gridCol w="1297690">
                  <a:extLst>
                    <a:ext uri="{9D8B030D-6E8A-4147-A177-3AD203B41FA5}">
                      <a16:colId xmlns:a16="http://schemas.microsoft.com/office/drawing/2014/main" xmlns="" val="127389012"/>
                    </a:ext>
                  </a:extLst>
                </a:gridCol>
                <a:gridCol w="1643343">
                  <a:extLst>
                    <a:ext uri="{9D8B030D-6E8A-4147-A177-3AD203B41FA5}">
                      <a16:colId xmlns:a16="http://schemas.microsoft.com/office/drawing/2014/main" xmlns="" val="2947491350"/>
                    </a:ext>
                  </a:extLst>
                </a:gridCol>
                <a:gridCol w="2243707">
                  <a:extLst>
                    <a:ext uri="{9D8B030D-6E8A-4147-A177-3AD203B41FA5}">
                      <a16:colId xmlns:a16="http://schemas.microsoft.com/office/drawing/2014/main" xmlns="" val="3181192370"/>
                    </a:ext>
                  </a:extLst>
                </a:gridCol>
                <a:gridCol w="1261242">
                  <a:extLst>
                    <a:ext uri="{9D8B030D-6E8A-4147-A177-3AD203B41FA5}">
                      <a16:colId xmlns:a16="http://schemas.microsoft.com/office/drawing/2014/main" xmlns="" val="945195090"/>
                    </a:ext>
                  </a:extLst>
                </a:gridCol>
                <a:gridCol w="1353901">
                  <a:extLst>
                    <a:ext uri="{9D8B030D-6E8A-4147-A177-3AD203B41FA5}">
                      <a16:colId xmlns:a16="http://schemas.microsoft.com/office/drawing/2014/main" xmlns="" val="1427871475"/>
                    </a:ext>
                  </a:extLst>
                </a:gridCol>
              </a:tblGrid>
              <a:tr h="1105408">
                <a:tc>
                  <a:txBody>
                    <a:bodyPr/>
                    <a:lstStyle/>
                    <a:p>
                      <a:pPr marL="0" marR="0" algn="ctr">
                        <a:spcBef>
                          <a:spcPts val="0"/>
                        </a:spcBef>
                        <a:spcAft>
                          <a:spcPts val="0"/>
                        </a:spcAft>
                      </a:pPr>
                      <a:r>
                        <a:rPr lang="en-US" sz="1800" dirty="0">
                          <a:effectLst/>
                        </a:rPr>
                        <a:t>Shelter type</a:t>
                      </a:r>
                    </a:p>
                    <a:p>
                      <a:pPr marL="0" marR="0" algn="ctr">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a:effectLst/>
                        </a:rPr>
                        <a:t>Shelter size (mxm2)</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dirty="0">
                          <a:effectLst/>
                        </a:rPr>
                        <a:t>How many being  built as part of UNHCR pilot?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a:effectLst/>
                        </a:rPr>
                        <a:t>Materials </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US" sz="1800">
                          <a:effectLst/>
                        </a:rPr>
                        <a:t>Pilot Shelter cost</a:t>
                      </a:r>
                      <a:r>
                        <a:rPr lang="en-GB" sz="1800">
                          <a:effectLst/>
                        </a:rPr>
                        <a:t> (BoQ)</a:t>
                      </a:r>
                      <a:br>
                        <a:rPr lang="en-GB" sz="1800">
                          <a:effectLst/>
                        </a:rPr>
                      </a:br>
                      <a:r>
                        <a:rPr lang="en-GB" sz="1800">
                          <a:effectLst/>
                        </a:rPr>
                        <a:t>USD</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PH" sz="1800" dirty="0" smtClean="0">
                          <a:effectLst/>
                        </a:rPr>
                        <a:t>Pilot Shelter</a:t>
                      </a:r>
                      <a:r>
                        <a:rPr lang="en-PH" sz="1800" baseline="0" dirty="0" smtClean="0">
                          <a:effectLst/>
                        </a:rPr>
                        <a:t> cost / sq/m.</a:t>
                      </a:r>
                    </a:p>
                    <a:p>
                      <a:pPr marL="0" marR="0" algn="ctr">
                        <a:spcBef>
                          <a:spcPts val="0"/>
                        </a:spcBef>
                        <a:spcAft>
                          <a:spcPts val="0"/>
                        </a:spcAft>
                      </a:pPr>
                      <a:r>
                        <a:rPr lang="en-PH" sz="1800" baseline="0" dirty="0" smtClean="0">
                          <a:effectLst/>
                          <a:latin typeface="Calibri" panose="020F0502020204030204" pitchFamily="34" charset="0"/>
                          <a:ea typeface="Calibri" panose="020F0502020204030204" pitchFamily="34" charset="0"/>
                        </a:rPr>
                        <a:t>USD/SQ.M</a:t>
                      </a:r>
                      <a:endParaRPr lang="en-US" sz="1800"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3784939210"/>
                  </a:ext>
                </a:extLst>
              </a:tr>
              <a:tr h="552704">
                <a:tc>
                  <a:txBody>
                    <a:bodyPr/>
                    <a:lstStyle/>
                    <a:p>
                      <a:pPr marL="0" marR="0">
                        <a:spcBef>
                          <a:spcPts val="0"/>
                        </a:spcBef>
                        <a:spcAft>
                          <a:spcPts val="0"/>
                        </a:spcAft>
                      </a:pPr>
                      <a:r>
                        <a:rPr lang="en-US" sz="1800">
                          <a:effectLst/>
                        </a:rPr>
                        <a:t>One-room</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3,4m x 2,8m (ex)</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2 (</a:t>
                      </a:r>
                      <a:r>
                        <a:rPr lang="en-GB" sz="1800" dirty="0" err="1">
                          <a:effectLst/>
                        </a:rPr>
                        <a:t>Kir</a:t>
                      </a:r>
                      <a:r>
                        <a:rPr lang="en-GB" sz="1800" dirty="0">
                          <a:effectLst/>
                        </a:rPr>
                        <a: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ISSB + CGI sheets</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latin typeface="+mn-lt"/>
                          <a:ea typeface="+mn-ea"/>
                        </a:rPr>
                        <a:t>687.75</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latin typeface="+mn-lt"/>
                          <a:ea typeface="+mn-ea"/>
                        </a:rPr>
                        <a:t>72.35</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3321916334"/>
                  </a:ext>
                </a:extLst>
              </a:tr>
              <a:tr h="552704">
                <a:tc>
                  <a:txBody>
                    <a:bodyPr/>
                    <a:lstStyle/>
                    <a:p>
                      <a:pPr marL="0" marR="0">
                        <a:spcBef>
                          <a:spcPts val="0"/>
                        </a:spcBef>
                        <a:spcAft>
                          <a:spcPts val="0"/>
                        </a:spcAft>
                      </a:pPr>
                      <a:r>
                        <a:rPr lang="en-GB" sz="1800">
                          <a:effectLst/>
                        </a:rPr>
                        <a:t>One-room</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3,4m x 2,8m (ex)</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1 (Kyangwali)</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a:effectLst/>
                        </a:rPr>
                        <a:t>Mud bricks + CGI sheets</a:t>
                      </a:r>
                      <a:endParaRPr lang="en-US" sz="180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rPr>
                        <a:t>568.61</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latin typeface="+mn-lt"/>
                          <a:ea typeface="+mn-ea"/>
                        </a:rPr>
                        <a:t>59.73</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3667739561"/>
                  </a:ext>
                </a:extLst>
              </a:tr>
              <a:tr h="587527">
                <a:tc>
                  <a:txBody>
                    <a:bodyPr/>
                    <a:lstStyle/>
                    <a:p>
                      <a:pPr marL="0" marR="0">
                        <a:spcBef>
                          <a:spcPts val="0"/>
                        </a:spcBef>
                        <a:spcAft>
                          <a:spcPts val="0"/>
                        </a:spcAft>
                      </a:pPr>
                      <a:r>
                        <a:rPr lang="en-US" sz="1800" dirty="0">
                          <a:effectLst/>
                        </a:rPr>
                        <a:t>Two-room</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4,55m x 3,3m (ex)</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2 (</a:t>
                      </a:r>
                      <a:r>
                        <a:rPr lang="en-GB" sz="1800" dirty="0" err="1">
                          <a:effectLst/>
                        </a:rPr>
                        <a:t>Kyan&amp;Kir</a:t>
                      </a:r>
                      <a:r>
                        <a:rPr lang="en-GB" sz="1800" dirty="0">
                          <a:effectLst/>
                        </a:rPr>
                        <a: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Mud bricks + CGI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rPr>
                        <a:t>788.42</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latin typeface="+mn-lt"/>
                          <a:ea typeface="+mn-ea"/>
                        </a:rPr>
                        <a:t>52.51</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1048678441"/>
                  </a:ext>
                </a:extLst>
              </a:tr>
              <a:tr h="552704">
                <a:tc>
                  <a:txBody>
                    <a:bodyPr/>
                    <a:lstStyle/>
                    <a:p>
                      <a:pPr marL="0" marR="0">
                        <a:spcBef>
                          <a:spcPts val="0"/>
                        </a:spcBef>
                        <a:spcAft>
                          <a:spcPts val="0"/>
                        </a:spcAft>
                      </a:pPr>
                      <a:r>
                        <a:rPr lang="en-US" sz="1800" dirty="0">
                          <a:effectLst/>
                        </a:rPr>
                        <a:t>Three-room</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5,0m x 4,55m (ex)</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1 (</a:t>
                      </a:r>
                      <a:r>
                        <a:rPr lang="en-GB" sz="1800" dirty="0" err="1">
                          <a:effectLst/>
                        </a:rPr>
                        <a:t>Kir</a:t>
                      </a:r>
                      <a:r>
                        <a:rPr lang="en-GB" sz="1800" dirty="0">
                          <a:effectLst/>
                        </a:rPr>
                        <a:t>)</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spcBef>
                          <a:spcPts val="0"/>
                        </a:spcBef>
                        <a:spcAft>
                          <a:spcPts val="0"/>
                        </a:spcAft>
                      </a:pPr>
                      <a:r>
                        <a:rPr lang="en-GB" sz="1800" dirty="0">
                          <a:effectLst/>
                        </a:rPr>
                        <a:t>Mud bricks + CGI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dirty="0" smtClean="0">
                          <a:solidFill>
                            <a:srgbClr val="FF0000"/>
                          </a:solidFill>
                          <a:effectLst/>
                          <a:latin typeface="+mn-lt"/>
                          <a:ea typeface="+mn-ea"/>
                        </a:rPr>
                        <a:t>1014.3</a:t>
                      </a:r>
                      <a:endParaRPr lang="en-US" sz="1800" dirty="0">
                        <a:solidFill>
                          <a:srgbClr val="FF0000"/>
                        </a:solidFill>
                        <a:effectLst/>
                        <a:latin typeface="Calibri" panose="020F0502020204030204" pitchFamily="34" charset="0"/>
                        <a:ea typeface="Calibri" panose="020F0502020204030204" pitchFamily="34" charset="0"/>
                      </a:endParaRPr>
                    </a:p>
                  </a:txBody>
                  <a:tcPr marL="68180" marR="68180" marT="0" marB="0"/>
                </a:tc>
                <a:tc>
                  <a:txBody>
                    <a:bodyPr/>
                    <a:lstStyle/>
                    <a:p>
                      <a:pPr marL="0" marR="0" algn="ctr">
                        <a:spcBef>
                          <a:spcPts val="0"/>
                        </a:spcBef>
                        <a:spcAft>
                          <a:spcPts val="0"/>
                        </a:spcAft>
                      </a:pPr>
                      <a:r>
                        <a:rPr lang="en-GB" sz="1800" b="1" dirty="0" smtClean="0">
                          <a:effectLst/>
                          <a:latin typeface="+mn-lt"/>
                          <a:ea typeface="+mn-ea"/>
                        </a:rPr>
                        <a:t>44.58</a:t>
                      </a:r>
                      <a:endParaRPr lang="en-US" sz="1800" b="1" dirty="0">
                        <a:effectLst/>
                        <a:latin typeface="Calibri" panose="020F0502020204030204" pitchFamily="34" charset="0"/>
                        <a:ea typeface="Calibri" panose="020F0502020204030204" pitchFamily="34" charset="0"/>
                      </a:endParaRPr>
                    </a:p>
                  </a:txBody>
                  <a:tcPr marL="68180" marR="68180" marT="0" marB="0"/>
                </a:tc>
                <a:extLst>
                  <a:ext uri="{0D108BD9-81ED-4DB2-BD59-A6C34878D82A}">
                    <a16:rowId xmlns:a16="http://schemas.microsoft.com/office/drawing/2014/main" xmlns="" val="530316160"/>
                  </a:ext>
                </a:extLst>
              </a:tr>
              <a:tr h="552704">
                <a:tc rowSpan="2">
                  <a:txBody>
                    <a:bodyPr/>
                    <a:lstStyle/>
                    <a:p>
                      <a:pPr marL="0" marR="0">
                        <a:spcBef>
                          <a:spcPts val="0"/>
                        </a:spcBef>
                        <a:spcAft>
                          <a:spcPts val="0"/>
                        </a:spcAft>
                      </a:pPr>
                      <a:r>
                        <a:rPr lang="en-US" sz="1800" dirty="0">
                          <a:effectLst/>
                        </a:rPr>
                        <a:t>Two-room</a:t>
                      </a:r>
                      <a:endParaRPr lang="en-US" sz="1800" dirty="0">
                        <a:effectLst/>
                        <a:latin typeface="Calibri" panose="020F0502020204030204" pitchFamily="34" charset="0"/>
                        <a:ea typeface="Calibri" panose="020F0502020204030204" pitchFamily="34" charset="0"/>
                      </a:endParaRPr>
                    </a:p>
                  </a:txBody>
                  <a:tcPr marL="68180" marR="68180" marT="0" marB="0"/>
                </a:tc>
                <a:tc rowSpan="2">
                  <a:txBody>
                    <a:bodyPr/>
                    <a:lstStyle/>
                    <a:p>
                      <a:pPr marL="0" marR="0" algn="l" defTabSz="509412" rtl="0" eaLnBrk="1" latinLnBrk="0" hangingPunct="1">
                        <a:spcBef>
                          <a:spcPts val="0"/>
                        </a:spcBef>
                        <a:spcAft>
                          <a:spcPts val="0"/>
                        </a:spcAft>
                      </a:pPr>
                      <a:r>
                        <a:rPr lang="en-GB" sz="1800" kern="1200" dirty="0">
                          <a:solidFill>
                            <a:schemeClr val="dk1"/>
                          </a:solidFill>
                          <a:effectLst/>
                          <a:latin typeface="+mn-lt"/>
                          <a:ea typeface="+mn-ea"/>
                          <a:cs typeface="+mn-cs"/>
                        </a:rPr>
                        <a:t>4.25m x 4m (ex)</a:t>
                      </a:r>
                      <a:endParaRPr lang="en-US" sz="18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rPr>
                        <a:t>3 (Bidibidi)</a:t>
                      </a:r>
                    </a:p>
                  </a:txBody>
                  <a:tcPr marL="68180" marR="681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GB" sz="1800" dirty="0">
                          <a:effectLst/>
                        </a:rPr>
                        <a:t>Mud bricks + Aluzinc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kern="1200" dirty="0" smtClean="0">
                          <a:solidFill>
                            <a:srgbClr val="FF0000"/>
                          </a:solidFill>
                          <a:effectLst/>
                          <a:latin typeface="+mn-lt"/>
                          <a:ea typeface="+mn-ea"/>
                          <a:cs typeface="+mn-cs"/>
                        </a:rPr>
                        <a:t>674.74</a:t>
                      </a:r>
                      <a:endParaRPr lang="en-US" sz="1800" kern="1200" dirty="0">
                        <a:solidFill>
                          <a:srgbClr val="FF0000"/>
                        </a:solidFill>
                        <a:effectLst/>
                        <a:latin typeface="+mn-lt"/>
                        <a:ea typeface="+mn-ea"/>
                        <a:cs typeface="+mn-cs"/>
                      </a:endParaRPr>
                    </a:p>
                  </a:txBody>
                  <a:tcPr marL="68580" marR="68580" marT="0" marB="0"/>
                </a:tc>
                <a:tc>
                  <a:txBody>
                    <a:bodyPr/>
                    <a:lstStyle/>
                    <a:p>
                      <a:pPr marL="0" marR="0" algn="ctr" defTabSz="509412" rtl="0" eaLnBrk="1" latinLnBrk="0" hangingPunct="1">
                        <a:spcBef>
                          <a:spcPts val="0"/>
                        </a:spcBef>
                        <a:spcAft>
                          <a:spcPts val="0"/>
                        </a:spcAft>
                      </a:pPr>
                      <a:r>
                        <a:rPr lang="en-GB" sz="1800" b="1" kern="1200" dirty="0" smtClean="0">
                          <a:solidFill>
                            <a:schemeClr val="dk1"/>
                          </a:solidFill>
                          <a:effectLst/>
                          <a:latin typeface="+mn-lt"/>
                          <a:ea typeface="+mn-ea"/>
                          <a:cs typeface="+mn-cs"/>
                        </a:rPr>
                        <a:t>36.69</a:t>
                      </a:r>
                      <a:endParaRPr lang="en-US" sz="1800" b="1"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724774340"/>
                  </a:ext>
                </a:extLst>
              </a:tr>
              <a:tr h="552704">
                <a:tc vMerge="1">
                  <a:txBody>
                    <a:bodyPr/>
                    <a:lstStyle/>
                    <a:p>
                      <a:pPr marL="0" marR="0">
                        <a:spcBef>
                          <a:spcPts val="0"/>
                        </a:spcBef>
                        <a:spcAft>
                          <a:spcPts val="0"/>
                        </a:spcAft>
                      </a:pPr>
                      <a:endParaRPr lang="en-US" sz="1800" dirty="0">
                        <a:effectLst/>
                        <a:latin typeface="Calibri" panose="020F0502020204030204" pitchFamily="34" charset="0"/>
                        <a:ea typeface="Calibri" panose="020F0502020204030204" pitchFamily="34" charset="0"/>
                      </a:endParaRPr>
                    </a:p>
                  </a:txBody>
                  <a:tcPr marL="68180" marR="68180" marT="0" marB="0"/>
                </a:tc>
                <a:tc vMerge="1">
                  <a:txBody>
                    <a:bodyPr/>
                    <a:lstStyle/>
                    <a:p>
                      <a:endParaRPr lang="en-US"/>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rPr>
                        <a:t>1 (Bidibidi)</a:t>
                      </a:r>
                    </a:p>
                  </a:txBody>
                  <a:tcPr marL="68180" marR="681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GB" sz="1800" dirty="0">
                          <a:effectLst/>
                        </a:rPr>
                        <a:t>Mud bricks + Aluzinc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kern="1200" dirty="0" smtClean="0">
                          <a:solidFill>
                            <a:srgbClr val="FF0000"/>
                          </a:solidFill>
                          <a:effectLst/>
                          <a:latin typeface="+mn-lt"/>
                          <a:ea typeface="+mn-ea"/>
                          <a:cs typeface="+mn-cs"/>
                        </a:rPr>
                        <a:t>674.74</a:t>
                      </a:r>
                      <a:endParaRPr lang="en-US" sz="1800" kern="1200" dirty="0">
                        <a:solidFill>
                          <a:srgbClr val="FF0000"/>
                        </a:solidFill>
                        <a:effectLst/>
                        <a:latin typeface="+mn-lt"/>
                        <a:ea typeface="+mn-ea"/>
                        <a:cs typeface="+mn-cs"/>
                      </a:endParaRPr>
                    </a:p>
                  </a:txBody>
                  <a:tcPr marL="68580" marR="68580" marT="0" marB="0"/>
                </a:tc>
                <a:tc>
                  <a:txBody>
                    <a:bodyPr/>
                    <a:lstStyle/>
                    <a:p>
                      <a:pPr marL="0" marR="0" algn="ctr" defTabSz="509412" rtl="0" eaLnBrk="1" latinLnBrk="0" hangingPunct="1">
                        <a:spcBef>
                          <a:spcPts val="0"/>
                        </a:spcBef>
                        <a:spcAft>
                          <a:spcPts val="0"/>
                        </a:spcAft>
                      </a:pPr>
                      <a:r>
                        <a:rPr lang="en-GB" sz="1800" b="1" kern="1200" dirty="0" smtClean="0">
                          <a:solidFill>
                            <a:schemeClr val="dk1"/>
                          </a:solidFill>
                          <a:effectLst/>
                          <a:latin typeface="+mn-lt"/>
                          <a:ea typeface="+mn-ea"/>
                          <a:cs typeface="+mn-cs"/>
                        </a:rPr>
                        <a:t>36.69</a:t>
                      </a:r>
                      <a:endParaRPr lang="en-US" sz="1800" b="1"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3346350803"/>
                  </a:ext>
                </a:extLst>
              </a:tr>
              <a:tr h="552704">
                <a:tc>
                  <a:txBody>
                    <a:bodyPr/>
                    <a:lstStyle/>
                    <a:p>
                      <a:pPr marL="0" marR="0">
                        <a:spcBef>
                          <a:spcPts val="0"/>
                        </a:spcBef>
                        <a:spcAft>
                          <a:spcPts val="0"/>
                        </a:spcAft>
                      </a:pPr>
                      <a:r>
                        <a:rPr lang="en-US" sz="1800" dirty="0">
                          <a:effectLst/>
                        </a:rPr>
                        <a:t>Three-room</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l" defTabSz="509412" rtl="0" eaLnBrk="1" latinLnBrk="0" hangingPunct="1">
                        <a:spcBef>
                          <a:spcPts val="0"/>
                        </a:spcBef>
                        <a:spcAft>
                          <a:spcPts val="0"/>
                        </a:spcAft>
                      </a:pPr>
                      <a:r>
                        <a:rPr lang="en-GB" sz="1800" kern="1200" dirty="0">
                          <a:solidFill>
                            <a:schemeClr val="dk1"/>
                          </a:solidFill>
                          <a:effectLst/>
                          <a:latin typeface="+mn-lt"/>
                          <a:ea typeface="+mn-ea"/>
                          <a:cs typeface="+mn-cs"/>
                        </a:rPr>
                        <a:t>5.0m x 4.0m (ex)</a:t>
                      </a:r>
                      <a:endParaRPr lang="en-US" sz="1800" kern="1200" dirty="0">
                        <a:solidFill>
                          <a:schemeClr val="dk1"/>
                        </a:solidFill>
                        <a:effectLst/>
                        <a:latin typeface="+mn-lt"/>
                        <a:ea typeface="+mn-ea"/>
                        <a:cs typeface="+mn-cs"/>
                      </a:endParaRPr>
                    </a:p>
                  </a:txBody>
                  <a:tcPr marL="68580" marR="685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rPr>
                        <a:t>1 (Bidibidi)</a:t>
                      </a:r>
                    </a:p>
                  </a:txBody>
                  <a:tcPr marL="68180" marR="68180" marT="0" marB="0"/>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GB" sz="1800" dirty="0">
                          <a:effectLst/>
                        </a:rPr>
                        <a:t>Mud bricks + Aluzinc sheets</a:t>
                      </a:r>
                      <a:endParaRPr lang="en-US" sz="1800" dirty="0">
                        <a:effectLst/>
                        <a:latin typeface="Calibri" panose="020F0502020204030204" pitchFamily="34" charset="0"/>
                        <a:ea typeface="Calibri" panose="020F0502020204030204" pitchFamily="34" charset="0"/>
                      </a:endParaRPr>
                    </a:p>
                  </a:txBody>
                  <a:tcPr marL="68180" marR="68180" marT="0" marB="0"/>
                </a:tc>
                <a:tc>
                  <a:txBody>
                    <a:bodyPr/>
                    <a:lstStyle/>
                    <a:p>
                      <a:pPr marL="0" marR="0" algn="ctr" defTabSz="509412" rtl="0" eaLnBrk="1" latinLnBrk="0" hangingPunct="1">
                        <a:spcBef>
                          <a:spcPts val="0"/>
                        </a:spcBef>
                        <a:spcAft>
                          <a:spcPts val="0"/>
                        </a:spcAft>
                      </a:pPr>
                      <a:r>
                        <a:rPr lang="en-GB" sz="1800" kern="1200" dirty="0" smtClean="0">
                          <a:solidFill>
                            <a:srgbClr val="FF0000"/>
                          </a:solidFill>
                          <a:effectLst/>
                          <a:latin typeface="+mn-lt"/>
                          <a:ea typeface="+mn-ea"/>
                          <a:cs typeface="+mn-cs"/>
                        </a:rPr>
                        <a:t>751.48</a:t>
                      </a:r>
                      <a:endParaRPr lang="en-US" sz="1800" kern="1200" dirty="0">
                        <a:solidFill>
                          <a:srgbClr val="FF0000"/>
                        </a:solidFill>
                        <a:effectLst/>
                        <a:latin typeface="+mn-lt"/>
                        <a:ea typeface="+mn-ea"/>
                        <a:cs typeface="+mn-cs"/>
                      </a:endParaRPr>
                    </a:p>
                  </a:txBody>
                  <a:tcPr marL="68580" marR="68580" marT="0" marB="0"/>
                </a:tc>
                <a:tc>
                  <a:txBody>
                    <a:bodyPr/>
                    <a:lstStyle/>
                    <a:p>
                      <a:pPr marL="0" marR="0" algn="ctr" defTabSz="509412" rtl="0" eaLnBrk="1" latinLnBrk="0" hangingPunct="1">
                        <a:spcBef>
                          <a:spcPts val="0"/>
                        </a:spcBef>
                        <a:spcAft>
                          <a:spcPts val="0"/>
                        </a:spcAft>
                      </a:pPr>
                      <a:r>
                        <a:rPr lang="en-GB" sz="1800" b="1" kern="1200" dirty="0" smtClean="0">
                          <a:solidFill>
                            <a:schemeClr val="dk1"/>
                          </a:solidFill>
                          <a:effectLst/>
                          <a:latin typeface="+mn-lt"/>
                          <a:ea typeface="+mn-ea"/>
                          <a:cs typeface="+mn-cs"/>
                        </a:rPr>
                        <a:t>37.57</a:t>
                      </a:r>
                      <a:endParaRPr lang="en-US" sz="1800" b="1"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2012690327"/>
                  </a:ext>
                </a:extLst>
              </a:tr>
            </a:tbl>
          </a:graphicData>
        </a:graphic>
      </p:graphicFrame>
      <p:sp>
        <p:nvSpPr>
          <p:cNvPr id="3" name="TextBox 2">
            <a:extLst>
              <a:ext uri="{FF2B5EF4-FFF2-40B4-BE49-F238E27FC236}">
                <a16:creationId xmlns:a16="http://schemas.microsoft.com/office/drawing/2014/main" xmlns="" id="{D63F03CD-8F57-4BB9-961C-239FAEFF96BC}"/>
              </a:ext>
            </a:extLst>
          </p:cNvPr>
          <p:cNvSpPr txBox="1"/>
          <p:nvPr/>
        </p:nvSpPr>
        <p:spPr>
          <a:xfrm>
            <a:off x="659335" y="7222603"/>
            <a:ext cx="7693751" cy="407839"/>
          </a:xfrm>
          <a:prstGeom prst="rect">
            <a:avLst/>
          </a:prstGeom>
          <a:noFill/>
        </p:spPr>
        <p:txBody>
          <a:bodyPr wrap="none" lIns="91429" tIns="45715" rIns="91429" bIns="45715" rtlCol="0">
            <a:spAutoFit/>
          </a:bodyPr>
          <a:lstStyle/>
          <a:p>
            <a:r>
              <a:rPr lang="en-US" dirty="0"/>
              <a:t>* Latrine without dome slab already built with support by other agencies</a:t>
            </a:r>
          </a:p>
        </p:txBody>
      </p:sp>
    </p:spTree>
    <p:extLst>
      <p:ext uri="{BB962C8B-B14F-4D97-AF65-F5344CB8AC3E}">
        <p14:creationId xmlns:p14="http://schemas.microsoft.com/office/powerpoint/2010/main" xmlns="" val="4137726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3">
      <a:dk1>
        <a:sysClr val="windowText" lastClr="000000"/>
      </a:dk1>
      <a:lt1>
        <a:sysClr val="window" lastClr="FFFFFF"/>
      </a:lt1>
      <a:dk2>
        <a:srgbClr val="003087"/>
      </a:dk2>
      <a:lt2>
        <a:srgbClr val="F2F2F2"/>
      </a:lt2>
      <a:accent1>
        <a:srgbClr val="585858"/>
      </a:accent1>
      <a:accent2>
        <a:srgbClr val="B7BF10"/>
      </a:accent2>
      <a:accent3>
        <a:srgbClr val="00B388"/>
      </a:accent3>
      <a:accent4>
        <a:srgbClr val="00B5E2"/>
      </a:accent4>
      <a:accent5>
        <a:srgbClr val="A7A7A7"/>
      </a:accent5>
      <a:accent6>
        <a:srgbClr val="F79646"/>
      </a:accent6>
      <a:hlink>
        <a:srgbClr val="00B5E2"/>
      </a:hlink>
      <a:folHlink>
        <a:srgbClr val="00B5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D634765CF8789439514A5B4FC4B6C07" ma:contentTypeVersion="13" ma:contentTypeDescription="Create a new document." ma:contentTypeScope="" ma:versionID="f4cb1d0cfd22bd5a40963e99b3c8e536">
  <xsd:schema xmlns:xsd="http://www.w3.org/2001/XMLSchema" xmlns:xs="http://www.w3.org/2001/XMLSchema" xmlns:p="http://schemas.microsoft.com/office/2006/metadata/properties" xmlns:ns3="7dcd3d99-3c05-4bc4-a09b-91302236b7ce" xmlns:ns4="f20aa29b-fbd0-4e5b-b9f8-83afb0955ccb" targetNamespace="http://schemas.microsoft.com/office/2006/metadata/properties" ma:root="true" ma:fieldsID="ef1badc1e018dc30dfea086d1f3057c3" ns3:_="" ns4:_="">
    <xsd:import namespace="7dcd3d99-3c05-4bc4-a09b-91302236b7ce"/>
    <xsd:import namespace="f20aa29b-fbd0-4e5b-b9f8-83afb0955cc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cd3d99-3c05-4bc4-a09b-91302236b7c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20aa29b-fbd0-4e5b-b9f8-83afb0955cc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9A9A3B-E776-4D19-91BB-22BD33ECF6BB}">
  <ds:schemaRefs>
    <ds:schemaRef ds:uri="http://schemas.microsoft.com/sharepoint/v3/contenttype/forms"/>
  </ds:schemaRefs>
</ds:datastoreItem>
</file>

<file path=customXml/itemProps2.xml><?xml version="1.0" encoding="utf-8"?>
<ds:datastoreItem xmlns:ds="http://schemas.openxmlformats.org/officeDocument/2006/customXml" ds:itemID="{7777EDF7-86C9-40A1-B2C7-A609D54601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cd3d99-3c05-4bc4-a09b-91302236b7ce"/>
    <ds:schemaRef ds:uri="f20aa29b-fbd0-4e5b-b9f8-83afb0955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65E357-16C2-42AA-BA66-C198FBF08C1D}">
  <ds:schemaRefs>
    <ds:schemaRef ds:uri="f20aa29b-fbd0-4e5b-b9f8-83afb0955ccb"/>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7dcd3d99-3c05-4bc4-a09b-91302236b7c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4534</TotalTime>
  <Words>1594</Words>
  <Application>Microsoft Office PowerPoint</Application>
  <PresentationFormat>Custom</PresentationFormat>
  <Paragraphs>265</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CRS Shelter Pilot update</vt:lpstr>
      <vt:lpstr>Background to the Shelter Pilot </vt:lpstr>
      <vt:lpstr>Background to the Shelter Pilot - cont’d.</vt:lpstr>
      <vt:lpstr>Background to the Shelter Pilot - cont’d.</vt:lpstr>
      <vt:lpstr>Pilot Modality (UNHCR funds)</vt:lpstr>
      <vt:lpstr>Beneficiary Participation</vt:lpstr>
      <vt:lpstr>Type of shelter piloted</vt:lpstr>
      <vt:lpstr>Actual cost –  using 3818.14 as exchange rate</vt:lpstr>
      <vt:lpstr>Shelter cost analysis (excludes latrine &amp; bath)</vt:lpstr>
      <vt:lpstr>Shelter cost distribution (material’s – labor)</vt:lpstr>
      <vt:lpstr>Shelter cost distribution (material’s – labor cost)</vt:lpstr>
      <vt:lpstr>Challenges</vt:lpstr>
      <vt:lpstr>Recommendations</vt:lpstr>
      <vt:lpstr>Recommendations cont’d.</vt:lpstr>
      <vt:lpstr>ISSB – One-room shelter and latrine/bathing area in Kiryandongo</vt:lpstr>
      <vt:lpstr>Mud brick – One-room shelters in Kiryandongo and Kyangwali</vt:lpstr>
      <vt:lpstr>Shelter construction Stages K &amp; K</vt:lpstr>
      <vt:lpstr>Kyangwali – Roof being built first to prevent rain/wind damage</vt:lpstr>
      <vt:lpstr>Shelter construction Stages _Bidibidi</vt:lpstr>
      <vt:lpstr>Bidibidi – 3 rooms -18sq.m. Unbrick Shelter </vt:lpstr>
      <vt:lpstr>Thank you for listening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BPRM Pre-design Workshop</dc:title>
  <dc:creator>Sarah Gilbert</dc:creator>
  <cp:lastModifiedBy>ELMER</cp:lastModifiedBy>
  <cp:revision>71</cp:revision>
  <dcterms:created xsi:type="dcterms:W3CDTF">2019-02-18T19:04:11Z</dcterms:created>
  <dcterms:modified xsi:type="dcterms:W3CDTF">2019-09-05T09:18:39Z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0x0101009D634765CF8789439514A5B4FC4B6C07</vt:lpwstr>
  </property>
</Properties>
</file>