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0"/>
  </p:notesMasterIdLst>
  <p:sldIdLst>
    <p:sldId id="327" r:id="rId2"/>
    <p:sldId id="328" r:id="rId3"/>
    <p:sldId id="329" r:id="rId4"/>
    <p:sldId id="335" r:id="rId5"/>
    <p:sldId id="338" r:id="rId6"/>
    <p:sldId id="330" r:id="rId7"/>
    <p:sldId id="334" r:id="rId8"/>
    <p:sldId id="337" r:id="rId9"/>
    <p:sldId id="351" r:id="rId10"/>
    <p:sldId id="332" r:id="rId11"/>
    <p:sldId id="339" r:id="rId12"/>
    <p:sldId id="360" r:id="rId13"/>
    <p:sldId id="341" r:id="rId14"/>
    <p:sldId id="342" r:id="rId15"/>
    <p:sldId id="336" r:id="rId16"/>
    <p:sldId id="345" r:id="rId17"/>
    <p:sldId id="343" r:id="rId18"/>
    <p:sldId id="357" r:id="rId19"/>
    <p:sldId id="344" r:id="rId20"/>
    <p:sldId id="347" r:id="rId21"/>
    <p:sldId id="359" r:id="rId22"/>
    <p:sldId id="356" r:id="rId23"/>
    <p:sldId id="346" r:id="rId24"/>
    <p:sldId id="353" r:id="rId25"/>
    <p:sldId id="340" r:id="rId26"/>
    <p:sldId id="361" r:id="rId27"/>
    <p:sldId id="352" r:id="rId28"/>
    <p:sldId id="35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 Vollmer" initials="NV" lastIdx="1" clrIdx="0">
    <p:extLst>
      <p:ext uri="{19B8F6BF-5375-455C-9EA6-DF929625EA0E}">
        <p15:presenceInfo xmlns:p15="http://schemas.microsoft.com/office/powerpoint/2012/main" userId="S::nancy.vollmer@lstmed.ac.uk::b73c9195-103d-4c0b-a3e4-a55cc889a0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1"/>
    <p:restoredTop sz="94731"/>
  </p:normalViewPr>
  <p:slideViewPr>
    <p:cSldViewPr>
      <p:cViewPr varScale="1">
        <p:scale>
          <a:sx n="81" d="100"/>
          <a:sy n="81" d="100"/>
        </p:scale>
        <p:origin x="96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ncyvollmer\Documents\HIF%20Diffusion%20Uganda\Dissemination%20meeting%20Nov2019\SLIDES%20for%20presentation\Main%20findings%20-%20tables%20for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var\folders\7g\cm_nw6wd4qgfxjsyt99_g8mm0000gn\T\com.microsoft.Outlook\Outlook%20Temp\HIF%20tables%20for%20ppt%20slid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7g\cm_nw6wd4qgfxjsyt99_g8mm0000gn\T\com.microsoft.Outlook\Outlook%20Temp\HIF%20tables%20for%20ppt%20slide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7g\cm_nw6wd4qgfxjsyt99_g8mm0000gn\T\com.microsoft.Outlook\Outlook%20Temp\HIF%20tables%20for%20ppt%20slid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47294293407323E-2"/>
          <c:y val="3.0780837135189601E-2"/>
          <c:w val="0.93409810834026574"/>
          <c:h val="0.82840273582728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MNCH'!$B$28</c:f>
              <c:strCache>
                <c:ptCount val="1"/>
                <c:pt idx="0">
                  <c:v>Refugee Arua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338966853728087E-3"/>
                  <c:y val="2.34672531990599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432098765432098E-3"/>
                  <c:y val="2.1325848222798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677933707456174E-3"/>
                  <c:y val="8.33528936802802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677933707456174E-3"/>
                  <c:y val="-6.79667446300393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677933707456174E-3"/>
                  <c:y val="7.693074525120218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MNCH'!$A$29:$A$33</c:f>
              <c:strCache>
                <c:ptCount val="5"/>
                <c:pt idx="0">
                  <c:v>ANC4+ visits during last pregnancy</c:v>
                </c:pt>
                <c:pt idx="1">
                  <c:v>1st ANC in 1st trimester of last pregnancy</c:v>
                </c:pt>
                <c:pt idx="2">
                  <c:v>TT2+ during last pregnancy</c:v>
                </c:pt>
                <c:pt idx="3">
                  <c:v>IPT3+ during last pregnancy</c:v>
                </c:pt>
                <c:pt idx="4">
                  <c:v>Slept under LLIN during last pregnancy </c:v>
                </c:pt>
              </c:strCache>
            </c:strRef>
          </c:cat>
          <c:val>
            <c:numRef>
              <c:f>' MNCH'!$B$29:$B$33</c:f>
              <c:numCache>
                <c:formatCode>General</c:formatCode>
                <c:ptCount val="5"/>
                <c:pt idx="0">
                  <c:v>0.83899999999999997</c:v>
                </c:pt>
                <c:pt idx="1">
                  <c:v>0.308</c:v>
                </c:pt>
                <c:pt idx="2">
                  <c:v>0.33200000000000002</c:v>
                </c:pt>
                <c:pt idx="3">
                  <c:v>0.29399999999999998</c:v>
                </c:pt>
                <c:pt idx="4">
                  <c:v>0.80400000000000005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77-584B-899A-54B0B245C112}"/>
            </c:ext>
          </c:extLst>
        </c:ser>
        <c:ser>
          <c:idx val="1"/>
          <c:order val="1"/>
          <c:tx>
            <c:strRef>
              <c:f>' MNCH'!$C$28</c:f>
              <c:strCache>
                <c:ptCount val="1"/>
                <c:pt idx="0">
                  <c:v>Host Arua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677933707456174E-3"/>
                  <c:y val="1.8423265255382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38966853728087E-3"/>
                  <c:y val="1.08572833398666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338966853728087E-3"/>
                  <c:y val="8.33528936802802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016900561183204E-3"/>
                  <c:y val="5.81329539618936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016900561182155E-3"/>
                  <c:y val="5.81329539618938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MNCH'!$A$29:$A$33</c:f>
              <c:strCache>
                <c:ptCount val="5"/>
                <c:pt idx="0">
                  <c:v>ANC4+ visits during last pregnancy</c:v>
                </c:pt>
                <c:pt idx="1">
                  <c:v>1st ANC in 1st trimester of last pregnancy</c:v>
                </c:pt>
                <c:pt idx="2">
                  <c:v>TT2+ during last pregnancy</c:v>
                </c:pt>
                <c:pt idx="3">
                  <c:v>IPT3+ during last pregnancy</c:v>
                </c:pt>
                <c:pt idx="4">
                  <c:v>Slept under LLIN during last pregnancy </c:v>
                </c:pt>
              </c:strCache>
            </c:strRef>
          </c:cat>
          <c:val>
            <c:numRef>
              <c:f>' MNCH'!$C$29:$C$33</c:f>
              <c:numCache>
                <c:formatCode>General</c:formatCode>
                <c:ptCount val="5"/>
                <c:pt idx="0">
                  <c:v>0.71499999999999997</c:v>
                </c:pt>
                <c:pt idx="1">
                  <c:v>0.26500000000000001</c:v>
                </c:pt>
                <c:pt idx="2">
                  <c:v>0.36499999999999999</c:v>
                </c:pt>
                <c:pt idx="3">
                  <c:v>0.32799999999999996</c:v>
                </c:pt>
                <c:pt idx="4">
                  <c:v>0.77800000000000002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77-584B-899A-54B0B245C112}"/>
            </c:ext>
          </c:extLst>
        </c:ser>
        <c:ser>
          <c:idx val="2"/>
          <c:order val="2"/>
          <c:tx>
            <c:strRef>
              <c:f>' MNCH'!$D$28</c:f>
              <c:strCache>
                <c:ptCount val="1"/>
                <c:pt idx="0">
                  <c:v>Refugee Yumbe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016900561184523E-3"/>
                  <c:y val="5.81329539618936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694834268640432E-3"/>
                  <c:y val="-6.79667446300393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074553595219424E-2"/>
                  <c:y val="2.0945259227221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338966853727035E-3"/>
                  <c:y val="7.693074525120449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1694834268641481E-3"/>
                  <c:y val="5.81329539618936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MNCH'!$A$29:$A$33</c:f>
              <c:strCache>
                <c:ptCount val="5"/>
                <c:pt idx="0">
                  <c:v>ANC4+ visits during last pregnancy</c:v>
                </c:pt>
                <c:pt idx="1">
                  <c:v>1st ANC in 1st trimester of last pregnancy</c:v>
                </c:pt>
                <c:pt idx="2">
                  <c:v>TT2+ during last pregnancy</c:v>
                </c:pt>
                <c:pt idx="3">
                  <c:v>IPT3+ during last pregnancy</c:v>
                </c:pt>
                <c:pt idx="4">
                  <c:v>Slept under LLIN during last pregnancy </c:v>
                </c:pt>
              </c:strCache>
            </c:strRef>
          </c:cat>
          <c:val>
            <c:numRef>
              <c:f>' MNCH'!$D$29:$D$33</c:f>
              <c:numCache>
                <c:formatCode>General</c:formatCode>
                <c:ptCount val="5"/>
                <c:pt idx="0">
                  <c:v>0.78400000000000003</c:v>
                </c:pt>
                <c:pt idx="1">
                  <c:v>0.29799999999999999</c:v>
                </c:pt>
                <c:pt idx="2">
                  <c:v>0.51300000000000001</c:v>
                </c:pt>
                <c:pt idx="3">
                  <c:v>0.22800000000000001</c:v>
                </c:pt>
                <c:pt idx="4">
                  <c:v>0.755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77-584B-899A-54B0B245C112}"/>
            </c:ext>
          </c:extLst>
        </c:ser>
        <c:ser>
          <c:idx val="3"/>
          <c:order val="3"/>
          <c:tx>
            <c:strRef>
              <c:f>' MNCH'!$E$28</c:f>
              <c:strCache>
                <c:ptCount val="1"/>
                <c:pt idx="0">
                  <c:v>Host Yumbe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545727078201788E-2"/>
                  <c:y val="5.87751688048012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376243651337746E-2"/>
                  <c:y val="-9.3186684348426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677933707456174E-3"/>
                  <c:y val="2.09452592272212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338966853727035E-3"/>
                  <c:y val="1.08572833398666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338966853728087E-3"/>
                  <c:y val="1.59012712835439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DF1-8E46-B967-BFC2A700D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MNCH'!$A$29:$A$33</c:f>
              <c:strCache>
                <c:ptCount val="5"/>
                <c:pt idx="0">
                  <c:v>ANC4+ visits during last pregnancy</c:v>
                </c:pt>
                <c:pt idx="1">
                  <c:v>1st ANC in 1st trimester of last pregnancy</c:v>
                </c:pt>
                <c:pt idx="2">
                  <c:v>TT2+ during last pregnancy</c:v>
                </c:pt>
                <c:pt idx="3">
                  <c:v>IPT3+ during last pregnancy</c:v>
                </c:pt>
                <c:pt idx="4">
                  <c:v>Slept under LLIN during last pregnancy </c:v>
                </c:pt>
              </c:strCache>
            </c:strRef>
          </c:cat>
          <c:val>
            <c:numRef>
              <c:f>' MNCH'!$E$29:$E$33</c:f>
              <c:numCache>
                <c:formatCode>General</c:formatCode>
                <c:ptCount val="5"/>
                <c:pt idx="0">
                  <c:v>0.83200000000000007</c:v>
                </c:pt>
                <c:pt idx="1">
                  <c:v>0.29199999999999998</c:v>
                </c:pt>
                <c:pt idx="2">
                  <c:v>0.50600000000000001</c:v>
                </c:pt>
                <c:pt idx="3">
                  <c:v>0.436</c:v>
                </c:pt>
                <c:pt idx="4">
                  <c:v>0.755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677-584B-899A-54B0B245C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456168"/>
        <c:axId val="202458128"/>
      </c:barChart>
      <c:catAx>
        <c:axId val="20245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58128"/>
        <c:crosses val="autoZero"/>
        <c:auto val="1"/>
        <c:lblAlgn val="ctr"/>
        <c:lblOffset val="100"/>
        <c:noMultiLvlLbl val="0"/>
      </c:catAx>
      <c:valAx>
        <c:axId val="202458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56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MNCH'!$B$16</c:f>
              <c:strCache>
                <c:ptCount val="1"/>
                <c:pt idx="0">
                  <c:v>Refugee Arua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MNCH'!$A$17:$A$21</c:f>
              <c:strCache>
                <c:ptCount val="5"/>
                <c:pt idx="0">
                  <c:v>Gave birth with a skilled birth attendant</c:v>
                </c:pt>
                <c:pt idx="1">
                  <c:v>Gave birth in a health facility</c:v>
                </c:pt>
                <c:pt idx="2">
                  <c:v>Maternal PNC within 2 days of birth</c:v>
                </c:pt>
                <c:pt idx="3">
                  <c:v>Neonatal PNC within 2 days of birth</c:v>
                </c:pt>
                <c:pt idx="4">
                  <c:v>Appropriate umbilical cord care </c:v>
                </c:pt>
              </c:strCache>
            </c:strRef>
          </c:cat>
          <c:val>
            <c:numRef>
              <c:f>' MNCH'!$B$17:$B$21</c:f>
              <c:numCache>
                <c:formatCode>General</c:formatCode>
                <c:ptCount val="5"/>
                <c:pt idx="0">
                  <c:v>0.92100000000000004</c:v>
                </c:pt>
                <c:pt idx="1">
                  <c:v>0.91100000000000003</c:v>
                </c:pt>
                <c:pt idx="2">
                  <c:v>2.8000000000000001E-2</c:v>
                </c:pt>
                <c:pt idx="3">
                  <c:v>0.29799999999999999</c:v>
                </c:pt>
                <c:pt idx="4">
                  <c:v>0.34200000000000003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10-0540-A9EE-4AFE40CA95CE}"/>
            </c:ext>
          </c:extLst>
        </c:ser>
        <c:ser>
          <c:idx val="1"/>
          <c:order val="1"/>
          <c:tx>
            <c:strRef>
              <c:f>' MNCH'!$C$16</c:f>
              <c:strCache>
                <c:ptCount val="1"/>
                <c:pt idx="0">
                  <c:v>Host Arua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MNCH'!$A$17:$A$21</c:f>
              <c:strCache>
                <c:ptCount val="5"/>
                <c:pt idx="0">
                  <c:v>Gave birth with a skilled birth attendant</c:v>
                </c:pt>
                <c:pt idx="1">
                  <c:v>Gave birth in a health facility</c:v>
                </c:pt>
                <c:pt idx="2">
                  <c:v>Maternal PNC within 2 days of birth</c:v>
                </c:pt>
                <c:pt idx="3">
                  <c:v>Neonatal PNC within 2 days of birth</c:v>
                </c:pt>
                <c:pt idx="4">
                  <c:v>Appropriate umbilical cord care </c:v>
                </c:pt>
              </c:strCache>
            </c:strRef>
          </c:cat>
          <c:val>
            <c:numRef>
              <c:f>' MNCH'!$C$17:$C$21</c:f>
              <c:numCache>
                <c:formatCode>General</c:formatCode>
                <c:ptCount val="5"/>
                <c:pt idx="0">
                  <c:v>0.82299999999999995</c:v>
                </c:pt>
                <c:pt idx="1">
                  <c:v>0.82299999999999995</c:v>
                </c:pt>
                <c:pt idx="2">
                  <c:v>1.8000000000000002E-2</c:v>
                </c:pt>
                <c:pt idx="3">
                  <c:v>0.44</c:v>
                </c:pt>
                <c:pt idx="4">
                  <c:v>0.32200000000000001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10-0540-A9EE-4AFE40CA95CE}"/>
            </c:ext>
          </c:extLst>
        </c:ser>
        <c:ser>
          <c:idx val="2"/>
          <c:order val="2"/>
          <c:tx>
            <c:strRef>
              <c:f>' MNCH'!$D$16</c:f>
              <c:strCache>
                <c:ptCount val="1"/>
                <c:pt idx="0">
                  <c:v>Refugee Yumbe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MNCH'!$A$17:$A$21</c:f>
              <c:strCache>
                <c:ptCount val="5"/>
                <c:pt idx="0">
                  <c:v>Gave birth with a skilled birth attendant</c:v>
                </c:pt>
                <c:pt idx="1">
                  <c:v>Gave birth in a health facility</c:v>
                </c:pt>
                <c:pt idx="2">
                  <c:v>Maternal PNC within 2 days of birth</c:v>
                </c:pt>
                <c:pt idx="3">
                  <c:v>Neonatal PNC within 2 days of birth</c:v>
                </c:pt>
                <c:pt idx="4">
                  <c:v>Appropriate umbilical cord care </c:v>
                </c:pt>
              </c:strCache>
            </c:strRef>
          </c:cat>
          <c:val>
            <c:numRef>
              <c:f>' MNCH'!$D$17:$D$21</c:f>
              <c:numCache>
                <c:formatCode>General</c:formatCode>
                <c:ptCount val="5"/>
                <c:pt idx="0">
                  <c:v>0.91599999999999993</c:v>
                </c:pt>
                <c:pt idx="1">
                  <c:v>0.85199999999999998</c:v>
                </c:pt>
                <c:pt idx="2">
                  <c:v>2.2000000000000002E-2</c:v>
                </c:pt>
                <c:pt idx="3">
                  <c:v>0.36799999999999999</c:v>
                </c:pt>
                <c:pt idx="4">
                  <c:v>0.222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10-0540-A9EE-4AFE40CA95CE}"/>
            </c:ext>
          </c:extLst>
        </c:ser>
        <c:ser>
          <c:idx val="3"/>
          <c:order val="3"/>
          <c:tx>
            <c:strRef>
              <c:f>' MNCH'!$E$16</c:f>
              <c:strCache>
                <c:ptCount val="1"/>
                <c:pt idx="0">
                  <c:v>Host Yumbe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MNCH'!$A$17:$A$21</c:f>
              <c:strCache>
                <c:ptCount val="5"/>
                <c:pt idx="0">
                  <c:v>Gave birth with a skilled birth attendant</c:v>
                </c:pt>
                <c:pt idx="1">
                  <c:v>Gave birth in a health facility</c:v>
                </c:pt>
                <c:pt idx="2">
                  <c:v>Maternal PNC within 2 days of birth</c:v>
                </c:pt>
                <c:pt idx="3">
                  <c:v>Neonatal PNC within 2 days of birth</c:v>
                </c:pt>
                <c:pt idx="4">
                  <c:v>Appropriate umbilical cord care </c:v>
                </c:pt>
              </c:strCache>
            </c:strRef>
          </c:cat>
          <c:val>
            <c:numRef>
              <c:f>' MNCH'!$E$17:$E$21</c:f>
              <c:numCache>
                <c:formatCode>General</c:formatCode>
                <c:ptCount val="5"/>
                <c:pt idx="0">
                  <c:v>0.96299999999999997</c:v>
                </c:pt>
                <c:pt idx="1">
                  <c:v>0.90300000000000002</c:v>
                </c:pt>
                <c:pt idx="2">
                  <c:v>8.0000000000000002E-3</c:v>
                </c:pt>
                <c:pt idx="3">
                  <c:v>0.317</c:v>
                </c:pt>
                <c:pt idx="4">
                  <c:v>0.25600000000000001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10-0540-A9EE-4AFE40CA95C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2452640"/>
        <c:axId val="202453032"/>
      </c:barChart>
      <c:catAx>
        <c:axId val="20245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53032"/>
        <c:crosses val="autoZero"/>
        <c:auto val="1"/>
        <c:lblAlgn val="ctr"/>
        <c:lblOffset val="100"/>
        <c:noMultiLvlLbl val="0"/>
      </c:catAx>
      <c:valAx>
        <c:axId val="202453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5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FP!$B$11</c:f>
              <c:strCache>
                <c:ptCount val="1"/>
                <c:pt idx="0">
                  <c:v>Refugee Arua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982940167141916E-3"/>
                  <c:y val="9.363542561216515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CA-1640-A316-093A8CF301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66098005571517E-3"/>
                  <c:y val="1.0145207420353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CA-1640-A316-093A8CF301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FP!$A$12:$A$13</c:f>
              <c:strCache>
                <c:ptCount val="2"/>
                <c:pt idx="0">
                  <c:v>Unmet need for family planning</c:v>
                </c:pt>
                <c:pt idx="1">
                  <c:v>Currently using a modern method of family planning</c:v>
                </c:pt>
              </c:strCache>
            </c:strRef>
          </c:cat>
          <c:val>
            <c:numRef>
              <c:f>FP!$B$12:$B$13</c:f>
              <c:numCache>
                <c:formatCode>General</c:formatCode>
                <c:ptCount val="2"/>
                <c:pt idx="0">
                  <c:v>0.40799999999999997</c:v>
                </c:pt>
                <c:pt idx="1">
                  <c:v>0.218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06-6548-829C-7DA61F651C30}"/>
            </c:ext>
          </c:extLst>
        </c:ser>
        <c:ser>
          <c:idx val="1"/>
          <c:order val="1"/>
          <c:tx>
            <c:strRef>
              <c:f>FP!$C$11</c:f>
              <c:strCache>
                <c:ptCount val="1"/>
                <c:pt idx="0">
                  <c:v>Host Arua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532196011142825E-3"/>
                  <c:y val="4.00597197753233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CA-1640-A316-093A8CF301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975554344469423E-16"/>
                  <c:y val="-8.27249890811038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CA-1640-A316-093A8CF301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FP!$A$12:$A$13</c:f>
              <c:strCache>
                <c:ptCount val="2"/>
                <c:pt idx="0">
                  <c:v>Unmet need for family planning</c:v>
                </c:pt>
                <c:pt idx="1">
                  <c:v>Currently using a modern method of family planning</c:v>
                </c:pt>
              </c:strCache>
            </c:strRef>
          </c:cat>
          <c:val>
            <c:numRef>
              <c:f>FP!$C$12:$C$13</c:f>
              <c:numCache>
                <c:formatCode>General</c:formatCode>
                <c:ptCount val="2"/>
                <c:pt idx="0">
                  <c:v>0.45100000000000001</c:v>
                </c:pt>
                <c:pt idx="1">
                  <c:v>0.157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06-6548-829C-7DA61F651C30}"/>
            </c:ext>
          </c:extLst>
        </c:ser>
        <c:ser>
          <c:idx val="2"/>
          <c:order val="2"/>
          <c:tx>
            <c:strRef>
              <c:f>FP!$D$11</c:f>
              <c:strCache>
                <c:ptCount val="1"/>
                <c:pt idx="0">
                  <c:v>Refugee Yumbe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5321960111428545E-3"/>
                  <c:y val="-2.3620587515163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CA-1640-A316-093A8CF301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660980055713973E-3"/>
                  <c:y val="-1.4411734350931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DCA-1640-A316-093A8CF301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FP!$A$12:$A$13</c:f>
              <c:strCache>
                <c:ptCount val="2"/>
                <c:pt idx="0">
                  <c:v>Unmet need for family planning</c:v>
                </c:pt>
                <c:pt idx="1">
                  <c:v>Currently using a modern method of family planning</c:v>
                </c:pt>
              </c:strCache>
            </c:strRef>
          </c:cat>
          <c:val>
            <c:numRef>
              <c:f>FP!$D$12:$D$13</c:f>
              <c:numCache>
                <c:formatCode>General</c:formatCode>
                <c:ptCount val="2"/>
                <c:pt idx="0">
                  <c:v>0.436</c:v>
                </c:pt>
                <c:pt idx="1">
                  <c:v>0.14199999999999999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06-6548-829C-7DA61F651C30}"/>
            </c:ext>
          </c:extLst>
        </c:ser>
        <c:ser>
          <c:idx val="3"/>
          <c:order val="3"/>
          <c:tx>
            <c:strRef>
              <c:f>FP!$E$11</c:f>
              <c:strCache>
                <c:ptCount val="1"/>
                <c:pt idx="0">
                  <c:v>Host Yumbe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660980055713973E-3"/>
                  <c:y val="-1.74813520723424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CA-1640-A316-093A8CF301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991470083570958E-3"/>
                  <c:y val="-5.202881186699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CA-1640-A316-093A8CF301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FP!$A$12:$A$13</c:f>
              <c:strCache>
                <c:ptCount val="2"/>
                <c:pt idx="0">
                  <c:v>Unmet need for family planning</c:v>
                </c:pt>
                <c:pt idx="1">
                  <c:v>Currently using a modern method of family planning</c:v>
                </c:pt>
              </c:strCache>
            </c:strRef>
          </c:cat>
          <c:val>
            <c:numRef>
              <c:f>FP!$E$12:$E$13</c:f>
              <c:numCache>
                <c:formatCode>General</c:formatCode>
                <c:ptCount val="2"/>
                <c:pt idx="0">
                  <c:v>0.432</c:v>
                </c:pt>
                <c:pt idx="1">
                  <c:v>0.153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06-6548-829C-7DA61F651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6660552"/>
        <c:axId val="204072944"/>
      </c:barChart>
      <c:catAx>
        <c:axId val="30666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072944"/>
        <c:crosses val="autoZero"/>
        <c:auto val="1"/>
        <c:lblAlgn val="ctr"/>
        <c:lblOffset val="100"/>
        <c:noMultiLvlLbl val="0"/>
      </c:catAx>
      <c:valAx>
        <c:axId val="204072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66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732830271216094E-2"/>
          <c:y val="0.13471951963987247"/>
          <c:w val="0.92998939195100616"/>
          <c:h val="0.53019250086778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'Childhood illnesses'!$B$3</c:f>
              <c:strCache>
                <c:ptCount val="1"/>
                <c:pt idx="0">
                  <c:v>Refugee Arua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3888888888888889E-3"/>
                  <c:y val="9.7225177361270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7E9-8742-B1C8-1704CCDA3B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277777777777777E-2"/>
                  <c:y val="2.41607096356234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7E9-8742-B1C8-1704CCDA3B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3333333333333332E-3"/>
                  <c:y val="3.10171835601821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7E9-8742-B1C8-1704CCDA3B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'Childhood illnesses'!$A$4:$A$9</c:f>
              <c:strCache>
                <c:ptCount val="6"/>
                <c:pt idx="0">
                  <c:v>% children 12-23 months fully vaccinated</c:v>
                </c:pt>
                <c:pt idx="1">
                  <c:v>% children 0-59 months with diarrhea</c:v>
                </c:pt>
                <c:pt idx="2">
                  <c:v>% children 0-59 months with fever</c:v>
                </c:pt>
                <c:pt idx="3">
                  <c:v>% children 0-59 months ARI</c:v>
                </c:pt>
                <c:pt idx="4">
                  <c:v>% mothers of children 0-59 months who correctly prepared ORS</c:v>
                </c:pt>
                <c:pt idx="5">
                  <c:v>% children 0-59 months slept under LLIN the night preceding the survey</c:v>
                </c:pt>
              </c:strCache>
            </c:strRef>
          </c:cat>
          <c:val>
            <c:numRef>
              <c:f>'Childhood illnesses'!$B$4:$B$9</c:f>
              <c:numCache>
                <c:formatCode>0.00</c:formatCode>
                <c:ptCount val="6"/>
                <c:pt idx="0" formatCode="General">
                  <c:v>0.76900000000000013</c:v>
                </c:pt>
                <c:pt idx="1">
                  <c:v>0.39900000000000002</c:v>
                </c:pt>
                <c:pt idx="2" formatCode="General">
                  <c:v>0.73699999999999999</c:v>
                </c:pt>
                <c:pt idx="3" formatCode="General">
                  <c:v>8.4000000000000005E-2</c:v>
                </c:pt>
                <c:pt idx="4" formatCode="General">
                  <c:v>8.3000000000000004E-2</c:v>
                </c:pt>
                <c:pt idx="5" formatCode="General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E9-8742-B1C8-1704CCDA3B8C}"/>
            </c:ext>
          </c:extLst>
        </c:ser>
        <c:ser>
          <c:idx val="1"/>
          <c:order val="1"/>
          <c:tx>
            <c:strRef>
              <c:f>'Childhood illnesses'!$C$3</c:f>
              <c:strCache>
                <c:ptCount val="1"/>
                <c:pt idx="0">
                  <c:v>Host Arua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444444444444189E-3"/>
                  <c:y val="4.36206310695027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E9-8742-B1C8-1704CCDA3B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'Childhood illnesses'!$A$4:$A$9</c:f>
              <c:strCache>
                <c:ptCount val="6"/>
                <c:pt idx="0">
                  <c:v>% children 12-23 months fully vaccinated</c:v>
                </c:pt>
                <c:pt idx="1">
                  <c:v>% children 0-59 months with diarrhea</c:v>
                </c:pt>
                <c:pt idx="2">
                  <c:v>% children 0-59 months with fever</c:v>
                </c:pt>
                <c:pt idx="3">
                  <c:v>% children 0-59 months ARI</c:v>
                </c:pt>
                <c:pt idx="4">
                  <c:v>% mothers of children 0-59 months who correctly prepared ORS</c:v>
                </c:pt>
                <c:pt idx="5">
                  <c:v>% children 0-59 months slept under LLIN the night preceding the survey</c:v>
                </c:pt>
              </c:strCache>
            </c:strRef>
          </c:cat>
          <c:val>
            <c:numRef>
              <c:f>'Childhood illnesses'!$C$4:$C$9</c:f>
              <c:numCache>
                <c:formatCode>General</c:formatCode>
                <c:ptCount val="6"/>
                <c:pt idx="0">
                  <c:v>0.79</c:v>
                </c:pt>
                <c:pt idx="1">
                  <c:v>0.51</c:v>
                </c:pt>
                <c:pt idx="2">
                  <c:v>0.69599999999999995</c:v>
                </c:pt>
                <c:pt idx="3">
                  <c:v>5.2999999999999999E-2</c:v>
                </c:pt>
                <c:pt idx="4">
                  <c:v>0.14800000000000002</c:v>
                </c:pt>
                <c:pt idx="5">
                  <c:v>0.58399999999999996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E9-8742-B1C8-1704CCDA3B8C}"/>
            </c:ext>
          </c:extLst>
        </c:ser>
        <c:ser>
          <c:idx val="2"/>
          <c:order val="2"/>
          <c:tx>
            <c:strRef>
              <c:f>'Childhood illnesses'!$D$3</c:f>
              <c:strCache>
                <c:ptCount val="1"/>
                <c:pt idx="0">
                  <c:v>Refugee Yumbe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'Childhood illnesses'!$A$4:$A$9</c:f>
              <c:strCache>
                <c:ptCount val="6"/>
                <c:pt idx="0">
                  <c:v>% children 12-23 months fully vaccinated</c:v>
                </c:pt>
                <c:pt idx="1">
                  <c:v>% children 0-59 months with diarrhea</c:v>
                </c:pt>
                <c:pt idx="2">
                  <c:v>% children 0-59 months with fever</c:v>
                </c:pt>
                <c:pt idx="3">
                  <c:v>% children 0-59 months ARI</c:v>
                </c:pt>
                <c:pt idx="4">
                  <c:v>% mothers of children 0-59 months who correctly prepared ORS</c:v>
                </c:pt>
                <c:pt idx="5">
                  <c:v>% children 0-59 months slept under LLIN the night preceding the survey</c:v>
                </c:pt>
              </c:strCache>
            </c:strRef>
          </c:cat>
          <c:val>
            <c:numRef>
              <c:f>'Childhood illnesses'!$D$4:$D$9</c:f>
              <c:numCache>
                <c:formatCode>General</c:formatCode>
                <c:ptCount val="6"/>
                <c:pt idx="0">
                  <c:v>0.77300000000000002</c:v>
                </c:pt>
                <c:pt idx="1">
                  <c:v>0.35700000000000004</c:v>
                </c:pt>
                <c:pt idx="2">
                  <c:v>0.63300000000000001</c:v>
                </c:pt>
                <c:pt idx="3">
                  <c:v>0.14899999999999999</c:v>
                </c:pt>
                <c:pt idx="4">
                  <c:v>6.0999999999999999E-2</c:v>
                </c:pt>
                <c:pt idx="5">
                  <c:v>0.52400000000000002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E9-8742-B1C8-1704CCDA3B8C}"/>
            </c:ext>
          </c:extLst>
        </c:ser>
        <c:ser>
          <c:idx val="3"/>
          <c:order val="3"/>
          <c:tx>
            <c:strRef>
              <c:f>'Childhood illnesses'!$E$3</c:f>
              <c:strCache>
                <c:ptCount val="1"/>
                <c:pt idx="0">
                  <c:v>Host Yumbe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9.7222222222222224E-3"/>
                  <c:y val="5.73555887803737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7E9-8742-B1C8-1704CCDA3B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'Childhood illnesses'!$A$4:$A$9</c:f>
              <c:strCache>
                <c:ptCount val="6"/>
                <c:pt idx="0">
                  <c:v>% children 12-23 months fully vaccinated</c:v>
                </c:pt>
                <c:pt idx="1">
                  <c:v>% children 0-59 months with diarrhea</c:v>
                </c:pt>
                <c:pt idx="2">
                  <c:v>% children 0-59 months with fever</c:v>
                </c:pt>
                <c:pt idx="3">
                  <c:v>% children 0-59 months ARI</c:v>
                </c:pt>
                <c:pt idx="4">
                  <c:v>% mothers of children 0-59 months who correctly prepared ORS</c:v>
                </c:pt>
                <c:pt idx="5">
                  <c:v>% children 0-59 months slept under LLIN the night preceding the survey</c:v>
                </c:pt>
              </c:strCache>
            </c:strRef>
          </c:cat>
          <c:val>
            <c:numRef>
              <c:f>'Childhood illnesses'!$E$4:$E$9</c:f>
              <c:numCache>
                <c:formatCode>General</c:formatCode>
                <c:ptCount val="6"/>
                <c:pt idx="0">
                  <c:v>0.81299999999999994</c:v>
                </c:pt>
                <c:pt idx="1">
                  <c:v>0.41399999999999998</c:v>
                </c:pt>
                <c:pt idx="2">
                  <c:v>0.70599999999999996</c:v>
                </c:pt>
                <c:pt idx="3">
                  <c:v>8.3000000000000004E-2</c:v>
                </c:pt>
                <c:pt idx="4">
                  <c:v>0.11699999999999999</c:v>
                </c:pt>
                <c:pt idx="5">
                  <c:v>0.53500000000000003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E9-8742-B1C8-1704CCDA3B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31560800"/>
        <c:axId val="431561192"/>
      </c:barChart>
      <c:catAx>
        <c:axId val="43156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61192"/>
        <c:crosses val="autoZero"/>
        <c:auto val="1"/>
        <c:lblAlgn val="ctr"/>
        <c:lblOffset val="100"/>
        <c:noMultiLvlLbl val="0"/>
      </c:catAx>
      <c:valAx>
        <c:axId val="43156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6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'Food Security'!$B$3</c:f>
              <c:strCache>
                <c:ptCount val="1"/>
                <c:pt idx="0">
                  <c:v>Refugee Arua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Security'!$A$4:$A$9</c:f>
              <c:strCache>
                <c:ptCount val="6"/>
                <c:pt idx="0">
                  <c:v>% infants 0-5 mo. breastfed within 1 hr of birth</c:v>
                </c:pt>
                <c:pt idx="1">
                  <c:v>% infants 0-5 months excl breastfed the previous day</c:v>
                </c:pt>
                <c:pt idx="2">
                  <c:v>% children 12-23 mos who received Vit A previous 6 mos</c:v>
                </c:pt>
                <c:pt idx="3">
                  <c:v>% children 6-59 mos w/ min meal frequency: previous day</c:v>
                </c:pt>
                <c:pt idx="4">
                  <c:v>% children 6-59 mos w/ min dietary diversity on previous day</c:v>
                </c:pt>
                <c:pt idx="5">
                  <c:v>% children 6-59 mos w/ min acceptable diet: previous day</c:v>
                </c:pt>
              </c:strCache>
            </c:strRef>
          </c:cat>
          <c:val>
            <c:numRef>
              <c:f>'Food Security'!$B$4:$B$9</c:f>
              <c:numCache>
                <c:formatCode>General</c:formatCode>
                <c:ptCount val="6"/>
                <c:pt idx="0">
                  <c:v>0.76500000000000001</c:v>
                </c:pt>
                <c:pt idx="1">
                  <c:v>0.82599999999999996</c:v>
                </c:pt>
                <c:pt idx="2">
                  <c:v>0.78099999999999992</c:v>
                </c:pt>
                <c:pt idx="3">
                  <c:v>0.33899999999999997</c:v>
                </c:pt>
                <c:pt idx="4">
                  <c:v>0.24199999999999999</c:v>
                </c:pt>
                <c:pt idx="5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A0-094B-B8D9-1D0300AA0080}"/>
            </c:ext>
          </c:extLst>
        </c:ser>
        <c:ser>
          <c:idx val="1"/>
          <c:order val="1"/>
          <c:tx>
            <c:strRef>
              <c:f>'Food Security'!$C$3</c:f>
              <c:strCache>
                <c:ptCount val="1"/>
                <c:pt idx="0">
                  <c:v>Host Arua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A0-094B-B8D9-1D0300AA00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87847229111076E-17"/>
                  <c:y val="1.51668712061287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8A0-094B-B8D9-1D0300AA00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686411149826426E-3"/>
                  <c:y val="1.88751526746199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8A0-094B-B8D9-1D0300AA00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8A0-094B-B8D9-1D0300AA00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8A0-094B-B8D9-1D0300AA00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9686411149827059E-3"/>
                  <c:y val="1.88751526746199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8A0-094B-B8D9-1D0300AA00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Security'!$A$4:$A$9</c:f>
              <c:strCache>
                <c:ptCount val="6"/>
                <c:pt idx="0">
                  <c:v>% infants 0-5 mo. breastfed within 1 hr of birth</c:v>
                </c:pt>
                <c:pt idx="1">
                  <c:v>% infants 0-5 months excl breastfed the previous day</c:v>
                </c:pt>
                <c:pt idx="2">
                  <c:v>% children 12-23 mos who received Vit A previous 6 mos</c:v>
                </c:pt>
                <c:pt idx="3">
                  <c:v>% children 6-59 mos w/ min meal frequency: previous day</c:v>
                </c:pt>
                <c:pt idx="4">
                  <c:v>% children 6-59 mos w/ min dietary diversity on previous day</c:v>
                </c:pt>
                <c:pt idx="5">
                  <c:v>% children 6-59 mos w/ min acceptable diet: previous day</c:v>
                </c:pt>
              </c:strCache>
            </c:strRef>
          </c:cat>
          <c:val>
            <c:numRef>
              <c:f>'Food Security'!$C$4:$C$9</c:f>
              <c:numCache>
                <c:formatCode>General</c:formatCode>
                <c:ptCount val="6"/>
                <c:pt idx="0">
                  <c:v>0.64900000000000002</c:v>
                </c:pt>
                <c:pt idx="1">
                  <c:v>0.80599999999999994</c:v>
                </c:pt>
                <c:pt idx="2">
                  <c:v>0.78800000000000003</c:v>
                </c:pt>
                <c:pt idx="3">
                  <c:v>0.47100000000000003</c:v>
                </c:pt>
                <c:pt idx="4">
                  <c:v>0.45500000000000002</c:v>
                </c:pt>
                <c:pt idx="5">
                  <c:v>0.20899999999999999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8A0-094B-B8D9-1D0300AA0080}"/>
            </c:ext>
          </c:extLst>
        </c:ser>
        <c:ser>
          <c:idx val="2"/>
          <c:order val="2"/>
          <c:tx>
            <c:strRef>
              <c:f>'Food Security'!$D$3</c:f>
              <c:strCache>
                <c:ptCount val="1"/>
                <c:pt idx="0">
                  <c:v>Refugee Yumbe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Security'!$A$4:$A$9</c:f>
              <c:strCache>
                <c:ptCount val="6"/>
                <c:pt idx="0">
                  <c:v>% infants 0-5 mo. breastfed within 1 hr of birth</c:v>
                </c:pt>
                <c:pt idx="1">
                  <c:v>% infants 0-5 months excl breastfed the previous day</c:v>
                </c:pt>
                <c:pt idx="2">
                  <c:v>% children 12-23 mos who received Vit A previous 6 mos</c:v>
                </c:pt>
                <c:pt idx="3">
                  <c:v>% children 6-59 mos w/ min meal frequency: previous day</c:v>
                </c:pt>
                <c:pt idx="4">
                  <c:v>% children 6-59 mos w/ min dietary diversity on previous day</c:v>
                </c:pt>
                <c:pt idx="5">
                  <c:v>% children 6-59 mos w/ min acceptable diet: previous day</c:v>
                </c:pt>
              </c:strCache>
            </c:strRef>
          </c:cat>
          <c:val>
            <c:numRef>
              <c:f>'Food Security'!$D$4:$D$9</c:f>
              <c:numCache>
                <c:formatCode>General</c:formatCode>
                <c:ptCount val="6"/>
                <c:pt idx="0">
                  <c:v>0.52600000000000002</c:v>
                </c:pt>
                <c:pt idx="1">
                  <c:v>0.80700000000000005</c:v>
                </c:pt>
                <c:pt idx="2">
                  <c:v>0.82400000000000007</c:v>
                </c:pt>
                <c:pt idx="3">
                  <c:v>0.375</c:v>
                </c:pt>
                <c:pt idx="4">
                  <c:v>0.25900000000000001</c:v>
                </c:pt>
                <c:pt idx="5">
                  <c:v>0.129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8A0-094B-B8D9-1D0300AA0080}"/>
            </c:ext>
          </c:extLst>
        </c:ser>
        <c:ser>
          <c:idx val="3"/>
          <c:order val="3"/>
          <c:tx>
            <c:strRef>
              <c:f>'Food Security'!$E$3</c:f>
              <c:strCache>
                <c:ptCount val="1"/>
                <c:pt idx="0">
                  <c:v>Host Yumbe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841863517060392E-2"/>
                  <c:y val="-7.13661259175953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8A0-094B-B8D9-1D0300AA00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4.04202680065532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8A0-094B-B8D9-1D0300AA00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87847229111076E-17"/>
                  <c:y val="1.5166871206128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8A0-094B-B8D9-1D0300AA00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777777777777779E-3"/>
                  <c:y val="-5.1344807282537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8A0-094B-B8D9-1D0300AA0080}"/>
                </c:ext>
                <c:ext xmlns:c15="http://schemas.microsoft.com/office/drawing/2012/chart" uri="{CE6537A1-D6FC-4f65-9D91-7224C49458BB}">
                  <c15:layout>
                    <c:manualLayout>
                      <c:w val="4.3333333333333335E-2"/>
                      <c:h val="4.8489444446672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5.5555555555555558E-3"/>
                  <c:y val="8.27157973450293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8A0-094B-B8D9-1D0300AA00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63151526769369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8A0-094B-B8D9-1D0300AA00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Security'!$A$4:$A$9</c:f>
              <c:strCache>
                <c:ptCount val="6"/>
                <c:pt idx="0">
                  <c:v>% infants 0-5 mo. breastfed within 1 hr of birth</c:v>
                </c:pt>
                <c:pt idx="1">
                  <c:v>% infants 0-5 months excl breastfed the previous day</c:v>
                </c:pt>
                <c:pt idx="2">
                  <c:v>% children 12-23 mos who received Vit A previous 6 mos</c:v>
                </c:pt>
                <c:pt idx="3">
                  <c:v>% children 6-59 mos w/ min meal frequency: previous day</c:v>
                </c:pt>
                <c:pt idx="4">
                  <c:v>% children 6-59 mos w/ min dietary diversity on previous day</c:v>
                </c:pt>
                <c:pt idx="5">
                  <c:v>% children 6-59 mos w/ min acceptable diet: previous day</c:v>
                </c:pt>
              </c:strCache>
            </c:strRef>
          </c:cat>
          <c:val>
            <c:numRef>
              <c:f>'Food Security'!$E$4:$E$9</c:f>
              <c:numCache>
                <c:formatCode>General</c:formatCode>
                <c:ptCount val="6"/>
                <c:pt idx="0">
                  <c:v>0.51800000000000002</c:v>
                </c:pt>
                <c:pt idx="1">
                  <c:v>0.77900000000000003</c:v>
                </c:pt>
                <c:pt idx="2">
                  <c:v>0.78900000000000003</c:v>
                </c:pt>
                <c:pt idx="3">
                  <c:v>0.55000000000000004</c:v>
                </c:pt>
                <c:pt idx="4">
                  <c:v>0.58799999999999997</c:v>
                </c:pt>
                <c:pt idx="5">
                  <c:v>0.43700000000000006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8A0-094B-B8D9-1D0300AA0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561976"/>
        <c:axId val="431562368"/>
      </c:barChart>
      <c:catAx>
        <c:axId val="43156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62368"/>
        <c:crosses val="autoZero"/>
        <c:auto val="1"/>
        <c:lblAlgn val="ctr"/>
        <c:lblOffset val="100"/>
        <c:noMultiLvlLbl val="0"/>
      </c:catAx>
      <c:valAx>
        <c:axId val="4315623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6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WASH!$B$3</c:f>
              <c:strCache>
                <c:ptCount val="1"/>
                <c:pt idx="0">
                  <c:v>Refugee Arua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WASH!$A$4:$A$7</c:f>
              <c:strCache>
                <c:ptCount val="4"/>
                <c:pt idx="0">
                  <c:v>% HH w/ access to protected, functioning water source w/in 1km</c:v>
                </c:pt>
                <c:pt idx="1">
                  <c:v>% HH w/ designated place for handwashing </c:v>
                </c:pt>
                <c:pt idx="2">
                  <c:v>% HH heads knowing when to practice hand washing w soap</c:v>
                </c:pt>
                <c:pt idx="3">
                  <c:v>% HH using improved sanitation facility</c:v>
                </c:pt>
              </c:strCache>
            </c:strRef>
          </c:cat>
          <c:val>
            <c:numRef>
              <c:f>WASH!$B$4:$B$7</c:f>
              <c:numCache>
                <c:formatCode>General</c:formatCode>
                <c:ptCount val="4"/>
                <c:pt idx="0">
                  <c:v>0.94299999999999995</c:v>
                </c:pt>
                <c:pt idx="1">
                  <c:v>0.14400000000000002</c:v>
                </c:pt>
                <c:pt idx="2">
                  <c:v>0.182</c:v>
                </c:pt>
                <c:pt idx="3">
                  <c:v>0.67099999999999993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56-0E4D-BDBB-B7644993EBDF}"/>
            </c:ext>
          </c:extLst>
        </c:ser>
        <c:ser>
          <c:idx val="1"/>
          <c:order val="1"/>
          <c:tx>
            <c:strRef>
              <c:f>WASH!$C$3</c:f>
              <c:strCache>
                <c:ptCount val="1"/>
                <c:pt idx="0">
                  <c:v>Host Arua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WASH!$A$4:$A$7</c:f>
              <c:strCache>
                <c:ptCount val="4"/>
                <c:pt idx="0">
                  <c:v>% HH w/ access to protected, functioning water source w/in 1km</c:v>
                </c:pt>
                <c:pt idx="1">
                  <c:v>% HH w/ designated place for handwashing </c:v>
                </c:pt>
                <c:pt idx="2">
                  <c:v>% HH heads knowing when to practice hand washing w soap</c:v>
                </c:pt>
                <c:pt idx="3">
                  <c:v>% HH using improved sanitation facility</c:v>
                </c:pt>
              </c:strCache>
            </c:strRef>
          </c:cat>
          <c:val>
            <c:numRef>
              <c:f>WASH!$C$4:$C$7</c:f>
              <c:numCache>
                <c:formatCode>General</c:formatCode>
                <c:ptCount val="4"/>
                <c:pt idx="0">
                  <c:v>0.76100000000000001</c:v>
                </c:pt>
                <c:pt idx="1">
                  <c:v>0.17</c:v>
                </c:pt>
                <c:pt idx="2">
                  <c:v>0.184</c:v>
                </c:pt>
                <c:pt idx="3">
                  <c:v>0.157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56-0E4D-BDBB-B7644993EBDF}"/>
            </c:ext>
          </c:extLst>
        </c:ser>
        <c:ser>
          <c:idx val="2"/>
          <c:order val="2"/>
          <c:tx>
            <c:strRef>
              <c:f>WASH!$D$3</c:f>
              <c:strCache>
                <c:ptCount val="1"/>
                <c:pt idx="0">
                  <c:v>Refugee Yumbe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WASH!$A$4:$A$7</c:f>
              <c:strCache>
                <c:ptCount val="4"/>
                <c:pt idx="0">
                  <c:v>% HH w/ access to protected, functioning water source w/in 1km</c:v>
                </c:pt>
                <c:pt idx="1">
                  <c:v>% HH w/ designated place for handwashing </c:v>
                </c:pt>
                <c:pt idx="2">
                  <c:v>% HH heads knowing when to practice hand washing w soap</c:v>
                </c:pt>
                <c:pt idx="3">
                  <c:v>% HH using improved sanitation facility</c:v>
                </c:pt>
              </c:strCache>
            </c:strRef>
          </c:cat>
          <c:val>
            <c:numRef>
              <c:f>WASH!$D$4:$D$7</c:f>
              <c:numCache>
                <c:formatCode>General</c:formatCode>
                <c:ptCount val="4"/>
                <c:pt idx="0">
                  <c:v>0.96700000000000008</c:v>
                </c:pt>
                <c:pt idx="1">
                  <c:v>0.129</c:v>
                </c:pt>
                <c:pt idx="2">
                  <c:v>0.24600000000000002</c:v>
                </c:pt>
                <c:pt idx="3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56-0E4D-BDBB-B7644993EBDF}"/>
            </c:ext>
          </c:extLst>
        </c:ser>
        <c:ser>
          <c:idx val="3"/>
          <c:order val="3"/>
          <c:tx>
            <c:strRef>
              <c:f>WASH!$E$3</c:f>
              <c:strCache>
                <c:ptCount val="1"/>
                <c:pt idx="0">
                  <c:v>Host Yumbe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540712240673769E-2"/>
                  <c:y val="0.51629114965551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756-0E4D-BDBB-B7644993EB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919064203646974E-2"/>
                  <c:y val="0.11767035396391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756-0E4D-BDBB-B7644993EB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729888222160345E-2"/>
                  <c:y val="0.125503644357271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756-0E4D-BDBB-B7644993EB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7946124249930296E-2"/>
                  <c:y val="9.89895946743349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756-0E4D-BDBB-B7644993EB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WASH!$A$4:$A$7</c:f>
              <c:strCache>
                <c:ptCount val="4"/>
                <c:pt idx="0">
                  <c:v>% HH w/ access to protected, functioning water source w/in 1km</c:v>
                </c:pt>
                <c:pt idx="1">
                  <c:v>% HH w/ designated place for handwashing </c:v>
                </c:pt>
                <c:pt idx="2">
                  <c:v>% HH heads knowing when to practice hand washing w soap</c:v>
                </c:pt>
                <c:pt idx="3">
                  <c:v>% HH using improved sanitation facility</c:v>
                </c:pt>
              </c:strCache>
            </c:strRef>
          </c:cat>
          <c:val>
            <c:numRef>
              <c:f>WASH!$E$4:$E$7</c:f>
              <c:numCache>
                <c:formatCode>General</c:formatCode>
                <c:ptCount val="4"/>
                <c:pt idx="0">
                  <c:v>0.78800000000000003</c:v>
                </c:pt>
                <c:pt idx="1">
                  <c:v>0.20600000000000002</c:v>
                </c:pt>
                <c:pt idx="2">
                  <c:v>0.217</c:v>
                </c:pt>
                <c:pt idx="3">
                  <c:v>0.20199999999999999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756-0E4D-BDBB-B7644993E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563544"/>
        <c:axId val="431563936"/>
      </c:barChart>
      <c:catAx>
        <c:axId val="43156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63936"/>
        <c:crosses val="autoZero"/>
        <c:auto val="1"/>
        <c:lblAlgn val="ctr"/>
        <c:lblOffset val="100"/>
        <c:noMultiLvlLbl val="0"/>
      </c:catAx>
      <c:valAx>
        <c:axId val="4315639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6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0.57203</cdr:x>
      <cdr:y>0</cdr:y>
    </cdr:from>
    <cdr:to>
      <cdr:x>0.64962</cdr:x>
      <cdr:y>0.05746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B21253C4-79BC-2946-91BE-11611DAC4928}"/>
            </a:ext>
          </a:extLst>
        </cdr:cNvPr>
        <cdr:cNvSpPr txBox="1"/>
      </cdr:nvSpPr>
      <cdr:spPr>
        <a:xfrm xmlns:a="http://schemas.openxmlformats.org/drawingml/2006/main">
          <a:off x="5230642" y="0"/>
          <a:ext cx="709510" cy="272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>
              <a:solidFill>
                <a:schemeClr val="tx2">
                  <a:lumMod val="60000"/>
                  <a:lumOff val="40000"/>
                </a:schemeClr>
              </a:solidFill>
            </a:rPr>
            <a:t>43.7%</a:t>
          </a:r>
        </a:p>
        <a:p xmlns:a="http://schemas.openxmlformats.org/drawingml/2006/main">
          <a:endParaRPr lang="en-GB" sz="1400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0.69131</cdr:x>
      <cdr:y>0.003</cdr:y>
    </cdr:from>
    <cdr:to>
      <cdr:x>0.76698</cdr:x>
      <cdr:y>0.06046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8D3F9FF-A355-664A-95DB-69060D611D89}"/>
            </a:ext>
          </a:extLst>
        </cdr:cNvPr>
        <cdr:cNvSpPr txBox="1"/>
      </cdr:nvSpPr>
      <cdr:spPr>
        <a:xfrm xmlns:a="http://schemas.openxmlformats.org/drawingml/2006/main">
          <a:off x="6321332" y="14209"/>
          <a:ext cx="691906" cy="272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tx2">
                  <a:lumMod val="60000"/>
                  <a:lumOff val="40000"/>
                </a:schemeClr>
              </a:solidFill>
            </a:rPr>
            <a:t>34.4%</a:t>
          </a:r>
        </a:p>
        <a:p xmlns:a="http://schemas.openxmlformats.org/drawingml/2006/main">
          <a:endParaRPr lang="en-GB" sz="1400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0.83862</cdr:x>
      <cdr:y>0</cdr:y>
    </cdr:from>
    <cdr:to>
      <cdr:x>0.93425</cdr:x>
      <cdr:y>0.05746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72EB48D7-F180-D340-8666-FA520395770F}"/>
            </a:ext>
          </a:extLst>
        </cdr:cNvPr>
        <cdr:cNvSpPr txBox="1"/>
      </cdr:nvSpPr>
      <cdr:spPr>
        <a:xfrm xmlns:a="http://schemas.openxmlformats.org/drawingml/2006/main">
          <a:off x="7668344" y="0"/>
          <a:ext cx="874440" cy="272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tx2">
                  <a:lumMod val="60000"/>
                  <a:lumOff val="40000"/>
                </a:schemeClr>
              </a:solidFill>
            </a:rPr>
            <a:t>17.8%</a:t>
          </a:r>
        </a:p>
        <a:p xmlns:a="http://schemas.openxmlformats.org/drawingml/2006/main">
          <a:endParaRPr lang="en-GB" sz="1400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82D92-4D55-44DB-AB00-AFA956F9D845}" type="datetimeFigureOut">
              <a:rPr lang="en-GB" smtClean="0"/>
              <a:pPr/>
              <a:t>15/11/2019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13572-EADE-450A-91C2-12AD2C7533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7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13572-EADE-450A-91C2-12AD2C7533D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0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13572-EADE-450A-91C2-12AD2C7533D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2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13572-EADE-450A-91C2-12AD2C7533D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05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F82-62A0-44AF-98BB-A3AA13009A14}" type="datetime1">
              <a:rPr lang="en-CA" smtClean="0"/>
              <a:pPr/>
              <a:t>15/11/2019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0473-A0CE-41DD-AF2C-0773A136A3CD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13" descr="Logo_front_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57213"/>
            <a:ext cx="2611438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28575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0" y="5810250"/>
            <a:ext cx="9144000" cy="0"/>
          </a:xfrm>
          <a:prstGeom prst="line">
            <a:avLst/>
          </a:prstGeom>
          <a:noFill/>
          <a:ln w="28575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93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0E32-661D-47A9-BA47-AAC5C35121F7}" type="datetime1">
              <a:rPr lang="en-CA" smtClean="0"/>
              <a:pPr/>
              <a:t>15/11/2019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0473-A0CE-41DD-AF2C-0773A136A3CD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" y="0"/>
            <a:ext cx="335756" cy="6858000"/>
            <a:chOff x="1" y="-5"/>
            <a:chExt cx="447125" cy="6858005"/>
          </a:xfrm>
        </p:grpSpPr>
        <p:sp>
          <p:nvSpPr>
            <p:cNvPr id="8" name="Rectangle 7"/>
            <p:cNvSpPr/>
            <p:nvPr/>
          </p:nvSpPr>
          <p:spPr>
            <a:xfrm>
              <a:off x="401146" y="-5"/>
              <a:ext cx="45980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-5"/>
              <a:ext cx="193437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4662" y="-5"/>
              <a:ext cx="110988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152401" y="152400"/>
            <a:ext cx="335756" cy="6858000"/>
            <a:chOff x="1" y="-5"/>
            <a:chExt cx="447125" cy="6858005"/>
          </a:xfrm>
        </p:grpSpPr>
        <p:sp>
          <p:nvSpPr>
            <p:cNvPr id="12" name="Rectangle 11"/>
            <p:cNvSpPr/>
            <p:nvPr/>
          </p:nvSpPr>
          <p:spPr>
            <a:xfrm>
              <a:off x="401146" y="-5"/>
              <a:ext cx="45980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-5"/>
              <a:ext cx="193437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4662" y="-5"/>
              <a:ext cx="110988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44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3A38-3F07-4261-8C16-F649EB3FE1FA}" type="datetime1">
              <a:rPr lang="en-CA" smtClean="0"/>
              <a:pPr/>
              <a:t>15/11/2019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0473-A0CE-41DD-AF2C-0773A136A3CD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" y="0"/>
            <a:ext cx="335756" cy="6858000"/>
            <a:chOff x="1" y="-5"/>
            <a:chExt cx="447125" cy="6858005"/>
          </a:xfrm>
        </p:grpSpPr>
        <p:sp>
          <p:nvSpPr>
            <p:cNvPr id="8" name="Rectangle 7"/>
            <p:cNvSpPr/>
            <p:nvPr/>
          </p:nvSpPr>
          <p:spPr>
            <a:xfrm>
              <a:off x="401146" y="-5"/>
              <a:ext cx="45980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-5"/>
              <a:ext cx="193437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4662" y="-5"/>
              <a:ext cx="110988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791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5561-A26D-4E52-83D4-EB239161C892}" type="datetime1">
              <a:rPr lang="en-CA" smtClean="0"/>
              <a:pPr/>
              <a:t>15/11/2019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0473-A0CE-41DD-AF2C-0773A136A3C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54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DB5-0CA7-4ABE-8BA4-197BAAE526FA}" type="datetime1">
              <a:rPr lang="en-CA" smtClean="0"/>
              <a:pPr/>
              <a:t>15/11/2019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0473-A0CE-41DD-AF2C-0773A136A3C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78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8197-35F5-4486-8A07-6CEE07DAE795}" type="datetime1">
              <a:rPr lang="en-CA" smtClean="0"/>
              <a:pPr/>
              <a:t>15/11/2019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0473-A0CE-41DD-AF2C-0773A136A3C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690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0F0A-BF96-48F5-8D45-E3045C0B6BC6}" type="datetime1">
              <a:rPr lang="en-CA" smtClean="0"/>
              <a:pPr/>
              <a:t>15/11/2019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0473-A0CE-41DD-AF2C-0773A136A3CD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1" y="0"/>
            <a:ext cx="335756" cy="6858000"/>
            <a:chOff x="1" y="-5"/>
            <a:chExt cx="447125" cy="6858005"/>
          </a:xfrm>
        </p:grpSpPr>
        <p:sp>
          <p:nvSpPr>
            <p:cNvPr id="11" name="Rectangle 10"/>
            <p:cNvSpPr/>
            <p:nvPr/>
          </p:nvSpPr>
          <p:spPr>
            <a:xfrm>
              <a:off x="401146" y="-5"/>
              <a:ext cx="45980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" y="-5"/>
              <a:ext cx="193437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4662" y="-5"/>
              <a:ext cx="110988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14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3157-AC7E-4380-BFAF-AF0D34DF3F5B}" type="datetime1">
              <a:rPr lang="en-CA" smtClean="0"/>
              <a:pPr/>
              <a:t>15/11/2019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0473-A0CE-41DD-AF2C-0773A136A3C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62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B368-75B6-4A55-92E4-B83A9C6B4CC9}" type="datetime1">
              <a:rPr lang="en-CA" smtClean="0"/>
              <a:pPr/>
              <a:t>15/11/2019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0473-A0CE-41DD-AF2C-0773A136A3C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1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2F53-8892-4D0E-AAD9-3514BD1A60E0}" type="datetime1">
              <a:rPr lang="en-CA" smtClean="0"/>
              <a:pPr/>
              <a:t>15/11/2019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0473-A0CE-41DD-AF2C-0773A136A3CD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" y="0"/>
            <a:ext cx="335756" cy="6858000"/>
            <a:chOff x="1" y="-5"/>
            <a:chExt cx="447125" cy="6858005"/>
          </a:xfrm>
        </p:grpSpPr>
        <p:sp>
          <p:nvSpPr>
            <p:cNvPr id="9" name="Rectangle 8"/>
            <p:cNvSpPr/>
            <p:nvPr/>
          </p:nvSpPr>
          <p:spPr>
            <a:xfrm>
              <a:off x="401146" y="-5"/>
              <a:ext cx="45980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-5"/>
              <a:ext cx="193437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4662" y="-5"/>
              <a:ext cx="110988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67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9C07-2DA3-4D7B-B81B-9310EB277704}" type="datetime1">
              <a:rPr lang="en-CA" smtClean="0"/>
              <a:pPr/>
              <a:t>15/11/2019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0473-A0CE-41DD-AF2C-0773A136A3CD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" y="0"/>
            <a:ext cx="335756" cy="6858000"/>
            <a:chOff x="1" y="-5"/>
            <a:chExt cx="447125" cy="6858005"/>
          </a:xfrm>
        </p:grpSpPr>
        <p:sp>
          <p:nvSpPr>
            <p:cNvPr id="9" name="Rectangle 8"/>
            <p:cNvSpPr/>
            <p:nvPr/>
          </p:nvSpPr>
          <p:spPr>
            <a:xfrm>
              <a:off x="401146" y="-5"/>
              <a:ext cx="45980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-5"/>
              <a:ext cx="193437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4662" y="-5"/>
              <a:ext cx="110988" cy="6858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I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63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478F-70B3-4DCF-8C03-EE9E102CA504}" type="datetime1">
              <a:rPr lang="en-CA" smtClean="0"/>
              <a:pPr/>
              <a:t>15/11/2019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Professional Certificate in LQAS-LSTM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80473-A0CE-41DD-AF2C-0773A136A3C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099300" y="6523038"/>
            <a:ext cx="167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38ABA00D-D4F6-4C54-ABE3-68A1345EC5E5}" type="slidenum">
              <a:rPr lang="en-US" sz="1200">
                <a:solidFill>
                  <a:srgbClr val="DC002E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>
              <a:solidFill>
                <a:srgbClr val="DC002E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52425" y="6538913"/>
            <a:ext cx="3609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rgbClr val="DC002E"/>
                </a:solidFill>
              </a:rPr>
              <a:t>© The Liverpool School of Tropical Medicine</a:t>
            </a: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0" y="6469063"/>
            <a:ext cx="9144000" cy="0"/>
          </a:xfrm>
          <a:prstGeom prst="line">
            <a:avLst/>
          </a:prstGeom>
          <a:noFill/>
          <a:ln w="28575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1" name="Picture 24" descr="LSTM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35888" y="557213"/>
            <a:ext cx="9255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208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A901F-7CD8-1F44-BAC6-44D1300C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257029"/>
            <a:ext cx="7772400" cy="1108075"/>
          </a:xfrm>
        </p:spPr>
        <p:txBody>
          <a:bodyPr>
            <a:normAutofit/>
          </a:bodyPr>
          <a:lstStyle/>
          <a:p>
            <a:r>
              <a:rPr lang="en-GB" sz="3200" dirty="0"/>
              <a:t>Key Findings and Policy Implications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5B27B1-223E-3C4A-900F-4CB1CF4E8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424757"/>
            <a:ext cx="7772400" cy="1500187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An Assessment of Health Service Coverage in Refugee and Host Communities in Northern Uganda: June 2019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0F9E4CC6-21B6-9941-91B7-D3EFBB037846}"/>
              </a:ext>
            </a:extLst>
          </p:cNvPr>
          <p:cNvSpPr txBox="1">
            <a:spLocks/>
          </p:cNvSpPr>
          <p:nvPr/>
        </p:nvSpPr>
        <p:spPr>
          <a:xfrm>
            <a:off x="755576" y="4077073"/>
            <a:ext cx="7416824" cy="20882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2400" dirty="0"/>
              <a:t>Professor Joseph Valadez, Nancy Vollmer, Charles </a:t>
            </a:r>
            <a:r>
              <a:rPr lang="en-CA" sz="2400" dirty="0" err="1"/>
              <a:t>Nkolo</a:t>
            </a:r>
            <a:r>
              <a:rPr lang="en-CA" sz="2400" dirty="0"/>
              <a:t>, Robert </a:t>
            </a:r>
            <a:r>
              <a:rPr lang="en-CA" sz="2400" dirty="0" err="1"/>
              <a:t>Anguyo</a:t>
            </a:r>
            <a:r>
              <a:rPr lang="en-CA" sz="2400" dirty="0"/>
              <a:t>, Julia </a:t>
            </a:r>
            <a:r>
              <a:rPr lang="en-CA" sz="2400" dirty="0" err="1"/>
              <a:t>Petras</a:t>
            </a:r>
            <a:r>
              <a:rPr lang="en-CA" sz="2400" dirty="0"/>
              <a:t>, Brice </a:t>
            </a:r>
            <a:r>
              <a:rPr lang="en-CA" sz="2400" dirty="0" err="1"/>
              <a:t>Daverton</a:t>
            </a:r>
            <a:endParaRPr lang="en-CA" sz="2400" dirty="0"/>
          </a:p>
          <a:p>
            <a:pPr marL="0" indent="0">
              <a:spcBef>
                <a:spcPts val="0"/>
              </a:spcBef>
              <a:buNone/>
            </a:pPr>
            <a:r>
              <a:rPr lang="en-CA" sz="2400" dirty="0"/>
              <a:t>LSTM-Uganda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400" dirty="0"/>
              <a:t>Kampala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400" dirty="0"/>
              <a:t>15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457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A0D0B-CBB5-6745-AA7F-6DFC11B2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Coverage of Skilled Delivery </a:t>
            </a:r>
            <a:br>
              <a:rPr lang="en-GB" sz="2800" dirty="0"/>
            </a:br>
            <a:r>
              <a:rPr lang="en-GB" sz="2800" dirty="0"/>
              <a:t>and Postnatal Care</a:t>
            </a:r>
            <a:endParaRPr lang="en-US" sz="2800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xmlns="" id="{58E9094E-A00E-6F4F-9A1E-0FB2E8039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315223"/>
              </p:ext>
            </p:extLst>
          </p:nvPr>
        </p:nvGraphicFramePr>
        <p:xfrm>
          <a:off x="107504" y="1556792"/>
          <a:ext cx="8856984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23228E7-46BD-9C4C-9691-193F1B8C3D0D}"/>
              </a:ext>
            </a:extLst>
          </p:cNvPr>
          <p:cNvCxnSpPr/>
          <p:nvPr/>
        </p:nvCxnSpPr>
        <p:spPr>
          <a:xfrm>
            <a:off x="863588" y="2060848"/>
            <a:ext cx="295232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50A36DD-56FB-9541-B3B1-C4A289D383FD}"/>
              </a:ext>
            </a:extLst>
          </p:cNvPr>
          <p:cNvCxnSpPr>
            <a:cxnSpLocks/>
          </p:cNvCxnSpPr>
          <p:nvPr/>
        </p:nvCxnSpPr>
        <p:spPr>
          <a:xfrm>
            <a:off x="4283968" y="1916832"/>
            <a:ext cx="2736304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A2C1EB6-9E1F-2A40-8E14-CED6DDA5DC47}"/>
              </a:ext>
            </a:extLst>
          </p:cNvPr>
          <p:cNvSpPr txBox="1"/>
          <p:nvPr/>
        </p:nvSpPr>
        <p:spPr>
          <a:xfrm>
            <a:off x="863588" y="1268760"/>
            <a:ext cx="21242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UNHCR target 90%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DBF4E05-AD0E-1F45-BF59-213DD123E83E}"/>
              </a:ext>
            </a:extLst>
          </p:cNvPr>
          <p:cNvSpPr txBox="1"/>
          <p:nvPr/>
        </p:nvSpPr>
        <p:spPr>
          <a:xfrm>
            <a:off x="4301970" y="1593667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UNHCR target 95%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086788A-1E8D-F24E-9950-9F9B76858D4E}"/>
              </a:ext>
            </a:extLst>
          </p:cNvPr>
          <p:cNvCxnSpPr/>
          <p:nvPr/>
        </p:nvCxnSpPr>
        <p:spPr>
          <a:xfrm>
            <a:off x="4283968" y="3068960"/>
            <a:ext cx="144016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7066D01-A4EF-6848-90BA-83DCD68E0740}"/>
              </a:ext>
            </a:extLst>
          </p:cNvPr>
          <p:cNvSpPr txBox="1"/>
          <p:nvPr/>
        </p:nvSpPr>
        <p:spPr>
          <a:xfrm>
            <a:off x="4067944" y="2420888"/>
            <a:ext cx="2225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Regional average (60.5%)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1D81949-E0C7-B346-BF23-DD8094F873EB}"/>
              </a:ext>
            </a:extLst>
          </p:cNvPr>
          <p:cNvCxnSpPr>
            <a:cxnSpLocks/>
          </p:cNvCxnSpPr>
          <p:nvPr/>
        </p:nvCxnSpPr>
        <p:spPr>
          <a:xfrm>
            <a:off x="6156176" y="2852936"/>
            <a:ext cx="18002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B6BD0C6-07B4-BF4F-96A1-993661AB8D6E}"/>
              </a:ext>
            </a:extLst>
          </p:cNvPr>
          <p:cNvSpPr txBox="1"/>
          <p:nvPr/>
        </p:nvSpPr>
        <p:spPr>
          <a:xfrm>
            <a:off x="5868144" y="1988840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Regional average (68.9%)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xmlns="" id="{FD95F937-DF8C-3144-9100-AD3BD3E43AA5}"/>
              </a:ext>
            </a:extLst>
          </p:cNvPr>
          <p:cNvSpPr/>
          <p:nvPr/>
        </p:nvSpPr>
        <p:spPr>
          <a:xfrm>
            <a:off x="4788024" y="2883207"/>
            <a:ext cx="150195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xmlns="" id="{BC91A8B8-CECF-0B42-9D16-45B10AAF2024}"/>
              </a:ext>
            </a:extLst>
          </p:cNvPr>
          <p:cNvSpPr/>
          <p:nvPr/>
        </p:nvSpPr>
        <p:spPr>
          <a:xfrm>
            <a:off x="6222005" y="2852936"/>
            <a:ext cx="150195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xmlns="" id="{4B1FD53A-F4FA-574E-A568-A5635D0B3482}"/>
              </a:ext>
            </a:extLst>
          </p:cNvPr>
          <p:cNvSpPr/>
          <p:nvPr/>
        </p:nvSpPr>
        <p:spPr>
          <a:xfrm>
            <a:off x="7734173" y="2852936"/>
            <a:ext cx="150195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0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14" grpId="0" animBg="1"/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BD849-A81C-F14D-8A7A-25CD9AFA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Maternal and Neonatal Health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6D6011-9B38-CC40-954E-69A41A42F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78112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GB" sz="3100" dirty="0"/>
              <a:t>Mixed results with little difference between refugee and host catchment areas:</a:t>
            </a:r>
          </a:p>
          <a:p>
            <a:pPr lvl="1">
              <a:spcAft>
                <a:spcPts val="600"/>
              </a:spcAft>
            </a:pPr>
            <a:r>
              <a:rPr lang="en-GB" sz="2600" dirty="0"/>
              <a:t>Care seeking for </a:t>
            </a:r>
            <a:r>
              <a:rPr lang="en-GB" sz="2600" b="1" dirty="0"/>
              <a:t>ANC4 and skilled delivery</a:t>
            </a:r>
            <a:r>
              <a:rPr lang="en-GB" sz="2600" dirty="0"/>
              <a:t> were high across refugee and host communities in both districts, above regional averages</a:t>
            </a:r>
          </a:p>
          <a:p>
            <a:pPr lvl="1">
              <a:spcAft>
                <a:spcPts val="1800"/>
              </a:spcAft>
            </a:pPr>
            <a:r>
              <a:rPr lang="en-GB" sz="2600" dirty="0"/>
              <a:t>Use of </a:t>
            </a:r>
            <a:r>
              <a:rPr lang="en-GB" sz="2600" b="1" dirty="0"/>
              <a:t>maternal and neonatal postnatal care</a:t>
            </a:r>
            <a:r>
              <a:rPr lang="en-GB" sz="2600" dirty="0"/>
              <a:t> </a:t>
            </a:r>
            <a:r>
              <a:rPr lang="en-GB" sz="2600" b="1" dirty="0"/>
              <a:t>(PNC) </a:t>
            </a:r>
            <a:r>
              <a:rPr lang="en-GB" sz="2600" dirty="0"/>
              <a:t>was </a:t>
            </a:r>
            <a:r>
              <a:rPr lang="en-GB" sz="2600" i="1" dirty="0"/>
              <a:t>very</a:t>
            </a:r>
            <a:r>
              <a:rPr lang="en-GB" sz="2600" dirty="0"/>
              <a:t> poor in both groups, being well below regional averages and the UNHCR target (95%)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GB" sz="3100" dirty="0"/>
              <a:t>Despite high coverage of ANC-4+ visits:</a:t>
            </a:r>
          </a:p>
          <a:p>
            <a:pPr lvl="1">
              <a:spcAft>
                <a:spcPts val="600"/>
              </a:spcAft>
            </a:pPr>
            <a:r>
              <a:rPr lang="en-GB" sz="2600" dirty="0"/>
              <a:t>Majority of mothers started ANC late, after the 1st trimester </a:t>
            </a:r>
          </a:p>
          <a:p>
            <a:pPr lvl="1">
              <a:spcAft>
                <a:spcPts val="600"/>
              </a:spcAft>
            </a:pPr>
            <a:r>
              <a:rPr lang="en-GB" sz="2600" dirty="0"/>
              <a:t>Low coverage of </a:t>
            </a:r>
            <a:r>
              <a:rPr lang="en-GB" sz="2600" b="1" dirty="0"/>
              <a:t>tetanus toxoid (TT2)</a:t>
            </a:r>
            <a:r>
              <a:rPr lang="en-GB" sz="2600" dirty="0"/>
              <a:t> vaccination during pregnancy</a:t>
            </a:r>
          </a:p>
          <a:p>
            <a:pPr lvl="1">
              <a:spcAft>
                <a:spcPts val="600"/>
              </a:spcAft>
            </a:pPr>
            <a:r>
              <a:rPr lang="en-GB" sz="2600" dirty="0"/>
              <a:t>Low coverage </a:t>
            </a:r>
            <a:r>
              <a:rPr lang="en-GB" sz="2600" b="1" dirty="0"/>
              <a:t>intermittent preventive treatment (IPTp-3)</a:t>
            </a:r>
            <a:r>
              <a:rPr lang="en-GB" sz="2600" dirty="0"/>
              <a:t> for malaria prevention</a:t>
            </a:r>
          </a:p>
          <a:p>
            <a:pPr lvl="1">
              <a:spcAft>
                <a:spcPts val="600"/>
              </a:spcAft>
            </a:pPr>
            <a:r>
              <a:rPr lang="en-GB" sz="2600" dirty="0"/>
              <a:t>Low TT2 and IPTp-3 could mean lack of medicines at the health facilities or failure to follow ANC protocols. Late initiation of ANC may also contribute.</a:t>
            </a:r>
          </a:p>
          <a:p>
            <a:pPr>
              <a:spcAft>
                <a:spcPts val="600"/>
              </a:spcAft>
            </a:pPr>
            <a:r>
              <a:rPr lang="en-GB" sz="2700" dirty="0"/>
              <a:t>Follow up investigations needed.</a:t>
            </a:r>
          </a:p>
          <a:p>
            <a:pPr lvl="1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9540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3B42A-589E-D847-98A3-93B7495D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94E270-D14E-EF4B-B38C-1E7E14ACF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8900" indent="-378900">
              <a:lnSpc>
                <a:spcPct val="90000"/>
              </a:lnSpc>
              <a:spcAft>
                <a:spcPts val="1800"/>
              </a:spcAft>
              <a:buFont typeface="Wingdings" pitchFamily="2" charset="2"/>
              <a:buChar char="v"/>
            </a:pPr>
            <a:r>
              <a:rPr lang="en-GB" sz="3000" dirty="0"/>
              <a:t>High coverage of skilled and facility births presents an opportunity to promote early initiation of breastfeeding (immediately post delivery) and the importance of seeking postnatal care</a:t>
            </a:r>
          </a:p>
          <a:p>
            <a:pPr marL="378900" indent="-378900">
              <a:lnSpc>
                <a:spcPct val="90000"/>
              </a:lnSpc>
              <a:spcAft>
                <a:spcPts val="1800"/>
              </a:spcAft>
              <a:buFont typeface="Wingdings" pitchFamily="2" charset="2"/>
              <a:buChar char="v"/>
            </a:pPr>
            <a:r>
              <a:rPr lang="en-GB" sz="3000" dirty="0"/>
              <a:t>High coverage of ANC is an opportunity to deliver essential TT2 and </a:t>
            </a:r>
            <a:r>
              <a:rPr lang="en-GB" sz="3000" dirty="0" err="1"/>
              <a:t>IPTp</a:t>
            </a:r>
            <a:r>
              <a:rPr lang="en-GB" sz="3000" dirty="0"/>
              <a:t> services and to counsel mothers on seeking postnatal care</a:t>
            </a:r>
          </a:p>
        </p:txBody>
      </p:sp>
    </p:spTree>
    <p:extLst>
      <p:ext uri="{BB962C8B-B14F-4D97-AF65-F5344CB8AC3E}">
        <p14:creationId xmlns:p14="http://schemas.microsoft.com/office/powerpoint/2010/main" val="352949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60B75-C04F-E94A-89C1-4985FC2E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Family Planning Coverage</a:t>
            </a:r>
            <a:endParaRPr lang="en-US" sz="36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EBFD8B69-8F3C-C544-A2C4-21C89E407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583599"/>
              </p:ext>
            </p:extLst>
          </p:nvPr>
        </p:nvGraphicFramePr>
        <p:xfrm>
          <a:off x="827584" y="1700808"/>
          <a:ext cx="7776864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A12469-68E5-614B-9C93-12B90896E04F}"/>
              </a:ext>
            </a:extLst>
          </p:cNvPr>
          <p:cNvSpPr txBox="1"/>
          <p:nvPr/>
        </p:nvSpPr>
        <p:spPr>
          <a:xfrm>
            <a:off x="2915816" y="14127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Mothers of children 21-23 months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D74798-0DF2-D64A-8783-7C719926578C}"/>
              </a:ext>
            </a:extLst>
          </p:cNvPr>
          <p:cNvSpPr txBox="1"/>
          <p:nvPr/>
        </p:nvSpPr>
        <p:spPr>
          <a:xfrm>
            <a:off x="9307286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354CB50-2CE3-3D4D-8485-1F5260AA6501}"/>
              </a:ext>
            </a:extLst>
          </p:cNvPr>
          <p:cNvCxnSpPr/>
          <p:nvPr/>
        </p:nvCxnSpPr>
        <p:spPr>
          <a:xfrm flipH="1">
            <a:off x="4788024" y="3861048"/>
            <a:ext cx="33123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5C361E-B7FE-434A-AD4A-DF119D22EA0D}"/>
              </a:ext>
            </a:extLst>
          </p:cNvPr>
          <p:cNvSpPr txBox="1"/>
          <p:nvPr/>
        </p:nvSpPr>
        <p:spPr>
          <a:xfrm>
            <a:off x="4860032" y="3467676"/>
            <a:ext cx="2232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UNHCR target 30%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4EB001B-168B-5A44-803E-6FC2BE1A5A1C}"/>
              </a:ext>
            </a:extLst>
          </p:cNvPr>
          <p:cNvSpPr txBox="1"/>
          <p:nvPr/>
        </p:nvSpPr>
        <p:spPr>
          <a:xfrm>
            <a:off x="6372200" y="2852936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Regional average 19%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xmlns="" id="{B856F85B-B37B-B74F-AF2B-9916762D617F}"/>
              </a:ext>
            </a:extLst>
          </p:cNvPr>
          <p:cNvSpPr/>
          <p:nvPr/>
        </p:nvSpPr>
        <p:spPr>
          <a:xfrm>
            <a:off x="3059832" y="2279776"/>
            <a:ext cx="150195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D6EC4-F0C1-3044-BC07-A1CA3A87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2063AD-2C06-C44F-95A9-4E558BD9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b="1" dirty="0"/>
              <a:t>Modern contraceptive</a:t>
            </a:r>
            <a:r>
              <a:rPr lang="en-GB" sz="2800" dirty="0"/>
              <a:t> </a:t>
            </a:r>
            <a:r>
              <a:rPr lang="en-GB" sz="2800" b="1" dirty="0"/>
              <a:t>use</a:t>
            </a:r>
            <a:r>
              <a:rPr lang="en-GB" sz="2800" dirty="0"/>
              <a:t> for refugee and host women in both districts was below the national average (34.8%) yet similar to the regional estimate (19%)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dirty="0"/>
              <a:t>Neither district reached UNHCR target of 30% FP coverage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b="1" dirty="0"/>
              <a:t>High</a:t>
            </a:r>
            <a:r>
              <a:rPr lang="en-GB" sz="2800" dirty="0"/>
              <a:t> </a:t>
            </a:r>
            <a:r>
              <a:rPr lang="en-GB" sz="2800" b="1" dirty="0"/>
              <a:t>unmet need</a:t>
            </a:r>
            <a:r>
              <a:rPr lang="en-GB" sz="2800" dirty="0"/>
              <a:t> for family planning in both districts (&gt;40%) compared to national average (28.4%)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dirty="0"/>
              <a:t>Unmet need was similar to regional average (43.2%) which is the highest unmet need for FP of any region in Uganda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dirty="0"/>
              <a:t>Almost half of refugee and host women in both districts reported a need for FP methods but they did not receive 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513D71D-6C4C-EC40-9ACC-A3CE71E52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1DF2EE-7F94-994F-BEC6-D255A4923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FD683982-3DA2-2847-8B6D-B97599EB380B}"/>
              </a:ext>
            </a:extLst>
          </p:cNvPr>
          <p:cNvSpPr txBox="1">
            <a:spLocks/>
          </p:cNvSpPr>
          <p:nvPr/>
        </p:nvSpPr>
        <p:spPr>
          <a:xfrm>
            <a:off x="395536" y="4797152"/>
            <a:ext cx="432048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55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Childhood </a:t>
            </a:r>
          </a:p>
          <a:p>
            <a:pPr algn="l"/>
            <a:r>
              <a:rPr lang="en-CA" sz="55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Illnesses</a:t>
            </a:r>
          </a:p>
        </p:txBody>
      </p:sp>
    </p:spTree>
    <p:extLst>
      <p:ext uri="{BB962C8B-B14F-4D97-AF65-F5344CB8AC3E}">
        <p14:creationId xmlns:p14="http://schemas.microsoft.com/office/powerpoint/2010/main" val="14498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60B75-C04F-E94A-89C1-4985FC2E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Prevalence and Prevention of </a:t>
            </a:r>
            <a:br>
              <a:rPr lang="en-GB" sz="2800" dirty="0"/>
            </a:br>
            <a:r>
              <a:rPr lang="en-GB" sz="2800" dirty="0"/>
              <a:t>Childhood Illnesses</a:t>
            </a:r>
            <a:endParaRPr lang="en-US" sz="2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FE27807-C97D-B144-8698-FE45B39EF3BF}"/>
              </a:ext>
            </a:extLst>
          </p:cNvPr>
          <p:cNvCxnSpPr>
            <a:cxnSpLocks/>
          </p:cNvCxnSpPr>
          <p:nvPr/>
        </p:nvCxnSpPr>
        <p:spPr>
          <a:xfrm>
            <a:off x="700814" y="1772816"/>
            <a:ext cx="768761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54AF95-E1AB-AD48-8986-66B5B0D65B3F}"/>
              </a:ext>
            </a:extLst>
          </p:cNvPr>
          <p:cNvSpPr txBox="1"/>
          <p:nvPr/>
        </p:nvSpPr>
        <p:spPr>
          <a:xfrm>
            <a:off x="2771800" y="135180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/>
                </a:solidFill>
              </a:rPr>
              <a:t>DHS regional averages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078F6D4-6F10-A040-943A-387C07E30AD3}"/>
              </a:ext>
            </a:extLst>
          </p:cNvPr>
          <p:cNvSpPr txBox="1"/>
          <p:nvPr/>
        </p:nvSpPr>
        <p:spPr>
          <a:xfrm>
            <a:off x="700814" y="1319267"/>
            <a:ext cx="1656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UNHCR target 95%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A2B500FE-ACD3-4D48-B140-37C07DEA12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32220"/>
              </p:ext>
            </p:extLst>
          </p:nvPr>
        </p:nvGraphicFramePr>
        <p:xfrm>
          <a:off x="-47866" y="1439196"/>
          <a:ext cx="9144000" cy="505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24CD2F-27CB-0C45-B52D-70701B59FD56}"/>
              </a:ext>
            </a:extLst>
          </p:cNvPr>
          <p:cNvSpPr txBox="1"/>
          <p:nvPr/>
        </p:nvSpPr>
        <p:spPr>
          <a:xfrm>
            <a:off x="844830" y="1809691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63.1%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F1B0376-FCF9-B346-A225-29466056C153}"/>
              </a:ext>
            </a:extLst>
          </p:cNvPr>
          <p:cNvSpPr txBox="1"/>
          <p:nvPr/>
        </p:nvSpPr>
        <p:spPr>
          <a:xfrm>
            <a:off x="2043097" y="1736507"/>
            <a:ext cx="77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15.1%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9A5CC35-AA3F-1B46-8263-3A5C91C29C78}"/>
              </a:ext>
            </a:extLst>
          </p:cNvPr>
          <p:cNvSpPr txBox="1"/>
          <p:nvPr/>
        </p:nvSpPr>
        <p:spPr>
          <a:xfrm>
            <a:off x="3635896" y="1772816"/>
            <a:ext cx="77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42.1%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4611B12-4562-F94F-AF5F-CC768E78AAA7}"/>
              </a:ext>
            </a:extLst>
          </p:cNvPr>
          <p:cNvSpPr txBox="1"/>
          <p:nvPr/>
        </p:nvSpPr>
        <p:spPr>
          <a:xfrm>
            <a:off x="5021587" y="1772816"/>
            <a:ext cx="77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7.8%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6E5C37C-FA10-E14B-B5D4-49549BC2F0DE}"/>
              </a:ext>
            </a:extLst>
          </p:cNvPr>
          <p:cNvSpPr txBox="1"/>
          <p:nvPr/>
        </p:nvSpPr>
        <p:spPr>
          <a:xfrm>
            <a:off x="8028384" y="1772816"/>
            <a:ext cx="77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76.6%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xmlns="" id="{9C34EEA2-98DD-744B-8794-C6C899D18CE7}"/>
              </a:ext>
            </a:extLst>
          </p:cNvPr>
          <p:cNvSpPr/>
          <p:nvPr/>
        </p:nvSpPr>
        <p:spPr>
          <a:xfrm>
            <a:off x="6516216" y="2151918"/>
            <a:ext cx="144016" cy="3077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xmlns="" id="{5AEDB3BD-E979-6243-82A2-E19A8858F2FC}"/>
              </a:ext>
            </a:extLst>
          </p:cNvPr>
          <p:cNvSpPr/>
          <p:nvPr/>
        </p:nvSpPr>
        <p:spPr>
          <a:xfrm>
            <a:off x="7884368" y="2132856"/>
            <a:ext cx="144016" cy="3077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6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6" grpId="0"/>
      <p:bldP spid="22" grpId="0"/>
      <p:bldP spid="23" grpId="0"/>
      <p:bldP spid="24" grpId="0"/>
      <p:bldP spid="25" grpId="0"/>
      <p:bldP spid="1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60B75-C04F-E94A-89C1-4985FC2E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Illnesses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6F1AA-F149-1243-842E-593E5CE5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/>
              <a:t>Similar pattern of immunization coverage and prevalence of childhood diseases across refugee and host communities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/>
              <a:t>Coverage of </a:t>
            </a:r>
            <a:r>
              <a:rPr lang="en-GB" sz="2000" b="1" dirty="0"/>
              <a:t>full vaccination</a:t>
            </a:r>
            <a:r>
              <a:rPr lang="en-GB" sz="2000" dirty="0"/>
              <a:t> was equally high in both communities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Surpassed the regional average (63.1%) but did not reach the UNHCR target of 95%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b="1" dirty="0"/>
              <a:t>Fever</a:t>
            </a:r>
            <a:r>
              <a:rPr lang="en-GB" sz="2000" dirty="0"/>
              <a:t> had highest prevalence of the three childhood illnesses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Much higher than regional (42.1%) and national (33.3%) prevalence measures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Nevertheless, children under 5 used a </a:t>
            </a:r>
            <a:r>
              <a:rPr lang="en-GB" sz="2000" b="1" dirty="0"/>
              <a:t>LLIN for sleeping </a:t>
            </a:r>
            <a:r>
              <a:rPr lang="en-GB" sz="2000" dirty="0"/>
              <a:t>in </a:t>
            </a:r>
            <a:r>
              <a:rPr lang="en-GB" sz="2000" dirty="0" err="1"/>
              <a:t>approx</a:t>
            </a:r>
            <a:r>
              <a:rPr lang="en-GB" sz="2000" dirty="0"/>
              <a:t> half of households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/>
              <a:t>High prevalence of </a:t>
            </a:r>
            <a:r>
              <a:rPr lang="en-GB" sz="2000" b="1" dirty="0"/>
              <a:t>diarrhoea</a:t>
            </a:r>
            <a:r>
              <a:rPr lang="en-GB" sz="2000" dirty="0"/>
              <a:t> in children under 5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Higher than regional prevalence (15.8%)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Knowledge of </a:t>
            </a:r>
            <a:r>
              <a:rPr lang="en-GB" sz="2000" b="1" dirty="0"/>
              <a:t>ORT</a:t>
            </a:r>
            <a:r>
              <a:rPr lang="en-GB" sz="2000" dirty="0"/>
              <a:t> was very low with few mothers able to correctly demonstrate its preparation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Mothers cited incorrect recipe ORT preparation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GB" sz="1600" dirty="0"/>
              <a:t>Claim health facilities taught them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95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871C8BE-5634-7C4B-ABDA-0528F671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556195-949B-6E41-88AB-E98C34BFA3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73DF893D-624A-F946-9BA0-A78F3F5C825F}"/>
              </a:ext>
            </a:extLst>
          </p:cNvPr>
          <p:cNvSpPr txBox="1">
            <a:spLocks/>
          </p:cNvSpPr>
          <p:nvPr/>
        </p:nvSpPr>
        <p:spPr>
          <a:xfrm>
            <a:off x="2267744" y="5042789"/>
            <a:ext cx="6660232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55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Nutrition and Food Security</a:t>
            </a:r>
          </a:p>
        </p:txBody>
      </p:sp>
    </p:spTree>
    <p:extLst>
      <p:ext uri="{BB962C8B-B14F-4D97-AF65-F5344CB8AC3E}">
        <p14:creationId xmlns:p14="http://schemas.microsoft.com/office/powerpoint/2010/main" val="8773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60B75-C04F-E94A-89C1-4985FC2E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Child Nutrition and Food Security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DE5EAB8-23AF-894A-9549-0BD9440EDC7E}"/>
              </a:ext>
            </a:extLst>
          </p:cNvPr>
          <p:cNvCxnSpPr/>
          <p:nvPr/>
        </p:nvCxnSpPr>
        <p:spPr>
          <a:xfrm>
            <a:off x="5020624" y="1567922"/>
            <a:ext cx="108012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1D6F555-0D2D-3E46-B16E-C00D5C6D1C8B}"/>
              </a:ext>
            </a:extLst>
          </p:cNvPr>
          <p:cNvCxnSpPr/>
          <p:nvPr/>
        </p:nvCxnSpPr>
        <p:spPr>
          <a:xfrm>
            <a:off x="6228184" y="1567922"/>
            <a:ext cx="100811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698E39-56FB-E742-995C-8A55598025A1}"/>
              </a:ext>
            </a:extLst>
          </p:cNvPr>
          <p:cNvCxnSpPr/>
          <p:nvPr/>
        </p:nvCxnSpPr>
        <p:spPr>
          <a:xfrm>
            <a:off x="7524328" y="1523925"/>
            <a:ext cx="101845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B91D9A-6BBC-7342-85E5-927EFE1F3423}"/>
              </a:ext>
            </a:extLst>
          </p:cNvPr>
          <p:cNvSpPr txBox="1"/>
          <p:nvPr/>
        </p:nvSpPr>
        <p:spPr>
          <a:xfrm>
            <a:off x="5302650" y="1280793"/>
            <a:ext cx="2725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DHS averages for West Nile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C1F74B4-A348-2449-BF12-D7FBA999CC9D}"/>
              </a:ext>
            </a:extLst>
          </p:cNvPr>
          <p:cNvCxnSpPr/>
          <p:nvPr/>
        </p:nvCxnSpPr>
        <p:spPr>
          <a:xfrm>
            <a:off x="812739" y="1844824"/>
            <a:ext cx="100811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66046F7-2CC9-984F-A5DB-30A1343AE3CB}"/>
              </a:ext>
            </a:extLst>
          </p:cNvPr>
          <p:cNvSpPr txBox="1"/>
          <p:nvPr/>
        </p:nvSpPr>
        <p:spPr>
          <a:xfrm>
            <a:off x="460203" y="1386859"/>
            <a:ext cx="1683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UNHCR target 80%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E7EF066-0B73-2E47-A0DD-7E2E748581A1}"/>
              </a:ext>
            </a:extLst>
          </p:cNvPr>
          <p:cNvCxnSpPr/>
          <p:nvPr/>
        </p:nvCxnSpPr>
        <p:spPr>
          <a:xfrm>
            <a:off x="2267744" y="1844824"/>
            <a:ext cx="10801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8E937CE-1AF3-2846-8355-68EFA7690E60}"/>
              </a:ext>
            </a:extLst>
          </p:cNvPr>
          <p:cNvSpPr txBox="1"/>
          <p:nvPr/>
        </p:nvSpPr>
        <p:spPr>
          <a:xfrm>
            <a:off x="2096250" y="1412776"/>
            <a:ext cx="1899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UNHCR target 70%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2E59A8C-EAB5-FF44-8956-10942A18A397}"/>
              </a:ext>
            </a:extLst>
          </p:cNvPr>
          <p:cNvCxnSpPr/>
          <p:nvPr/>
        </p:nvCxnSpPr>
        <p:spPr>
          <a:xfrm>
            <a:off x="3665374" y="1843851"/>
            <a:ext cx="10801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B373EAA-94A4-2848-A3D0-B2E4B8718DD3}"/>
              </a:ext>
            </a:extLst>
          </p:cNvPr>
          <p:cNvSpPr txBox="1"/>
          <p:nvPr/>
        </p:nvSpPr>
        <p:spPr>
          <a:xfrm>
            <a:off x="3592664" y="1456438"/>
            <a:ext cx="1683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UNHCR target 95%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AAA939FB-37A8-B340-A05E-6E71D02825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079159"/>
              </p:ext>
            </p:extLst>
          </p:nvPr>
        </p:nvGraphicFramePr>
        <p:xfrm>
          <a:off x="0" y="1716615"/>
          <a:ext cx="9144000" cy="473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F31AC9-49CB-724B-A66B-2D4E16F2B02A}"/>
              </a:ext>
            </a:extLst>
          </p:cNvPr>
          <p:cNvSpPr/>
          <p:nvPr/>
        </p:nvSpPr>
        <p:spPr>
          <a:xfrm>
            <a:off x="5283178" y="1760612"/>
            <a:ext cx="338415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44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2F48E-7288-FD4C-888C-E8C2470C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719F9A-4455-5D47-97D2-5F2C780E3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8892480" cy="4891682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200" dirty="0"/>
              <a:t>Mixed methods assessment of primary health care services in two districts in West Nile sub-Region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200" dirty="0"/>
              <a:t>Refugee/Host comparison of coverage </a:t>
            </a:r>
            <a:r>
              <a:rPr lang="en-US" sz="2200" dirty="0"/>
              <a:t>indicators coupled with qualitative methods to explore enablers and barriers to health service uptake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200" dirty="0"/>
              <a:t>Focus areas:</a:t>
            </a:r>
          </a:p>
          <a:p>
            <a:pPr lvl="1"/>
            <a:r>
              <a:rPr lang="en-GB" sz="2200" dirty="0"/>
              <a:t>Maternal, Newborn and Child Health</a:t>
            </a:r>
          </a:p>
          <a:p>
            <a:pPr lvl="1"/>
            <a:r>
              <a:rPr lang="en-GB" sz="2200" dirty="0"/>
              <a:t>Family Planning</a:t>
            </a:r>
          </a:p>
          <a:p>
            <a:pPr lvl="1"/>
            <a:r>
              <a:rPr lang="en-GB" sz="2200" dirty="0"/>
              <a:t>Nutrition and Food Security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Water, Sanitation and Hygiene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200" dirty="0"/>
              <a:t>Supported World Vision Uganda’s West Nile Refugee Response (WNRR) to provide M&amp;E information for their programme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200" dirty="0"/>
              <a:t>Funding provided by the Humanitarian Innovation Fund (HIF)</a:t>
            </a:r>
          </a:p>
          <a:p>
            <a:endParaRPr lang="en-GB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630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60B75-C04F-E94A-89C1-4985FC2E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Nutrition and Food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6F1AA-F149-1243-842E-593E5CE5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1654"/>
            <a:ext cx="8291264" cy="48196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400" dirty="0"/>
              <a:t>Mixed </a:t>
            </a:r>
            <a:r>
              <a:rPr lang="en-GB" sz="2400" b="1" dirty="0"/>
              <a:t>breastfeeding</a:t>
            </a:r>
            <a:r>
              <a:rPr lang="en-GB" sz="2400" dirty="0"/>
              <a:t> behaviours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GB" sz="2000" dirty="0"/>
              <a:t>Coverage of EBB was equally high in refugee and host communities; 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GB" sz="2000" dirty="0"/>
              <a:t>Coverage of EBB exceeded the regional average (43%) and UNHCR target of 70%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000" dirty="0"/>
              <a:t>Early initiation of breastfeeding was higher in refugee than host communities but failed to reach the UNHCR target (80%) – raising questions about ANC counselling.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400" b="1" dirty="0"/>
              <a:t>Vitamin A</a:t>
            </a:r>
            <a:r>
              <a:rPr lang="en-GB" sz="2400" dirty="0"/>
              <a:t> coverage was equally high across both communities in both districts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GB" sz="2000" dirty="0"/>
              <a:t>Vitamin A coverage mirrored immunization coverage in the study population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2000" dirty="0"/>
              <a:t>While high, Vitamin A did not reach the UNHCR target of 95% coverage</a:t>
            </a:r>
          </a:p>
        </p:txBody>
      </p:sp>
    </p:spTree>
    <p:extLst>
      <p:ext uri="{BB962C8B-B14F-4D97-AF65-F5344CB8AC3E}">
        <p14:creationId xmlns:p14="http://schemas.microsoft.com/office/powerpoint/2010/main" val="31530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60B75-C04F-E94A-89C1-4985FC2E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Nutrition and Food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6F1AA-F149-1243-842E-593E5CE5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489168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400" b="1" dirty="0"/>
              <a:t>Food security</a:t>
            </a:r>
            <a:r>
              <a:rPr lang="en-GB" sz="2400" dirty="0"/>
              <a:t> was unacceptably low in both districts in particular among refugee children 6-59 months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400" dirty="0"/>
              <a:t>Refugee children had consistently poor </a:t>
            </a:r>
            <a:r>
              <a:rPr lang="en-GB" sz="2400" b="1" dirty="0"/>
              <a:t>young child feeding practices</a:t>
            </a:r>
            <a:r>
              <a:rPr lang="en-GB" sz="2400" dirty="0"/>
              <a:t>, including: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Inadequate meal frequency, poor level of minimum dietary diversity, and they lacked a minimum acceptable diet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These indicators suggest a heavy reliance of refugee communities on food distribution and poor access to markets or outside food sources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400" dirty="0"/>
              <a:t>Host children had better food security and feeding practices than refugee children and better than West Nile average</a:t>
            </a:r>
            <a:endParaRPr lang="en-GB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Host communities mention benefitting from food distribution and from the sale of food items from refugees who needed a source of income</a:t>
            </a:r>
          </a:p>
        </p:txBody>
      </p:sp>
    </p:spTree>
    <p:extLst>
      <p:ext uri="{BB962C8B-B14F-4D97-AF65-F5344CB8AC3E}">
        <p14:creationId xmlns:p14="http://schemas.microsoft.com/office/powerpoint/2010/main" val="16139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1BDCC66-23D3-3641-8E98-3D128C8E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50478E-A102-074C-A3DD-4C21142410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FFF7E78-09CC-2249-9059-16941DD8866E}"/>
              </a:ext>
            </a:extLst>
          </p:cNvPr>
          <p:cNvSpPr txBox="1">
            <a:spLocks/>
          </p:cNvSpPr>
          <p:nvPr/>
        </p:nvSpPr>
        <p:spPr>
          <a:xfrm>
            <a:off x="179512" y="5487367"/>
            <a:ext cx="648072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55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Water and Sanitation</a:t>
            </a:r>
          </a:p>
        </p:txBody>
      </p:sp>
    </p:spTree>
    <p:extLst>
      <p:ext uri="{BB962C8B-B14F-4D97-AF65-F5344CB8AC3E}">
        <p14:creationId xmlns:p14="http://schemas.microsoft.com/office/powerpoint/2010/main" val="37321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60B75-C04F-E94A-89C1-4985FC2E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Coverage of Water, Sanitation &amp; Hygiene</a:t>
            </a:r>
            <a:br>
              <a:rPr lang="en-US" sz="2800" dirty="0"/>
            </a:br>
            <a:r>
              <a:rPr lang="en-US" sz="2800" dirty="0"/>
              <a:t>Interventions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0E9BD5F-6D3A-0241-9D73-AFA22C696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347922"/>
              </p:ext>
            </p:extLst>
          </p:nvPr>
        </p:nvGraphicFramePr>
        <p:xfrm>
          <a:off x="107504" y="1640416"/>
          <a:ext cx="9036496" cy="481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:a16="http://schemas.microsoft.com/office/drawing/2014/main" xmlns="" id="{09B5A9A5-4217-484F-A6F6-BB424AAB75F8}"/>
              </a:ext>
            </a:extLst>
          </p:cNvPr>
          <p:cNvSpPr/>
          <p:nvPr/>
        </p:nvSpPr>
        <p:spPr>
          <a:xfrm>
            <a:off x="3707904" y="2420888"/>
            <a:ext cx="150195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xmlns="" id="{05511FC9-9FF0-C443-9051-4EB53CC88121}"/>
              </a:ext>
            </a:extLst>
          </p:cNvPr>
          <p:cNvSpPr/>
          <p:nvPr/>
        </p:nvSpPr>
        <p:spPr>
          <a:xfrm>
            <a:off x="5789957" y="2420888"/>
            <a:ext cx="150195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6E2F8599-E5A4-6348-8DD4-0D5110B6B8D9}"/>
              </a:ext>
            </a:extLst>
          </p:cNvPr>
          <p:cNvSpPr/>
          <p:nvPr/>
        </p:nvSpPr>
        <p:spPr>
          <a:xfrm>
            <a:off x="7734173" y="3501008"/>
            <a:ext cx="150195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7B0DF81E-17D3-7C45-92FC-E10414C00AD1}"/>
              </a:ext>
            </a:extLst>
          </p:cNvPr>
          <p:cNvSpPr/>
          <p:nvPr/>
        </p:nvSpPr>
        <p:spPr>
          <a:xfrm>
            <a:off x="8526261" y="3501008"/>
            <a:ext cx="150195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9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60B75-C04F-E94A-89C1-4985FC2E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6F1AA-F149-1243-842E-593E5CE5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GB" sz="3500" dirty="0"/>
              <a:t>Refugee communities had about 20 percentage points better access to a </a:t>
            </a:r>
            <a:r>
              <a:rPr lang="en-GB" sz="3500" b="1" dirty="0"/>
              <a:t>functioning water source</a:t>
            </a:r>
            <a:r>
              <a:rPr lang="en-GB" sz="3500" dirty="0"/>
              <a:t> than host counterparts</a:t>
            </a:r>
          </a:p>
          <a:p>
            <a:pPr marL="684000" lvl="1">
              <a:spcAft>
                <a:spcPts val="600"/>
              </a:spcAft>
            </a:pPr>
            <a:r>
              <a:rPr lang="en-GB" dirty="0"/>
              <a:t>Refugee water access met UNHCR targets of 95% coverage</a:t>
            </a:r>
          </a:p>
          <a:p>
            <a:pPr marL="684000" lvl="1">
              <a:spcAft>
                <a:spcPts val="1200"/>
              </a:spcAft>
            </a:pPr>
            <a:r>
              <a:rPr lang="en-GB" dirty="0"/>
              <a:t>Water access in host communities resembled conditions in rest of Uganda (78.3%)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GB" sz="3500" dirty="0"/>
              <a:t>Use of</a:t>
            </a:r>
            <a:r>
              <a:rPr lang="en-GB" sz="3500" b="1" dirty="0"/>
              <a:t> improved latrines </a:t>
            </a:r>
            <a:r>
              <a:rPr lang="en-GB" sz="3500" dirty="0"/>
              <a:t>in refugee communities was 48 percentage point or higher than nearby host communities</a:t>
            </a:r>
          </a:p>
          <a:p>
            <a:pPr marL="684000" lvl="1">
              <a:spcAft>
                <a:spcPts val="600"/>
              </a:spcAft>
            </a:pPr>
            <a:r>
              <a:rPr lang="en-GB" dirty="0"/>
              <a:t>Well </a:t>
            </a:r>
            <a:r>
              <a:rPr lang="en-GB" i="1" dirty="0"/>
              <a:t>above</a:t>
            </a:r>
            <a:r>
              <a:rPr lang="en-GB" dirty="0"/>
              <a:t> national averages (18.7%)</a:t>
            </a:r>
          </a:p>
          <a:p>
            <a:pPr marL="684000" lvl="1">
              <a:spcAft>
                <a:spcPts val="1200"/>
              </a:spcAft>
            </a:pPr>
            <a:r>
              <a:rPr lang="en-GB" dirty="0"/>
              <a:t>Still </a:t>
            </a:r>
            <a:r>
              <a:rPr lang="en-GB" i="1" dirty="0"/>
              <a:t>below</a:t>
            </a:r>
            <a:r>
              <a:rPr lang="en-GB" dirty="0"/>
              <a:t> UNHCR standards (85%)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500" b="1" dirty="0"/>
              <a:t>Poor hygiene practices</a:t>
            </a:r>
            <a:r>
              <a:rPr lang="en-US" sz="3500" dirty="0"/>
              <a:t> persisted in both groups despite high prevalence of diarrhea in children under 5-yr</a:t>
            </a:r>
            <a:endParaRPr lang="en-GB" sz="3500" dirty="0"/>
          </a:p>
          <a:p>
            <a:pPr marL="684000" lvl="1">
              <a:spcAft>
                <a:spcPts val="600"/>
              </a:spcAft>
            </a:pPr>
            <a:r>
              <a:rPr lang="en-GB" dirty="0"/>
              <a:t>Most households lacked a designated handwashing location with soap &amp; water</a:t>
            </a:r>
          </a:p>
          <a:p>
            <a:pPr marL="684000" lvl="1">
              <a:spcAft>
                <a:spcPts val="600"/>
              </a:spcAft>
            </a:pPr>
            <a:r>
              <a:rPr lang="en-GB" dirty="0"/>
              <a:t>Poor knowledge of handwashing practices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3B42A-589E-D847-98A3-93B7495D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94E270-D14E-EF4B-B38C-1E7E14AC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0000" lnSpcReduction="20000"/>
          </a:bodyPr>
          <a:lstStyle/>
          <a:p>
            <a:pPr marL="450000" indent="-45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4200" dirty="0"/>
              <a:t>The West Nile Refugee Response Program in </a:t>
            </a:r>
            <a:r>
              <a:rPr lang="en-GB" sz="4200" dirty="0" err="1"/>
              <a:t>Arua</a:t>
            </a:r>
            <a:r>
              <a:rPr lang="en-GB" sz="4200" dirty="0"/>
              <a:t> and </a:t>
            </a:r>
            <a:r>
              <a:rPr lang="en-GB" sz="4200" dirty="0" err="1"/>
              <a:t>Yumbe</a:t>
            </a:r>
            <a:r>
              <a:rPr lang="en-GB" sz="4200" dirty="0"/>
              <a:t> districts showed uneven success in the provision of maternal and child health services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3200" dirty="0"/>
              <a:t>ANC attendance was high but associated services associated (TT2 and </a:t>
            </a:r>
            <a:r>
              <a:rPr lang="en-GB" sz="3200" dirty="0" err="1"/>
              <a:t>IPTp</a:t>
            </a:r>
            <a:r>
              <a:rPr lang="en-GB" sz="3200" dirty="0"/>
              <a:t>) were weak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3200" dirty="0"/>
              <a:t>High skilled delivery but very low postnatal care coverage for mother and infant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3200" dirty="0"/>
              <a:t>High prevalence of fever (suspected malaria), yet malaria prevention for children and pregnant women was insufficient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3200" dirty="0"/>
              <a:t>Despite high prevalence of childhood diarrhea, hygiene practices and ORT knowledge were poor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4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3B42A-589E-D847-98A3-93B7495D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94E270-D14E-EF4B-B38C-1E7E14AC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301"/>
            <a:ext cx="8435280" cy="5174035"/>
          </a:xfrm>
        </p:spPr>
        <p:txBody>
          <a:bodyPr>
            <a:normAutofit fontScale="25000" lnSpcReduction="20000"/>
          </a:bodyPr>
          <a:lstStyle/>
          <a:p>
            <a:pPr marL="450000" indent="-45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GB" sz="11200" dirty="0"/>
              <a:t>Majority of indicator values did not reach UNHCR standards or were low compared to regional averages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GB" sz="8800" dirty="0"/>
              <a:t>Only 4 indicators met or exceeded UNHCR targets: facility births, skilled delivery, exclusive breastfeeding to 6 months and access to safe water sources (refugees only)</a:t>
            </a:r>
          </a:p>
          <a:p>
            <a:pPr marL="450000" indent="-45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GB" sz="11200" dirty="0"/>
              <a:t>Maternal and child health conditions in refugee communities resembled nearby hosts with similar patterns of coverage across both districts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8800" dirty="0"/>
              <a:t>Primary disparities were </a:t>
            </a:r>
            <a:r>
              <a:rPr lang="en-GB" sz="8800" b="1" dirty="0"/>
              <a:t>food security and dietary diversity </a:t>
            </a:r>
            <a:r>
              <a:rPr lang="en-GB" sz="8800" dirty="0"/>
              <a:t>(favouring hosts)</a:t>
            </a:r>
            <a:r>
              <a:rPr lang="en-GB" sz="8800" b="1" dirty="0"/>
              <a:t> </a:t>
            </a:r>
            <a:r>
              <a:rPr lang="en-GB" sz="8800" dirty="0"/>
              <a:t>and </a:t>
            </a:r>
            <a:r>
              <a:rPr lang="en-GB" sz="8800" b="1" dirty="0"/>
              <a:t>water and sanitation </a:t>
            </a:r>
            <a:r>
              <a:rPr lang="en-GB" sz="8800" dirty="0"/>
              <a:t>(favouring refugees)</a:t>
            </a:r>
          </a:p>
          <a:p>
            <a:pPr marL="493713" indent="-436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GB" sz="9600" dirty="0"/>
              <a:t>High unmet need for FP – great than 40% of the female population.</a:t>
            </a:r>
          </a:p>
          <a:p>
            <a:pPr marL="1428750" indent="-1371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endParaRPr lang="en-GB" sz="9200" dirty="0"/>
          </a:p>
          <a:p>
            <a:pPr marL="1371600" indent="-1371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endParaRPr lang="en-GB" sz="8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3B42A-589E-D847-98A3-93B7495D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94E270-D14E-EF4B-B38C-1E7E14AC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80520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Urgent need to establish </a:t>
            </a:r>
            <a:r>
              <a:rPr lang="en-US" sz="2000" u="sng" dirty="0"/>
              <a:t>recurrent monitoring and evaluation</a:t>
            </a:r>
            <a:r>
              <a:rPr lang="en-US" sz="2000" dirty="0"/>
              <a:t> of the Refugee Response in West Nile to use decentralized data for coordination and programmatic improvements. 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Systematic </a:t>
            </a:r>
            <a:r>
              <a:rPr lang="en-US" sz="2000" u="sng" dirty="0"/>
              <a:t>anthropometric assessments</a:t>
            </a:r>
            <a:r>
              <a:rPr lang="en-US" sz="2000" dirty="0"/>
              <a:t> of child nutritional status and anemia prevalence studies of children &lt; 5yr and women of reproductive age. 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Focused attention on </a:t>
            </a:r>
            <a:r>
              <a:rPr lang="en-US" sz="2000" u="sng" dirty="0"/>
              <a:t>monitoring dietary diversity</a:t>
            </a:r>
            <a:r>
              <a:rPr lang="en-US" sz="2000" dirty="0"/>
              <a:t>. </a:t>
            </a:r>
          </a:p>
          <a:p>
            <a:pPr marL="914400" lvl="1" indent="-514350">
              <a:lnSpc>
                <a:spcPct val="110000"/>
              </a:lnSpc>
              <a:spcAft>
                <a:spcPts val="600"/>
              </a:spcAft>
            </a:pPr>
            <a:r>
              <a:rPr lang="en-GB" sz="1800" dirty="0"/>
              <a:t>Food insecurity and poor dietary diversity increase the risk of childhood illnesses, anaemia and stunting.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Assessments of </a:t>
            </a:r>
            <a:r>
              <a:rPr lang="en-US" sz="2000" u="sng" dirty="0"/>
              <a:t>quality of care</a:t>
            </a:r>
            <a:r>
              <a:rPr lang="en-US" sz="2000" dirty="0"/>
              <a:t>, and perceptions of quality of care, in health facilities in refugee hosting districts in West Nile.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u="sng" dirty="0"/>
              <a:t>Qualitative research</a:t>
            </a:r>
            <a:r>
              <a:rPr lang="en-US" sz="2000" dirty="0"/>
              <a:t> to understand reasons for low PNC despite preference for skilled birth and to explore barriers leading to poor dietary diversity.</a:t>
            </a:r>
          </a:p>
        </p:txBody>
      </p:sp>
    </p:spTree>
    <p:extLst>
      <p:ext uri="{BB962C8B-B14F-4D97-AF65-F5344CB8AC3E}">
        <p14:creationId xmlns:p14="http://schemas.microsoft.com/office/powerpoint/2010/main" val="7774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86831F3-FB9D-EF40-9172-6E66E41F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7B2831-1BEC-5940-9F54-5BFDF3947F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4625500D-2BB6-F447-AADA-CC9C5322EC91}"/>
              </a:ext>
            </a:extLst>
          </p:cNvPr>
          <p:cNvSpPr txBox="1">
            <a:spLocks/>
          </p:cNvSpPr>
          <p:nvPr/>
        </p:nvSpPr>
        <p:spPr>
          <a:xfrm>
            <a:off x="5512568" y="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5500" b="1" dirty="0">
                <a:solidFill>
                  <a:schemeClr val="accent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68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EF47A-15AF-F24D-AD43-57339DBF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7A86E7-5813-FB4B-9DDC-F6C014B0C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/>
              <a:t>Refugee settlements and neighboring host communities in </a:t>
            </a:r>
            <a:r>
              <a:rPr lang="en-GB" dirty="0" err="1"/>
              <a:t>Yumbe</a:t>
            </a:r>
            <a:r>
              <a:rPr lang="en-GB" dirty="0"/>
              <a:t> and </a:t>
            </a:r>
            <a:r>
              <a:rPr lang="en-GB" dirty="0" err="1"/>
              <a:t>Arua</a:t>
            </a:r>
            <a:r>
              <a:rPr lang="en-GB" dirty="0"/>
              <a:t> districts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/>
              <a:t>Refugee catchment area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Yumbe</a:t>
            </a:r>
            <a:r>
              <a:rPr lang="en-GB" dirty="0"/>
              <a:t> -- Bidibidi Refugee settlement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Arua</a:t>
            </a:r>
            <a:r>
              <a:rPr lang="en-GB" dirty="0"/>
              <a:t> -- </a:t>
            </a:r>
            <a:r>
              <a:rPr lang="en-GB" dirty="0" err="1"/>
              <a:t>Imvepi</a:t>
            </a:r>
            <a:r>
              <a:rPr lang="en-GB" dirty="0"/>
              <a:t> Refugee settlement, </a:t>
            </a:r>
            <a:r>
              <a:rPr lang="en-GB" dirty="0" err="1"/>
              <a:t>Omugo</a:t>
            </a:r>
            <a:r>
              <a:rPr lang="en-GB" dirty="0"/>
              <a:t>-Rhino Camp and Rhino Extension Camp 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/>
              <a:t>Host catchment area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Parishes that contained or were contiguous to the refugee settlements in both districts</a:t>
            </a:r>
          </a:p>
        </p:txBody>
      </p:sp>
    </p:spTree>
    <p:extLst>
      <p:ext uri="{BB962C8B-B14F-4D97-AF65-F5344CB8AC3E}">
        <p14:creationId xmlns:p14="http://schemas.microsoft.com/office/powerpoint/2010/main" val="38981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76FD32-123A-FD4F-A5A0-2B9B73C48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" y="188640"/>
            <a:ext cx="919681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684717-A099-6140-ACB7-03C05088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Location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F593F7-9707-8A4E-8260-7A25EB83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53FB40-E1E9-6647-B1AC-7AAAF3E321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5" b="21902"/>
          <a:stretch/>
        </p:blipFill>
        <p:spPr>
          <a:xfrm>
            <a:off x="-4284984" y="-2394736"/>
            <a:ext cx="15549624" cy="118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4DB5D-CBF7-BE43-8B5C-1D7A88AF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9CB23E-FDA4-E749-8AF3-1B31A880F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/>
              <a:t>Household probability survey with a stratified random sample using lot quality assurance sampling (LQAS) principles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/>
              <a:t>Zones and Camps were the strata.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/>
              <a:t>Qualitative methods with refugee and host respondents in both districts, including: 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In-depth individual interviews (n=52) and focus group discussions (n=16) with mothers and foster mothers of children under 2 years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Key informant interviews (n=7) with community health workers and local leaders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Community mapping/transect walks (4)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1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1F29C7-A9BE-ED48-B86C-40E87B0A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/>
          <a:lstStyle/>
          <a:p>
            <a:r>
              <a:rPr lang="en-US" dirty="0"/>
              <a:t>Sample size for HH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06BF1-9841-3B43-B7D4-869861454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GB" sz="3000" dirty="0"/>
              <a:t>Total sample size for the household survey = 1,520</a:t>
            </a:r>
          </a:p>
          <a:p>
            <a:pPr>
              <a:buFont typeface="Wingdings" pitchFamily="2" charset="2"/>
              <a:buChar char="§"/>
            </a:pPr>
            <a:r>
              <a:rPr lang="en-GB" sz="3000" dirty="0"/>
              <a:t>In each district, 760 respondents were interviewed, with 380 from the refugee catchment area and 380 from the surrounding host catchment area</a:t>
            </a:r>
          </a:p>
          <a:p>
            <a:pPr>
              <a:buFont typeface="Wingdings" pitchFamily="2" charset="2"/>
              <a:buChar char="§"/>
            </a:pPr>
            <a:r>
              <a:rPr lang="en-GB" sz="3000" dirty="0"/>
              <a:t>In each catchment area (refugee and host), we sampled 4 target groups (n=95 each): </a:t>
            </a:r>
          </a:p>
          <a:p>
            <a:pPr lvl="1"/>
            <a:r>
              <a:rPr lang="en-GB" sz="3000" dirty="0"/>
              <a:t>mothers of infants 0-5 months</a:t>
            </a:r>
          </a:p>
          <a:p>
            <a:pPr lvl="1"/>
            <a:r>
              <a:rPr lang="en-GB" sz="3000" dirty="0"/>
              <a:t>mothers of children 12-23 months</a:t>
            </a:r>
          </a:p>
          <a:p>
            <a:pPr lvl="1"/>
            <a:r>
              <a:rPr lang="en-GB" sz="3000" dirty="0"/>
              <a:t>mothers of children 0-59 months</a:t>
            </a:r>
          </a:p>
          <a:p>
            <a:pPr lvl="1"/>
            <a:r>
              <a:rPr lang="en-GB" sz="3000" dirty="0"/>
              <a:t>household heads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914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CE5FABE-7C28-0147-857A-9F7408D1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Professional Certificate in LQAS-LSTM</a:t>
            </a:r>
          </a:p>
        </p:txBody>
      </p:sp>
      <p:pic>
        <p:nvPicPr>
          <p:cNvPr id="4" name="Picture 3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xmlns="" id="{0E4C7DBB-9E7C-3B4B-BFD0-C646E233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7" y="-27384"/>
            <a:ext cx="9144000" cy="68853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F411B766-EE51-9149-A246-F9C02FACA2F2}"/>
              </a:ext>
            </a:extLst>
          </p:cNvPr>
          <p:cNvSpPr txBox="1">
            <a:spLocks/>
          </p:cNvSpPr>
          <p:nvPr/>
        </p:nvSpPr>
        <p:spPr>
          <a:xfrm>
            <a:off x="179512" y="419122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55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Key Findings:</a:t>
            </a:r>
          </a:p>
          <a:p>
            <a:pPr algn="l"/>
            <a:r>
              <a:rPr lang="en-CA" sz="55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Maternal, Newborn and Child Health</a:t>
            </a:r>
          </a:p>
        </p:txBody>
      </p:sp>
    </p:spTree>
    <p:extLst>
      <p:ext uri="{BB962C8B-B14F-4D97-AF65-F5344CB8AC3E}">
        <p14:creationId xmlns:p14="http://schemas.microsoft.com/office/powerpoint/2010/main" val="39885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A0D0B-CBB5-6745-AA7F-6DFC11B2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Coverage of Antenatal Care Services</a:t>
            </a:r>
            <a:endParaRPr lang="en-US" sz="28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8A8AFE14-DA81-F047-AB24-60A8B4A3B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797530"/>
              </p:ext>
            </p:extLst>
          </p:nvPr>
        </p:nvGraphicFramePr>
        <p:xfrm>
          <a:off x="107504" y="1417638"/>
          <a:ext cx="8856984" cy="503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2358D3-9AC4-8540-A569-2688486E9ED6}"/>
              </a:ext>
            </a:extLst>
          </p:cNvPr>
          <p:cNvCxnSpPr/>
          <p:nvPr/>
        </p:nvCxnSpPr>
        <p:spPr>
          <a:xfrm>
            <a:off x="1037429" y="1875537"/>
            <a:ext cx="252028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3FA9999-0120-574E-AD9D-7A46801BC96F}"/>
              </a:ext>
            </a:extLst>
          </p:cNvPr>
          <p:cNvCxnSpPr>
            <a:cxnSpLocks/>
          </p:cNvCxnSpPr>
          <p:nvPr/>
        </p:nvCxnSpPr>
        <p:spPr>
          <a:xfrm>
            <a:off x="4033220" y="1772816"/>
            <a:ext cx="1762916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6F12650-DFF5-274F-9500-AD215CD4CF75}"/>
              </a:ext>
            </a:extLst>
          </p:cNvPr>
          <p:cNvSpPr txBox="1"/>
          <p:nvPr/>
        </p:nvSpPr>
        <p:spPr>
          <a:xfrm>
            <a:off x="1037429" y="1514534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UNHCR target 90%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E306E3-AB09-0149-85AE-751E0DF5C902}"/>
              </a:ext>
            </a:extLst>
          </p:cNvPr>
          <p:cNvSpPr txBox="1"/>
          <p:nvPr/>
        </p:nvSpPr>
        <p:spPr>
          <a:xfrm>
            <a:off x="3995936" y="1449651"/>
            <a:ext cx="18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UNHCR target 95%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xmlns="" id="{0CAAE18F-F28C-294C-93B6-1AC0972A45BC}"/>
              </a:ext>
            </a:extLst>
          </p:cNvPr>
          <p:cNvSpPr/>
          <p:nvPr/>
        </p:nvSpPr>
        <p:spPr>
          <a:xfrm>
            <a:off x="3125661" y="2564904"/>
            <a:ext cx="150195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xmlns="" id="{068A926D-AED7-6B46-946B-C74338E4E0F8}"/>
              </a:ext>
            </a:extLst>
          </p:cNvPr>
          <p:cNvSpPr/>
          <p:nvPr/>
        </p:nvSpPr>
        <p:spPr>
          <a:xfrm>
            <a:off x="4896036" y="2564904"/>
            <a:ext cx="150195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xmlns="" id="{E4BEDE9B-F1B7-1543-8B44-6AC8E59F5116}"/>
              </a:ext>
            </a:extLst>
          </p:cNvPr>
          <p:cNvSpPr/>
          <p:nvPr/>
        </p:nvSpPr>
        <p:spPr>
          <a:xfrm>
            <a:off x="6512432" y="2571401"/>
            <a:ext cx="150195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0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hemea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Themeap</Template>
  <TotalTime>12918</TotalTime>
  <Words>1572</Words>
  <Application>Microsoft Office PowerPoint</Application>
  <PresentationFormat>On-screen Show (4:3)</PresentationFormat>
  <Paragraphs>209</Paragraphs>
  <Slides>28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Themeap</vt:lpstr>
      <vt:lpstr>Key Findings and Policy Implications</vt:lpstr>
      <vt:lpstr>Overview</vt:lpstr>
      <vt:lpstr>Study Location</vt:lpstr>
      <vt:lpstr>PowerPoint Presentation</vt:lpstr>
      <vt:lpstr>Study Location</vt:lpstr>
      <vt:lpstr>Methodology</vt:lpstr>
      <vt:lpstr>Sample size for HH survey</vt:lpstr>
      <vt:lpstr>PowerPoint Presentation</vt:lpstr>
      <vt:lpstr>Coverage of Antenatal Care Services</vt:lpstr>
      <vt:lpstr>Coverage of Skilled Delivery  and Postnatal Care</vt:lpstr>
      <vt:lpstr>Maternal and Neonatal Health</vt:lpstr>
      <vt:lpstr>Opportunities</vt:lpstr>
      <vt:lpstr>Family Planning Coverage</vt:lpstr>
      <vt:lpstr>Family Planning</vt:lpstr>
      <vt:lpstr>PowerPoint Presentation</vt:lpstr>
      <vt:lpstr>Prevalence and Prevention of  Childhood Illnesses</vt:lpstr>
      <vt:lpstr>Childhood Illnesses</vt:lpstr>
      <vt:lpstr>PowerPoint Presentation</vt:lpstr>
      <vt:lpstr>Child Nutrition and Food Security</vt:lpstr>
      <vt:lpstr>Nutrition and Food Security</vt:lpstr>
      <vt:lpstr>Nutrition and Food Security</vt:lpstr>
      <vt:lpstr>PowerPoint Presentation</vt:lpstr>
      <vt:lpstr>Coverage of Water, Sanitation &amp; Hygiene Interventions</vt:lpstr>
      <vt:lpstr>WASH</vt:lpstr>
      <vt:lpstr>Summary Points</vt:lpstr>
      <vt:lpstr>Summary Points</vt:lpstr>
      <vt:lpstr>Recommendations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</dc:creator>
  <cp:lastModifiedBy>Stephen Adeun</cp:lastModifiedBy>
  <cp:revision>376</cp:revision>
  <dcterms:created xsi:type="dcterms:W3CDTF">2012-02-22T14:47:33Z</dcterms:created>
  <dcterms:modified xsi:type="dcterms:W3CDTF">2019-11-15T09:32:07Z</dcterms:modified>
</cp:coreProperties>
</file>