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5" r:id="rId3"/>
    <p:sldId id="267" r:id="rId4"/>
    <p:sldId id="266" r:id="rId5"/>
    <p:sldId id="269" r:id="rId6"/>
    <p:sldId id="260" r:id="rId7"/>
    <p:sldId id="261" r:id="rId8"/>
    <p:sldId id="270" r:id="rId9"/>
    <p:sldId id="271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liya Gubaeva" initials="GG" lastIdx="3" clrIdx="0">
    <p:extLst>
      <p:ext uri="{19B8F6BF-5375-455C-9EA6-DF929625EA0E}">
        <p15:presenceInfo xmlns:p15="http://schemas.microsoft.com/office/powerpoint/2012/main" userId="S-1-5-21-2676355427-447894320-4283101651-28284" providerId="AD"/>
      </p:ext>
    </p:extLst>
  </p:cmAuthor>
  <p:cmAuthor id="2" name="Lea Kraitem" initials="LK" lastIdx="3" clrIdx="1">
    <p:extLst>
      <p:ext uri="{19B8F6BF-5375-455C-9EA6-DF929625EA0E}">
        <p15:presenceInfo xmlns:p15="http://schemas.microsoft.com/office/powerpoint/2012/main" userId="S-1-5-21-2676355427-447894320-4283101651-1024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CCCCFF"/>
    <a:srgbClr val="FFCCCC"/>
    <a:srgbClr val="FF7C80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Cyrille\Downloads\Sh12%20(4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ble\AppData\Local\Microsoft\Windows\Temporary%20Internet%20Files\Content.Outlook\DXHDIJFG\additional%20shelter%20analysis%20vasyr%20(002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ble\AppData\Local\Microsoft\Windows\Temporary%20Internet%20Files\Content.Outlook\DXHDIJFG\additional%20shelter%20analysis%20vasyr%20(002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2"/>
          <c:order val="0"/>
          <c:tx>
            <c:strRef>
              <c:f>Sheet1!$E$47</c:f>
              <c:strCache>
                <c:ptCount val="1"/>
                <c:pt idx="0">
                  <c:v>Residential</c:v>
                </c:pt>
              </c:strCache>
            </c:strRef>
          </c:tx>
          <c:spPr>
            <a:solidFill>
              <a:srgbClr val="5B9BD5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Sheet1!$B$57:$B$82</c:f>
              <c:strCache>
                <c:ptCount val="6"/>
                <c:pt idx="0">
                  <c:v>Akkar</c:v>
                </c:pt>
                <c:pt idx="1">
                  <c:v>El Batroun</c:v>
                </c:pt>
                <c:pt idx="2">
                  <c:v>El Koura</c:v>
                </c:pt>
                <c:pt idx="3">
                  <c:v>El Minieh Dennie</c:v>
                </c:pt>
                <c:pt idx="4">
                  <c:v>Tripoli</c:v>
                </c:pt>
                <c:pt idx="5">
                  <c:v>Zgharta</c:v>
                </c:pt>
              </c:strCache>
              <c:extLst/>
            </c:strRef>
          </c:cat>
          <c:val>
            <c:numRef>
              <c:f>Sheet1!$E$57:$E$82</c:f>
              <c:numCache>
                <c:formatCode>###0.0%</c:formatCode>
                <c:ptCount val="6"/>
                <c:pt idx="0">
                  <c:v>0.48156682027650327</c:v>
                </c:pt>
                <c:pt idx="1">
                  <c:v>0.39669421487603385</c:v>
                </c:pt>
                <c:pt idx="2">
                  <c:v>0.50306748466257833</c:v>
                </c:pt>
                <c:pt idx="3">
                  <c:v>0.75342465753424614</c:v>
                </c:pt>
                <c:pt idx="4">
                  <c:v>0.90384615384615374</c:v>
                </c:pt>
                <c:pt idx="5">
                  <c:v>0.50684931506849185</c:v>
                </c:pt>
              </c:numCache>
              <c:extLst/>
            </c:numRef>
          </c:val>
        </c:ser>
        <c:ser>
          <c:idx val="0"/>
          <c:order val="1"/>
          <c:tx>
            <c:strRef>
              <c:f>Sheet1!$C$47</c:f>
              <c:strCache>
                <c:ptCount val="1"/>
                <c:pt idx="0">
                  <c:v>Non-Permanent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Sheet1!$B$57:$B$82</c:f>
              <c:strCache>
                <c:ptCount val="6"/>
                <c:pt idx="0">
                  <c:v>Akkar</c:v>
                </c:pt>
                <c:pt idx="1">
                  <c:v>El Batroun</c:v>
                </c:pt>
                <c:pt idx="2">
                  <c:v>El Koura</c:v>
                </c:pt>
                <c:pt idx="3">
                  <c:v>El Minieh Dennie</c:v>
                </c:pt>
                <c:pt idx="4">
                  <c:v>Tripoli</c:v>
                </c:pt>
                <c:pt idx="5">
                  <c:v>Zgharta</c:v>
                </c:pt>
              </c:strCache>
              <c:extLst/>
            </c:strRef>
          </c:cat>
          <c:val>
            <c:numRef>
              <c:f>Sheet1!$C$57:$C$82</c:f>
              <c:numCache>
                <c:formatCode>###0.0%</c:formatCode>
                <c:ptCount val="6"/>
                <c:pt idx="0">
                  <c:v>0.29032258064516464</c:v>
                </c:pt>
                <c:pt idx="1">
                  <c:v>9.9173553719008434E-2</c:v>
                </c:pt>
                <c:pt idx="2">
                  <c:v>0.11656441717791458</c:v>
                </c:pt>
                <c:pt idx="3">
                  <c:v>9.5890410958903841E-2</c:v>
                </c:pt>
                <c:pt idx="4" formatCode="####.0%">
                  <c:v>6.410256410256391E-3</c:v>
                </c:pt>
                <c:pt idx="5">
                  <c:v>8.9041095890410857E-2</c:v>
                </c:pt>
              </c:numCache>
              <c:extLst/>
            </c:numRef>
          </c:val>
        </c:ser>
        <c:ser>
          <c:idx val="1"/>
          <c:order val="2"/>
          <c:tx>
            <c:strRef>
              <c:f>Sheet1!$D$47</c:f>
              <c:strCache>
                <c:ptCount val="1"/>
                <c:pt idx="0">
                  <c:v>Non-Residential</c:v>
                </c:pt>
              </c:strCache>
            </c:strRef>
          </c:tx>
          <c:spPr>
            <a:solidFill>
              <a:srgbClr val="E7E6E6">
                <a:lumMod val="9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3403252441518393E-3"/>
                  <c:y val="-5.34193876203300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Sheet1!$B$57:$B$82</c:f>
              <c:strCache>
                <c:ptCount val="6"/>
                <c:pt idx="0">
                  <c:v>Akkar</c:v>
                </c:pt>
                <c:pt idx="1">
                  <c:v>El Batroun</c:v>
                </c:pt>
                <c:pt idx="2">
                  <c:v>El Koura</c:v>
                </c:pt>
                <c:pt idx="3">
                  <c:v>El Minieh Dennie</c:v>
                </c:pt>
                <c:pt idx="4">
                  <c:v>Tripoli</c:v>
                </c:pt>
                <c:pt idx="5">
                  <c:v>Zgharta</c:v>
                </c:pt>
              </c:strCache>
              <c:extLst/>
            </c:strRef>
          </c:cat>
          <c:val>
            <c:numRef>
              <c:f>Sheet1!$D$57:$D$82</c:f>
              <c:numCache>
                <c:formatCode>###0.0%</c:formatCode>
                <c:ptCount val="6"/>
                <c:pt idx="0">
                  <c:v>0.22811059907834363</c:v>
                </c:pt>
                <c:pt idx="1">
                  <c:v>0.50413223140495989</c:v>
                </c:pt>
                <c:pt idx="2">
                  <c:v>0.38036809815951078</c:v>
                </c:pt>
                <c:pt idx="3">
                  <c:v>0.15068493150684886</c:v>
                </c:pt>
                <c:pt idx="4">
                  <c:v>8.974358974358948E-2</c:v>
                </c:pt>
                <c:pt idx="5">
                  <c:v>0.4041095890410949</c:v>
                </c:pt>
              </c:numCache>
              <c:extLst/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0199896"/>
        <c:axId val="161639624"/>
      </c:barChart>
      <c:catAx>
        <c:axId val="16019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639624"/>
        <c:crosses val="autoZero"/>
        <c:auto val="1"/>
        <c:lblAlgn val="ctr"/>
        <c:lblOffset val="100"/>
        <c:noMultiLvlLbl val="0"/>
      </c:catAx>
      <c:valAx>
        <c:axId val="1616396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019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713828126869139E-2"/>
          <c:y val="0.91490341755997806"/>
          <c:w val="0.66902994684466732"/>
          <c:h val="7.75336327943788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5875">
      <a:solidFill>
        <a:srgbClr val="5B9BD5">
          <a:lumMod val="75000"/>
        </a:srgbClr>
      </a:solidFill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Akkar</a:t>
            </a:r>
          </a:p>
        </c:rich>
      </c:tx>
      <c:layout>
        <c:manualLayout>
          <c:xMode val="edge"/>
          <c:yMode val="edge"/>
          <c:x val="0.83627121394379167"/>
          <c:y val="0.108527131782945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516340369232952E-2"/>
          <c:y val="0.15124329420299845"/>
          <c:w val="0.64320118734403253"/>
          <c:h val="0.5945166737878694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'Shelter conditions'!$B$13</c:f>
              <c:strCache>
                <c:ptCount val="1"/>
                <c:pt idx="0">
                  <c:v>Below standards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'Shelter conditions'!$C$12:$E$12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conditions'!$C$13:$E$13</c:f>
              <c:numCache>
                <c:formatCode>0%</c:formatCode>
                <c:ptCount val="3"/>
                <c:pt idx="0">
                  <c:v>7.1999999999999995E-2</c:v>
                </c:pt>
                <c:pt idx="1">
                  <c:v>0.14285714285714285</c:v>
                </c:pt>
                <c:pt idx="2">
                  <c:v>7.2115384615384609E-2</c:v>
                </c:pt>
              </c:numCache>
            </c:numRef>
          </c:val>
        </c:ser>
        <c:ser>
          <c:idx val="1"/>
          <c:order val="1"/>
          <c:tx>
            <c:strRef>
              <c:f>'Shelter conditions'!$B$14</c:f>
              <c:strCache>
                <c:ptCount val="1"/>
                <c:pt idx="0">
                  <c:v>Dangerous conditions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'Shelter conditions'!$C$12:$E$12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conditions'!$C$14:$E$14</c:f>
              <c:numCache>
                <c:formatCode>0%</c:formatCode>
                <c:ptCount val="3"/>
                <c:pt idx="0">
                  <c:v>0</c:v>
                </c:pt>
                <c:pt idx="1">
                  <c:v>2.0408163265306124E-2</c:v>
                </c:pt>
                <c:pt idx="2">
                  <c:v>9.6153846153846159E-3</c:v>
                </c:pt>
              </c:numCache>
            </c:numRef>
          </c:val>
        </c:ser>
        <c:ser>
          <c:idx val="2"/>
          <c:order val="2"/>
          <c:tx>
            <c:strRef>
              <c:f>'Shelter conditions'!$B$15</c:f>
              <c:strCache>
                <c:ptCount val="1"/>
                <c:pt idx="0">
                  <c:v>None</c:v>
                </c:pt>
              </c:strCache>
            </c:strRef>
          </c:tx>
          <c:spPr>
            <a:solidFill>
              <a:srgbClr val="70AD47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'Shelter conditions'!$C$12:$E$12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conditions'!$C$15:$E$15</c:f>
              <c:numCache>
                <c:formatCode>0%</c:formatCode>
                <c:ptCount val="3"/>
                <c:pt idx="0">
                  <c:v>0.92800000000000016</c:v>
                </c:pt>
                <c:pt idx="1">
                  <c:v>0.83673469387755106</c:v>
                </c:pt>
                <c:pt idx="2">
                  <c:v>0.91826923076923062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49504"/>
        <c:axId val="161124672"/>
      </c:barChart>
      <c:catAx>
        <c:axId val="16114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124672"/>
        <c:crosses val="autoZero"/>
        <c:auto val="1"/>
        <c:lblAlgn val="ctr"/>
        <c:lblOffset val="100"/>
        <c:noMultiLvlLbl val="0"/>
      </c:catAx>
      <c:valAx>
        <c:axId val="1611246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114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146461369953636"/>
          <c:y val="0.27953347501580039"/>
          <c:w val="0.32853538630046381"/>
          <c:h val="0.266269522536141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solidFill>
        <a:srgbClr val="5B9BD5">
          <a:lumMod val="75000"/>
        </a:srgbClr>
      </a:solidFill>
    </a:ln>
    <a:effectLst/>
  </c:spPr>
  <c:txPr>
    <a:bodyPr/>
    <a:lstStyle/>
    <a:p>
      <a:pPr>
        <a:defRPr sz="1200"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North</a:t>
            </a:r>
          </a:p>
        </c:rich>
      </c:tx>
      <c:layout>
        <c:manualLayout>
          <c:xMode val="edge"/>
          <c:yMode val="edge"/>
          <c:x val="0.85824530508357988"/>
          <c:y val="5.2468579531986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2389775962296462E-2"/>
          <c:y val="6.935716178035807E-2"/>
          <c:w val="0.61765899712465433"/>
          <c:h val="0.7573792977369826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'Shelter conditions'!$A$24</c:f>
              <c:strCache>
                <c:ptCount val="1"/>
                <c:pt idx="0">
                  <c:v>Below standards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'Shelter conditions'!$B$23:$D$23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conditions'!$B$24:$D$24</c:f>
              <c:numCache>
                <c:formatCode>0%</c:formatCode>
                <c:ptCount val="3"/>
                <c:pt idx="0">
                  <c:v>0.53333333333333333</c:v>
                </c:pt>
                <c:pt idx="1">
                  <c:v>0.3546099290780142</c:v>
                </c:pt>
                <c:pt idx="2">
                  <c:v>0.19787234042553192</c:v>
                </c:pt>
              </c:numCache>
            </c:numRef>
          </c:val>
        </c:ser>
        <c:ser>
          <c:idx val="1"/>
          <c:order val="1"/>
          <c:tx>
            <c:strRef>
              <c:f>'Shelter conditions'!$A$25</c:f>
              <c:strCache>
                <c:ptCount val="1"/>
                <c:pt idx="0">
                  <c:v>Dangerous conditions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'Shelter conditions'!$B$23:$D$23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conditions'!$B$25:$D$25</c:f>
              <c:numCache>
                <c:formatCode>0%</c:formatCode>
                <c:ptCount val="3"/>
                <c:pt idx="0">
                  <c:v>4.4444444444444446E-2</c:v>
                </c:pt>
                <c:pt idx="1">
                  <c:v>2.1276595744680851E-2</c:v>
                </c:pt>
                <c:pt idx="2">
                  <c:v>8.5106382978723406E-3</c:v>
                </c:pt>
              </c:numCache>
            </c:numRef>
          </c:val>
        </c:ser>
        <c:ser>
          <c:idx val="2"/>
          <c:order val="2"/>
          <c:tx>
            <c:strRef>
              <c:f>'Shelter conditions'!$A$26</c:f>
              <c:strCache>
                <c:ptCount val="1"/>
                <c:pt idx="0">
                  <c:v>None</c:v>
                </c:pt>
              </c:strCache>
            </c:strRef>
          </c:tx>
          <c:spPr>
            <a:solidFill>
              <a:srgbClr val="70AD47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'Shelter conditions'!$B$23:$D$23</c:f>
              <c:strCache>
                <c:ptCount val="3"/>
                <c:pt idx="0">
                  <c:v>Non-Permanent</c:v>
                </c:pt>
                <c:pt idx="1">
                  <c:v>Non-Residential</c:v>
                </c:pt>
                <c:pt idx="2">
                  <c:v>Residential</c:v>
                </c:pt>
              </c:strCache>
            </c:strRef>
          </c:cat>
          <c:val>
            <c:numRef>
              <c:f>'Shelter conditions'!$B$26:$D$26</c:f>
              <c:numCache>
                <c:formatCode>0%</c:formatCode>
                <c:ptCount val="3"/>
                <c:pt idx="0">
                  <c:v>0.42222222222222222</c:v>
                </c:pt>
                <c:pt idx="1">
                  <c:v>0.62411347517730498</c:v>
                </c:pt>
                <c:pt idx="2">
                  <c:v>0.79361702127659572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660104"/>
        <c:axId val="160660488"/>
      </c:barChart>
      <c:catAx>
        <c:axId val="16066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60488"/>
        <c:crosses val="autoZero"/>
        <c:auto val="1"/>
        <c:lblAlgn val="ctr"/>
        <c:lblOffset val="100"/>
        <c:noMultiLvlLbl val="0"/>
      </c:catAx>
      <c:valAx>
        <c:axId val="1606604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066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2202754123254"/>
          <c:y val="0.20311020932174548"/>
          <c:w val="0.33505367570282807"/>
          <c:h val="0.370582581980864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solidFill>
        <a:srgbClr val="5B9BD5">
          <a:lumMod val="75000"/>
        </a:srgbClr>
      </a:solidFill>
    </a:ln>
    <a:effectLst/>
  </c:spPr>
  <c:txPr>
    <a:bodyPr/>
    <a:lstStyle/>
    <a:p>
      <a:pPr>
        <a:defRPr sz="1200">
          <a:solidFill>
            <a:srgbClr val="000000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Assistance</a:t>
            </a:r>
            <a:r>
              <a:rPr lang="en-US" sz="1200" b="1" baseline="0" dirty="0"/>
              <a:t> Per Shelter </a:t>
            </a:r>
            <a:r>
              <a:rPr lang="en-US" sz="1200" b="1" baseline="0" dirty="0" smtClean="0"/>
              <a:t>Needs – T5</a:t>
            </a:r>
            <a:endParaRPr lang="en-US" sz="12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45906738507729"/>
          <c:y val="0.18153827891985722"/>
          <c:w val="0.53227399840511136"/>
          <c:h val="0.560566165592937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Sheet2!$B$102</c:f>
              <c:strCache>
                <c:ptCount val="1"/>
                <c:pt idx="0">
                  <c:v>Assisted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Sheet2!$A$103:$A$105</c:f>
              <c:strCache>
                <c:ptCount val="3"/>
                <c:pt idx="0">
                  <c:v>Rehabilitation</c:v>
                </c:pt>
                <c:pt idx="1">
                  <c:v>Shelter Kit</c:v>
                </c:pt>
                <c:pt idx="2">
                  <c:v>Relocation</c:v>
                </c:pt>
              </c:strCache>
            </c:strRef>
          </c:cat>
          <c:val>
            <c:numRef>
              <c:f>Sheet2!$B$103:$B$105</c:f>
              <c:numCache>
                <c:formatCode>0%</c:formatCode>
                <c:ptCount val="3"/>
                <c:pt idx="0">
                  <c:v>4.4776119402985072E-2</c:v>
                </c:pt>
                <c:pt idx="1">
                  <c:v>0.20689655172413793</c:v>
                </c:pt>
                <c:pt idx="2">
                  <c:v>0.15887850467289719</c:v>
                </c:pt>
              </c:numCache>
            </c:numRef>
          </c:val>
        </c:ser>
        <c:ser>
          <c:idx val="1"/>
          <c:order val="1"/>
          <c:tx>
            <c:strRef>
              <c:f>Sheet2!$C$102</c:f>
              <c:strCache>
                <c:ptCount val="1"/>
                <c:pt idx="0">
                  <c:v>Not Assisted/Refused Assistance/ Not Eligible
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Sheet2!$A$103:$A$105</c:f>
              <c:strCache>
                <c:ptCount val="3"/>
                <c:pt idx="0">
                  <c:v>Rehabilitation</c:v>
                </c:pt>
                <c:pt idx="1">
                  <c:v>Shelter Kit</c:v>
                </c:pt>
                <c:pt idx="2">
                  <c:v>Relocation</c:v>
                </c:pt>
              </c:strCache>
            </c:strRef>
          </c:cat>
          <c:val>
            <c:numRef>
              <c:f>Sheet2!$C$103:$C$105</c:f>
              <c:numCache>
                <c:formatCode>0%</c:formatCode>
                <c:ptCount val="3"/>
                <c:pt idx="0">
                  <c:v>0.18656716417910449</c:v>
                </c:pt>
                <c:pt idx="1">
                  <c:v>0.2413793103448276</c:v>
                </c:pt>
                <c:pt idx="2">
                  <c:v>0.49532710280373832</c:v>
                </c:pt>
              </c:numCache>
            </c:numRef>
          </c:val>
        </c:ser>
        <c:ser>
          <c:idx val="2"/>
          <c:order val="2"/>
          <c:tx>
            <c:strRef>
              <c:f>Sheet2!$D$102</c:f>
              <c:strCache>
                <c:ptCount val="1"/>
                <c:pt idx="0">
                  <c:v>Not Assisted/Pending
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Sheet2!$A$103:$A$105</c:f>
              <c:strCache>
                <c:ptCount val="3"/>
                <c:pt idx="0">
                  <c:v>Rehabilitation</c:v>
                </c:pt>
                <c:pt idx="1">
                  <c:v>Shelter Kit</c:v>
                </c:pt>
                <c:pt idx="2">
                  <c:v>Relocation</c:v>
                </c:pt>
              </c:strCache>
            </c:strRef>
          </c:cat>
          <c:val>
            <c:numRef>
              <c:f>Sheet2!$D$103:$D$105</c:f>
              <c:numCache>
                <c:formatCode>0%</c:formatCode>
                <c:ptCount val="3"/>
                <c:pt idx="0">
                  <c:v>0.76865671641791045</c:v>
                </c:pt>
                <c:pt idx="1">
                  <c:v>0.55172413793103448</c:v>
                </c:pt>
                <c:pt idx="2">
                  <c:v>0.34579439252336447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1713680"/>
        <c:axId val="161768328"/>
      </c:barChart>
      <c:catAx>
        <c:axId val="16171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68328"/>
        <c:crosses val="autoZero"/>
        <c:auto val="1"/>
        <c:lblAlgn val="ctr"/>
        <c:lblOffset val="100"/>
        <c:noMultiLvlLbl val="0"/>
      </c:catAx>
      <c:valAx>
        <c:axId val="16176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1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17919588973149"/>
          <c:y val="0.19178828171398113"/>
          <c:w val="0.2585144141708885"/>
          <c:h val="0.35302002404102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Assistance per Shelter </a:t>
            </a:r>
            <a:r>
              <a:rPr lang="en-US" sz="1200" b="1" dirty="0" smtClean="0"/>
              <a:t>Need - Akkar</a:t>
            </a:r>
            <a:endParaRPr lang="en-US" sz="12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9445313963536596E-2"/>
          <c:y val="0.14137602439489233"/>
          <c:w val="0.59589620560668599"/>
          <c:h val="0.416186827418442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CHARTS!$B$63</c:f>
              <c:strCache>
                <c:ptCount val="1"/>
                <c:pt idx="0">
                  <c:v>Assisted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CHARTS!$A$64:$A$68</c:f>
              <c:strCache>
                <c:ptCount val="5"/>
                <c:pt idx="0">
                  <c:v>Site Improvement</c:v>
                </c:pt>
                <c:pt idx="1">
                  <c:v>Relocation</c:v>
                </c:pt>
                <c:pt idx="2">
                  <c:v>Rehabilitation</c:v>
                </c:pt>
                <c:pt idx="3">
                  <c:v>Cash For Rent</c:v>
                </c:pt>
                <c:pt idx="4">
                  <c:v>Shelter Kit</c:v>
                </c:pt>
              </c:strCache>
            </c:strRef>
          </c:cat>
          <c:val>
            <c:numRef>
              <c:f>CHARTS!$B$64:$B$68</c:f>
              <c:numCache>
                <c:formatCode>0%</c:formatCode>
                <c:ptCount val="5"/>
                <c:pt idx="0">
                  <c:v>6.6666666666666666E-2</c:v>
                </c:pt>
                <c:pt idx="1">
                  <c:v>0.10606060606060606</c:v>
                </c:pt>
                <c:pt idx="2">
                  <c:v>0</c:v>
                </c:pt>
                <c:pt idx="3">
                  <c:v>0.19469026548672566</c:v>
                </c:pt>
                <c:pt idx="4">
                  <c:v>5.1724137931034482E-2</c:v>
                </c:pt>
              </c:numCache>
            </c:numRef>
          </c:val>
        </c:ser>
        <c:ser>
          <c:idx val="1"/>
          <c:order val="1"/>
          <c:tx>
            <c:strRef>
              <c:f>CHARTS!$C$63</c:f>
              <c:strCache>
                <c:ptCount val="1"/>
                <c:pt idx="0">
                  <c:v>Not assisted (Not eligible/Refused)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CHARTS!$A$64:$A$68</c:f>
              <c:strCache>
                <c:ptCount val="5"/>
                <c:pt idx="0">
                  <c:v>Site Improvement</c:v>
                </c:pt>
                <c:pt idx="1">
                  <c:v>Relocation</c:v>
                </c:pt>
                <c:pt idx="2">
                  <c:v>Rehabilitation</c:v>
                </c:pt>
                <c:pt idx="3">
                  <c:v>Cash For Rent</c:v>
                </c:pt>
                <c:pt idx="4">
                  <c:v>Shelter Kit</c:v>
                </c:pt>
              </c:strCache>
            </c:strRef>
          </c:cat>
          <c:val>
            <c:numRef>
              <c:f>CHARTS!$C$64:$C$68</c:f>
              <c:numCache>
                <c:formatCode>0%</c:formatCode>
                <c:ptCount val="5"/>
                <c:pt idx="0">
                  <c:v>0.2</c:v>
                </c:pt>
                <c:pt idx="1">
                  <c:v>0.53030303030303028</c:v>
                </c:pt>
                <c:pt idx="2">
                  <c:v>0.21978021978021978</c:v>
                </c:pt>
                <c:pt idx="3">
                  <c:v>0.1415929203539823</c:v>
                </c:pt>
                <c:pt idx="4">
                  <c:v>0.40517241379310343</c:v>
                </c:pt>
              </c:numCache>
            </c:numRef>
          </c:val>
        </c:ser>
        <c:ser>
          <c:idx val="2"/>
          <c:order val="2"/>
          <c:tx>
            <c:strRef>
              <c:f>CHARTS!$D$63</c:f>
              <c:strCache>
                <c:ptCount val="1"/>
                <c:pt idx="0">
                  <c:v>Not assisted (pending, in progress..)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CHARTS!$A$64:$A$68</c:f>
              <c:strCache>
                <c:ptCount val="5"/>
                <c:pt idx="0">
                  <c:v>Site Improvement</c:v>
                </c:pt>
                <c:pt idx="1">
                  <c:v>Relocation</c:v>
                </c:pt>
                <c:pt idx="2">
                  <c:v>Rehabilitation</c:v>
                </c:pt>
                <c:pt idx="3">
                  <c:v>Cash For Rent</c:v>
                </c:pt>
                <c:pt idx="4">
                  <c:v>Shelter Kit</c:v>
                </c:pt>
              </c:strCache>
            </c:strRef>
          </c:cat>
          <c:val>
            <c:numRef>
              <c:f>CHARTS!$D$64:$D$68</c:f>
              <c:numCache>
                <c:formatCode>0%</c:formatCode>
                <c:ptCount val="5"/>
                <c:pt idx="0">
                  <c:v>0.73333333333333328</c:v>
                </c:pt>
                <c:pt idx="1">
                  <c:v>0.36363636363636365</c:v>
                </c:pt>
                <c:pt idx="2">
                  <c:v>0.78021978021978022</c:v>
                </c:pt>
                <c:pt idx="3">
                  <c:v>0.66371681415929207</c:v>
                </c:pt>
                <c:pt idx="4">
                  <c:v>0.5431034482758621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2162696"/>
        <c:axId val="162163080"/>
      </c:barChart>
      <c:catAx>
        <c:axId val="16216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163080"/>
        <c:crosses val="autoZero"/>
        <c:auto val="1"/>
        <c:lblAlgn val="ctr"/>
        <c:lblOffset val="100"/>
        <c:noMultiLvlLbl val="0"/>
      </c:catAx>
      <c:valAx>
        <c:axId val="16216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16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420310040625503"/>
          <c:y val="0.18096009868406243"/>
          <c:w val="0.24254284983371707"/>
          <c:h val="0.315895247227887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Shelter Referrals Needs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T5</c:v>
                </c:pt>
              </c:strCache>
            </c:strRef>
          </c:tx>
          <c:spPr>
            <a:solidFill>
              <a:srgbClr val="CCCCFF"/>
            </a:solidFill>
            <a:ln>
              <a:noFill/>
            </a:ln>
            <a:effectLst/>
          </c:spPr>
          <c:invertIfNegative val="0"/>
          <c:cat>
            <c:strRef>
              <c:f>Sheet1!$B$4:$B$8</c:f>
              <c:strCache>
                <c:ptCount val="5"/>
                <c:pt idx="0">
                  <c:v>Shelter Kits</c:v>
                </c:pt>
                <c:pt idx="1">
                  <c:v>Rehabilitation</c:v>
                </c:pt>
                <c:pt idx="2">
                  <c:v>Relocation </c:v>
                </c:pt>
                <c:pt idx="3">
                  <c:v>Cash for Rent</c:v>
                </c:pt>
                <c:pt idx="4">
                  <c:v>Site Improvement</c:v>
                </c:pt>
              </c:strCache>
            </c:strRef>
          </c:cat>
          <c:val>
            <c:numRef>
              <c:f>Sheet1!$C$4:$C$8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0.36</c:v>
                </c:pt>
                <c:pt idx="2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Akkar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cat>
            <c:strRef>
              <c:f>Sheet1!$B$4:$B$8</c:f>
              <c:strCache>
                <c:ptCount val="5"/>
                <c:pt idx="0">
                  <c:v>Shelter Kits</c:v>
                </c:pt>
                <c:pt idx="1">
                  <c:v>Rehabilitation</c:v>
                </c:pt>
                <c:pt idx="2">
                  <c:v>Relocation </c:v>
                </c:pt>
                <c:pt idx="3">
                  <c:v>Cash for Rent</c:v>
                </c:pt>
                <c:pt idx="4">
                  <c:v>Site Improvement</c:v>
                </c:pt>
              </c:strCache>
            </c:strRef>
          </c:cat>
          <c:val>
            <c:numRef>
              <c:f>Sheet1!$D$4:$D$8</c:f>
              <c:numCache>
                <c:formatCode>0%</c:formatCode>
                <c:ptCount val="5"/>
                <c:pt idx="0">
                  <c:v>0.28999999999999998</c:v>
                </c:pt>
                <c:pt idx="1">
                  <c:v>0.23</c:v>
                </c:pt>
                <c:pt idx="2">
                  <c:v>0.16</c:v>
                </c:pt>
                <c:pt idx="3">
                  <c:v>0.28000000000000003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352472"/>
        <c:axId val="159352864"/>
      </c:barChart>
      <c:catAx>
        <c:axId val="15935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52864"/>
        <c:crosses val="autoZero"/>
        <c:auto val="1"/>
        <c:lblAlgn val="ctr"/>
        <c:lblOffset val="100"/>
        <c:noMultiLvlLbl val="0"/>
      </c:catAx>
      <c:valAx>
        <c:axId val="15935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5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F9D39-553D-49F7-8AEC-2A569DC22579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F268D-0FCE-4BC2-A959-6DB635CDA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74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29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50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7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72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61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58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79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96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40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87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411CC-0819-4B84-8B2B-EB01D6D16863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C127A-D39A-404F-A9E6-E9A3CA9F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24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jpeg"/><Relationship Id="rId10" Type="http://schemas.openxmlformats.org/officeDocument/2006/relationships/image" Target="../media/image23.emf"/><Relationship Id="rId4" Type="http://schemas.openxmlformats.org/officeDocument/2006/relationships/image" Target="../media/image19.jpe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25.jpeg"/><Relationship Id="rId7" Type="http://schemas.openxmlformats.org/officeDocument/2006/relationships/image" Target="../media/image29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30.emf"/><Relationship Id="rId4" Type="http://schemas.openxmlformats.org/officeDocument/2006/relationships/image" Target="../media/image26.emf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712563"/>
            <a:ext cx="9144000" cy="514543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426" y="112142"/>
            <a:ext cx="1043796" cy="11128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205653" y="194097"/>
            <a:ext cx="9903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SHELTER SECTOR ACTIVITIES 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2484" y="1045663"/>
            <a:ext cx="5262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NORTHERN LEBANON</a:t>
            </a:r>
            <a:endParaRPr lang="en-GB" sz="2800" dirty="0">
              <a:solidFill>
                <a:srgbClr val="00B0F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165332" y="194097"/>
            <a:ext cx="2267318" cy="967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84262" y="410101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SECTOR OVERVIEW  | Northern Lebanon</a:t>
            </a:r>
            <a:endParaRPr lang="en-GB" sz="2400" dirty="0">
              <a:solidFill>
                <a:srgbClr val="00B0F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436" y="972704"/>
            <a:ext cx="743544" cy="705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054" y="1665590"/>
            <a:ext cx="580308" cy="6500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381249" y="1218392"/>
            <a:ext cx="8829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North: Led by UNHCR – with rotating Co-Lead  |  National: </a:t>
            </a:r>
            <a:r>
              <a:rPr lang="en-US" dirty="0" err="1" smtClean="0"/>
              <a:t>MoSA</a:t>
            </a:r>
            <a:r>
              <a:rPr lang="en-US" dirty="0" smtClean="0"/>
              <a:t>, </a:t>
            </a:r>
            <a:r>
              <a:rPr lang="en-US" dirty="0"/>
              <a:t>UNHCR, </a:t>
            </a:r>
            <a:r>
              <a:rPr lang="en-US" dirty="0" smtClean="0"/>
              <a:t>and UN-HABITAT 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2381248" y="1702860"/>
            <a:ext cx="8667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North Shelter Operational Partners: </a:t>
            </a:r>
            <a:r>
              <a:rPr lang="en-US" dirty="0" err="1" smtClean="0"/>
              <a:t>Akkarouna</a:t>
            </a:r>
            <a:r>
              <a:rPr lang="en-US" dirty="0" smtClean="0"/>
              <a:t>, CARE, CWW, ICRC, Mercy USA, NRC, </a:t>
            </a:r>
            <a:r>
              <a:rPr lang="en-US" dirty="0"/>
              <a:t>PCPM,</a:t>
            </a:r>
            <a:r>
              <a:rPr lang="en-US" dirty="0" smtClean="0"/>
              <a:t> PU-AMI, SCI, </a:t>
            </a:r>
            <a:r>
              <a:rPr lang="en-US" dirty="0"/>
              <a:t>SI</a:t>
            </a:r>
            <a:r>
              <a:rPr lang="en-US" dirty="0" smtClean="0"/>
              <a:t>, UN-HABITAT 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339824" y="259851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smtClean="0"/>
              <a:t> </a:t>
            </a:r>
            <a:endParaRPr lang="en-GB" sz="1400" dirty="0"/>
          </a:p>
        </p:txBody>
      </p:sp>
      <p:sp>
        <p:nvSpPr>
          <p:cNvPr id="43" name="Rounded Rectangle 42"/>
          <p:cNvSpPr/>
          <p:nvPr/>
        </p:nvSpPr>
        <p:spPr>
          <a:xfrm>
            <a:off x="1516391" y="2949145"/>
            <a:ext cx="9694533" cy="308970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8350" y="3248025"/>
            <a:ext cx="913461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Shelter Sector activities are guided by the LCRP and Temporary Technical Committees (TTCs):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TTC2: Weatherproofing in Informal Settlements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TTC3: Upgrade of substandard </a:t>
            </a:r>
            <a:r>
              <a:rPr lang="en-US" dirty="0"/>
              <a:t>R</a:t>
            </a:r>
            <a:r>
              <a:rPr lang="en-US" dirty="0" smtClean="0"/>
              <a:t>esidential Shelters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TTC4: Upgrade of </a:t>
            </a:r>
            <a:r>
              <a:rPr lang="en-US" dirty="0"/>
              <a:t>C</a:t>
            </a:r>
            <a:r>
              <a:rPr lang="en-US" dirty="0" smtClean="0"/>
              <a:t>ommon Building Areas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TTC5: Fire Prevention, Preparedness and Response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TTC6: Area-based Profiling and Area-based approach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TTC7: Site Improvement in Informal Settlement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TTC8: Cash For Rent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80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84262" y="410101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SECTOR OVERVIEW  | Northern Lebanon</a:t>
            </a:r>
            <a:endParaRPr lang="en-GB" sz="2400" dirty="0">
              <a:solidFill>
                <a:srgbClr val="00B0F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042729"/>
              </p:ext>
            </p:extLst>
          </p:nvPr>
        </p:nvGraphicFramePr>
        <p:xfrm>
          <a:off x="400198" y="3544994"/>
          <a:ext cx="5866143" cy="2798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847054"/>
              </p:ext>
            </p:extLst>
          </p:nvPr>
        </p:nvGraphicFramePr>
        <p:xfrm>
          <a:off x="6621831" y="1605317"/>
          <a:ext cx="5386139" cy="211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29092"/>
              </p:ext>
            </p:extLst>
          </p:nvPr>
        </p:nvGraphicFramePr>
        <p:xfrm>
          <a:off x="6621830" y="4116619"/>
          <a:ext cx="5386139" cy="221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82726" y="5972848"/>
            <a:ext cx="1153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VASYR - 2018</a:t>
            </a:r>
            <a:endParaRPr lang="en-GB" sz="1100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10925706" y="3353749"/>
            <a:ext cx="1153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VASYR - 2018</a:t>
            </a:r>
            <a:endParaRPr lang="en-GB" sz="1100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10925706" y="5972848"/>
            <a:ext cx="1153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VASYR - 2018</a:t>
            </a:r>
            <a:endParaRPr lang="en-GB" sz="1100" i="1" dirty="0"/>
          </a:p>
        </p:txBody>
      </p:sp>
      <p:sp>
        <p:nvSpPr>
          <p:cNvPr id="10" name="Rectangle 9"/>
          <p:cNvSpPr/>
          <p:nvPr/>
        </p:nvSpPr>
        <p:spPr>
          <a:xfrm>
            <a:off x="339824" y="259851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 smtClean="0"/>
              <a:t> </a:t>
            </a:r>
            <a:endParaRPr lang="en-GB" sz="1400" dirty="0"/>
          </a:p>
        </p:txBody>
      </p:sp>
      <p:sp>
        <p:nvSpPr>
          <p:cNvPr id="42" name="Rectangle 41"/>
          <p:cNvSpPr/>
          <p:nvPr/>
        </p:nvSpPr>
        <p:spPr>
          <a:xfrm>
            <a:off x="527246" y="1385375"/>
            <a:ext cx="5772015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b="1" i="1" dirty="0">
                <a:cs typeface="Arial" panose="020B0604020202020204" pitchFamily="34" charset="0"/>
              </a:rPr>
              <a:t>2018 </a:t>
            </a:r>
            <a:r>
              <a:rPr lang="en-GB" sz="1400" b="1" i="1" dirty="0" err="1" smtClean="0">
                <a:cs typeface="Arial" panose="020B0604020202020204" pitchFamily="34" charset="0"/>
              </a:rPr>
              <a:t>VASyR</a:t>
            </a:r>
            <a:r>
              <a:rPr lang="en-GB" sz="1400" b="1" i="1" dirty="0" smtClean="0">
                <a:cs typeface="Arial" panose="020B0604020202020204" pitchFamily="34" charset="0"/>
              </a:rPr>
              <a:t>: </a:t>
            </a:r>
            <a:r>
              <a:rPr lang="en-GB" sz="1400" dirty="0" smtClean="0">
                <a:cs typeface="Arial" panose="020B0604020202020204" pitchFamily="34" charset="0"/>
              </a:rPr>
              <a:t>Syrians </a:t>
            </a:r>
            <a:r>
              <a:rPr lang="en-GB" sz="1400" dirty="0">
                <a:cs typeface="Arial" panose="020B0604020202020204" pitchFamily="34" charset="0"/>
              </a:rPr>
              <a:t>have been progressively downgrading their shelter types, moving from residential buildings to non-residential and non-permanent </a:t>
            </a:r>
            <a:r>
              <a:rPr lang="en-GB" sz="1400" dirty="0" smtClean="0">
                <a:cs typeface="Arial" panose="020B0604020202020204" pitchFamily="34" charset="0"/>
              </a:rPr>
              <a:t>structures. </a:t>
            </a:r>
          </a:p>
          <a:p>
            <a:pPr algn="just"/>
            <a:r>
              <a:rPr lang="en-GB" sz="1400" dirty="0" smtClean="0">
                <a:cs typeface="Arial" panose="020B0604020202020204" pitchFamily="34" charset="0"/>
              </a:rPr>
              <a:t>In </a:t>
            </a:r>
            <a:r>
              <a:rPr lang="en-GB" sz="1400" b="1" dirty="0" smtClean="0">
                <a:cs typeface="Arial" panose="020B0604020202020204" pitchFamily="34" charset="0"/>
              </a:rPr>
              <a:t>Akkar</a:t>
            </a:r>
            <a:r>
              <a:rPr lang="en-GB" sz="1400" dirty="0" smtClean="0">
                <a:cs typeface="Arial" panose="020B0604020202020204" pitchFamily="34" charset="0"/>
              </a:rPr>
              <a:t>, decrease in residential shelters </a:t>
            </a:r>
            <a:r>
              <a:rPr lang="en-GB" sz="1400" b="1" dirty="0" smtClean="0">
                <a:cs typeface="Arial" panose="020B0604020202020204" pitchFamily="34" charset="0"/>
              </a:rPr>
              <a:t>from 64%</a:t>
            </a:r>
            <a:r>
              <a:rPr lang="en-GB" sz="1400" dirty="0" smtClean="0">
                <a:cs typeface="Arial" panose="020B0604020202020204" pitchFamily="34" charset="0"/>
              </a:rPr>
              <a:t> in 2017 </a:t>
            </a:r>
            <a:r>
              <a:rPr lang="en-GB" sz="1400" b="1" dirty="0" smtClean="0">
                <a:cs typeface="Arial" panose="020B0604020202020204" pitchFamily="34" charset="0"/>
              </a:rPr>
              <a:t>to 48% </a:t>
            </a:r>
            <a:r>
              <a:rPr lang="en-GB" sz="1400" dirty="0" smtClean="0">
                <a:cs typeface="Arial" panose="020B0604020202020204" pitchFamily="34" charset="0"/>
              </a:rPr>
              <a:t>in 2018 and in </a:t>
            </a:r>
            <a:r>
              <a:rPr lang="en-GB" sz="1400" b="1" dirty="0" smtClean="0">
                <a:cs typeface="Arial" panose="020B0604020202020204" pitchFamily="34" charset="0"/>
              </a:rPr>
              <a:t>T5 </a:t>
            </a:r>
            <a:r>
              <a:rPr lang="en-GB" sz="1400" dirty="0" smtClean="0">
                <a:cs typeface="Arial" panose="020B0604020202020204" pitchFamily="34" charset="0"/>
              </a:rPr>
              <a:t>decrease </a:t>
            </a:r>
            <a:r>
              <a:rPr lang="en-GB" sz="1400" b="1" dirty="0" smtClean="0">
                <a:cs typeface="Arial" panose="020B0604020202020204" pitchFamily="34" charset="0"/>
              </a:rPr>
              <a:t>from 82% to 72%. </a:t>
            </a:r>
          </a:p>
          <a:p>
            <a:pPr algn="just"/>
            <a:endParaRPr lang="en-GB" sz="500" dirty="0" smtClean="0"/>
          </a:p>
          <a:p>
            <a:pPr algn="just"/>
            <a:r>
              <a:rPr lang="en-GB" sz="1400" dirty="0" smtClean="0"/>
              <a:t>Economic </a:t>
            </a:r>
            <a:r>
              <a:rPr lang="en-GB" sz="1400" dirty="0"/>
              <a:t>vulnerability and increased debt accumulation has forced </a:t>
            </a:r>
            <a:r>
              <a:rPr lang="en-GB" sz="1400" b="1" dirty="0"/>
              <a:t>55 </a:t>
            </a:r>
            <a:r>
              <a:rPr lang="en-GB" sz="1400" b="1" dirty="0" smtClean="0"/>
              <a:t>% </a:t>
            </a:r>
            <a:r>
              <a:rPr lang="en-GB" sz="1400" dirty="0" smtClean="0"/>
              <a:t>of </a:t>
            </a:r>
            <a:r>
              <a:rPr lang="en-GB" sz="1400" dirty="0"/>
              <a:t>the displaced population to reside in inadequate shelter </a:t>
            </a:r>
            <a:r>
              <a:rPr lang="en-GB" sz="1400" dirty="0" smtClean="0"/>
              <a:t>conditions.</a:t>
            </a:r>
            <a:endParaRPr lang="en-US" sz="1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2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5843145" y="1302974"/>
            <a:ext cx="6168670" cy="64128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145" y="2306203"/>
            <a:ext cx="2724849" cy="154859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833" y="2310844"/>
            <a:ext cx="3067853" cy="15439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58135" y="1356428"/>
            <a:ext cx="5938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Distribution of weatherproofing shelter materials, mainly plastic sheets and wooden support.</a:t>
            </a:r>
            <a:endParaRPr lang="en-US" sz="1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4220" y="1402583"/>
            <a:ext cx="342677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Distribution of Weatherproofing kits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907" y="3584273"/>
            <a:ext cx="5155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>
                <a:cs typeface="Arial" panose="020B0604020202020204" pitchFamily="34" charset="0"/>
              </a:rPr>
              <a:t>Winterization:</a:t>
            </a:r>
            <a:r>
              <a:rPr lang="en-US" sz="1400" dirty="0">
                <a:cs typeface="Arial" panose="020B0604020202020204" pitchFamily="34" charset="0"/>
              </a:rPr>
              <a:t> Yearly Harmonized Weatherproofing assessment to be conducted in all IS, prior to winter seasons. Distribution based on eligibility criteria. </a:t>
            </a:r>
            <a:endParaRPr lang="en-US" sz="1400" dirty="0" smtClean="0">
              <a:cs typeface="Arial" panose="020B0604020202020204" pitchFamily="34" charset="0"/>
            </a:endParaRPr>
          </a:p>
          <a:p>
            <a:pPr algn="just"/>
            <a:endParaRPr lang="en-US" sz="1400" dirty="0">
              <a:cs typeface="Arial" panose="020B0604020202020204" pitchFamily="34" charset="0"/>
            </a:endParaRPr>
          </a:p>
          <a:p>
            <a:pPr algn="just"/>
            <a:r>
              <a:rPr lang="en-US" sz="1400" i="1" dirty="0">
                <a:cs typeface="Arial" panose="020B0604020202020204" pitchFamily="34" charset="0"/>
              </a:rPr>
              <a:t> </a:t>
            </a:r>
            <a:r>
              <a:rPr lang="en-US" sz="1400" i="1" dirty="0" smtClean="0">
                <a:cs typeface="Arial" panose="020B0604020202020204" pitchFamily="34" charset="0"/>
              </a:rPr>
              <a:t>      In </a:t>
            </a:r>
            <a:r>
              <a:rPr lang="en-US" sz="1400" i="1" dirty="0">
                <a:cs typeface="Arial" panose="020B0604020202020204" pitchFamily="34" charset="0"/>
              </a:rPr>
              <a:t>2018: </a:t>
            </a:r>
            <a:r>
              <a:rPr lang="en-US" sz="1400" b="1" dirty="0">
                <a:cs typeface="Arial" panose="020B0604020202020204" pitchFamily="34" charset="0"/>
              </a:rPr>
              <a:t>9,222 </a:t>
            </a:r>
            <a:r>
              <a:rPr lang="en-US" sz="1400" dirty="0">
                <a:cs typeface="Arial" panose="020B0604020202020204" pitchFamily="34" charset="0"/>
              </a:rPr>
              <a:t>assessments conducted: </a:t>
            </a:r>
            <a:r>
              <a:rPr lang="en-US" sz="1400" b="1" dirty="0">
                <a:cs typeface="Arial" panose="020B0604020202020204" pitchFamily="34" charset="0"/>
              </a:rPr>
              <a:t>35% LRK</a:t>
            </a:r>
            <a:r>
              <a:rPr lang="en-US" sz="1400" dirty="0">
                <a:cs typeface="Arial" panose="020B0604020202020204" pitchFamily="34" charset="0"/>
              </a:rPr>
              <a:t>, </a:t>
            </a:r>
            <a:r>
              <a:rPr lang="en-US" sz="1400" b="1" dirty="0">
                <a:cs typeface="Arial" panose="020B0604020202020204" pitchFamily="34" charset="0"/>
              </a:rPr>
              <a:t>42% MRK</a:t>
            </a:r>
            <a:r>
              <a:rPr lang="en-US" sz="1400" dirty="0">
                <a:cs typeface="Arial" panose="020B0604020202020204" pitchFamily="34" charset="0"/>
              </a:rPr>
              <a:t>, </a:t>
            </a:r>
            <a:r>
              <a:rPr lang="en-US" sz="1400" b="1" dirty="0">
                <a:cs typeface="Arial" panose="020B0604020202020204" pitchFamily="34" charset="0"/>
              </a:rPr>
              <a:t>1% </a:t>
            </a:r>
            <a:endParaRPr lang="en-US" sz="1400" b="1" dirty="0" smtClean="0">
              <a:cs typeface="Arial" panose="020B0604020202020204" pitchFamily="34" charset="0"/>
            </a:endParaRPr>
          </a:p>
          <a:p>
            <a:pPr algn="just"/>
            <a:r>
              <a:rPr lang="en-US" sz="1400" b="1" dirty="0"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cs typeface="Arial" panose="020B0604020202020204" pitchFamily="34" charset="0"/>
              </a:rPr>
              <a:t>      NAK</a:t>
            </a:r>
            <a:r>
              <a:rPr lang="en-US" sz="1400" b="1" dirty="0">
                <a:cs typeface="Arial" panose="020B0604020202020204" pitchFamily="34" charset="0"/>
              </a:rPr>
              <a:t>,</a:t>
            </a:r>
            <a:r>
              <a:rPr lang="en-US" sz="1400" dirty="0">
                <a:cs typeface="Arial" panose="020B0604020202020204" pitchFamily="34" charset="0"/>
              </a:rPr>
              <a:t> 22% None. </a:t>
            </a:r>
            <a:endParaRPr lang="en-GB" sz="1400" dirty="0"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9390" y="2215402"/>
            <a:ext cx="5067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400" dirty="0">
                <a:cs typeface="Arial" panose="020B0604020202020204" pitchFamily="34" charset="0"/>
              </a:rPr>
              <a:t>The Government of Lebanon’s official </a:t>
            </a:r>
            <a:r>
              <a:rPr lang="en-GB" sz="1400" b="1" dirty="0">
                <a:solidFill>
                  <a:srgbClr val="FF0000"/>
                </a:solidFill>
                <a:cs typeface="Arial" panose="020B0604020202020204" pitchFamily="34" charset="0"/>
              </a:rPr>
              <a:t>no-camp policy </a:t>
            </a:r>
            <a:r>
              <a:rPr lang="en-GB" sz="1400" dirty="0">
                <a:cs typeface="Arial" panose="020B0604020202020204" pitchFamily="34" charset="0"/>
              </a:rPr>
              <a:t>and associated </a:t>
            </a:r>
            <a:r>
              <a:rPr lang="en-GB" sz="1400" b="1" dirty="0">
                <a:solidFill>
                  <a:srgbClr val="FF0000"/>
                </a:solidFill>
                <a:cs typeface="Arial" panose="020B0604020202020204" pitchFamily="34" charset="0"/>
              </a:rPr>
              <a:t>restrictions on the durability </a:t>
            </a:r>
            <a:r>
              <a:rPr lang="en-GB" sz="1400" dirty="0">
                <a:cs typeface="Arial" panose="020B0604020202020204" pitchFamily="34" charset="0"/>
              </a:rPr>
              <a:t>of </a:t>
            </a:r>
            <a:r>
              <a:rPr lang="en-GB" sz="1400" b="1" dirty="0">
                <a:solidFill>
                  <a:srgbClr val="FF0000"/>
                </a:solidFill>
                <a:cs typeface="Arial" panose="020B0604020202020204" pitchFamily="34" charset="0"/>
              </a:rPr>
              <a:t>shelter materials </a:t>
            </a:r>
            <a:r>
              <a:rPr lang="en-GB" sz="1400" dirty="0">
                <a:cs typeface="Arial" panose="020B0604020202020204" pitchFamily="34" charset="0"/>
              </a:rPr>
              <a:t>allowed in informal settlements has meant that weatherproofing activities aimed at ensuring basic liveability need to be repeated regularly, generally on an annual basis.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b="1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1449" y="5153431"/>
            <a:ext cx="51970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dirty="0" smtClean="0">
                <a:cs typeface="Arial" panose="020B0604020202020204" pitchFamily="34" charset="0"/>
              </a:rPr>
              <a:t>In 2019: Pilot of </a:t>
            </a:r>
            <a:r>
              <a:rPr lang="en-US" sz="1400" b="1" dirty="0" smtClean="0">
                <a:cs typeface="Arial" panose="020B0604020202020204" pitchFamily="34" charset="0"/>
              </a:rPr>
              <a:t>Cash for Weatherproofing </a:t>
            </a:r>
            <a:r>
              <a:rPr lang="en-US" sz="1400" dirty="0" smtClean="0">
                <a:cs typeface="Arial" panose="020B0604020202020204" pitchFamily="34" charset="0"/>
              </a:rPr>
              <a:t>in the North with CWW and SCI. </a:t>
            </a:r>
          </a:p>
          <a:p>
            <a:pPr algn="just"/>
            <a:endParaRPr lang="en-US" sz="1400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 smtClean="0">
                <a:cs typeface="Arial" panose="020B0604020202020204" pitchFamily="34" charset="0"/>
              </a:rPr>
              <a:t>Emergency Response:</a:t>
            </a:r>
            <a:r>
              <a:rPr lang="en-US" sz="1400" dirty="0" smtClean="0">
                <a:cs typeface="Arial" panose="020B0604020202020204" pitchFamily="34" charset="0"/>
              </a:rPr>
              <a:t> During events of Fire, Eviction and Extreme weather. </a:t>
            </a:r>
            <a:endParaRPr lang="en-US" sz="1400" dirty="0"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9" t="754" r="9959"/>
          <a:stretch/>
        </p:blipFill>
        <p:spPr>
          <a:xfrm>
            <a:off x="5856624" y="4149857"/>
            <a:ext cx="2711370" cy="19651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4"/>
          <a:stretch/>
        </p:blipFill>
        <p:spPr>
          <a:xfrm>
            <a:off x="8776131" y="4149857"/>
            <a:ext cx="3156360" cy="1983226"/>
          </a:xfrm>
          <a:prstGeom prst="rect">
            <a:avLst/>
          </a:prstGeom>
        </p:spPr>
      </p:pic>
      <p:pic>
        <p:nvPicPr>
          <p:cNvPr id="26" name="Picture 2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5" y="1361455"/>
            <a:ext cx="401955" cy="40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595887" y="373015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ASSISTANCE  | Informal Settlements </a:t>
            </a:r>
            <a:endParaRPr lang="en-GB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95887" y="373015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ASSISTANCE  | Informal Settlements 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58083" y="1892007"/>
            <a:ext cx="6168670" cy="64128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73073" y="1942159"/>
            <a:ext cx="5938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Provision of fire fighting </a:t>
            </a: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equipment, coupled with training and awareness- raising on fire risks and hazards. </a:t>
            </a:r>
            <a:endParaRPr lang="en-GB" sz="1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7943" y="1905145"/>
            <a:ext cx="4236405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Fire Prevention, Preparedness and Response </a:t>
            </a:r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433" y="1274866"/>
            <a:ext cx="1112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>
                <a:cs typeface="Arial" panose="020B0604020202020204" pitchFamily="34" charset="0"/>
              </a:rPr>
              <a:t>The ad-hoc nature of informal settlements, materials used and their often-remote location leaves them particularly exposed to </a:t>
            </a:r>
            <a:r>
              <a:rPr lang="en-GB" sz="1400" dirty="0" smtClean="0">
                <a:cs typeface="Arial" panose="020B0604020202020204" pitchFamily="34" charset="0"/>
              </a:rPr>
              <a:t>Fire </a:t>
            </a:r>
            <a:r>
              <a:rPr lang="en-GB" sz="1400" dirty="0">
                <a:cs typeface="Arial" panose="020B0604020202020204" pitchFamily="34" charset="0"/>
              </a:rPr>
              <a:t>and </a:t>
            </a:r>
            <a:r>
              <a:rPr lang="en-GB" sz="1400" dirty="0" smtClean="0">
                <a:cs typeface="Arial" panose="020B0604020202020204" pitchFamily="34" charset="0"/>
              </a:rPr>
              <a:t>Flood </a:t>
            </a:r>
            <a:r>
              <a:rPr lang="en-GB" sz="1400" dirty="0">
                <a:cs typeface="Arial" panose="020B0604020202020204" pitchFamily="34" charset="0"/>
              </a:rPr>
              <a:t>risks. </a:t>
            </a:r>
            <a:endParaRPr lang="en-US" sz="1400" b="1" dirty="0"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2652753"/>
            <a:ext cx="2209800" cy="16005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532" y="2652754"/>
            <a:ext cx="2134117" cy="160058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97943" y="2639304"/>
            <a:ext cx="5036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>
                <a:cs typeface="Arial" panose="020B0604020202020204" pitchFamily="34" charset="0"/>
              </a:rPr>
              <a:t>The Sector in the North has succeeded in covering all IS with more than 10 tents with FPPR activities. </a:t>
            </a:r>
          </a:p>
          <a:p>
            <a:pPr algn="just"/>
            <a:endParaRPr lang="en-US" sz="1600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>
                <a:cs typeface="Arial" panose="020B0604020202020204" pitchFamily="34" charset="0"/>
              </a:rPr>
              <a:t>In 2019: focus on IS with less than 10 tents and refilling of Fire Extinguishers. 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97943" y="4577381"/>
            <a:ext cx="1811907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Site Improvement </a:t>
            </a:r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543816" y="4474709"/>
            <a:ext cx="8182937" cy="64128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62195" y="4546603"/>
            <a:ext cx="7797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Supporting communities through semi-permanent site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 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improvements to Informal </a:t>
            </a: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Settlements: improving access and accessibility to PWSN, mitigating flood/</a:t>
            </a:r>
            <a:r>
              <a:rPr lang="en-GB" sz="1400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innundation</a:t>
            </a: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/fire/environmental risks, etc.</a:t>
            </a:r>
            <a:endParaRPr lang="en-GB" sz="1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en-US" sz="1400" dirty="0"/>
              <a:t>  </a:t>
            </a:r>
            <a:endParaRPr lang="en-GB" sz="1400" dirty="0"/>
          </a:p>
        </p:txBody>
      </p:sp>
      <p:sp>
        <p:nvSpPr>
          <p:cNvPr id="24" name="Rectangle 23"/>
          <p:cNvSpPr/>
          <p:nvPr/>
        </p:nvSpPr>
        <p:spPr>
          <a:xfrm>
            <a:off x="717433" y="5361296"/>
            <a:ext cx="50362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>
                <a:cs typeface="Arial" panose="020B0604020202020204" pitchFamily="34" charset="0"/>
              </a:rPr>
              <a:t>The Sector in the North is prioritizing sites for site improvement activities, based on previous instances of flooding and vulnerability to extreme weather conditions.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2"/>
          <a:stretch/>
        </p:blipFill>
        <p:spPr>
          <a:xfrm>
            <a:off x="6343650" y="5337357"/>
            <a:ext cx="2431231" cy="13682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93" b="45754"/>
          <a:stretch/>
        </p:blipFill>
        <p:spPr>
          <a:xfrm>
            <a:off x="9281165" y="5337357"/>
            <a:ext cx="2217847" cy="13608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72" y="1873236"/>
            <a:ext cx="402371" cy="402371"/>
          </a:xfrm>
          <a:prstGeom prst="rect">
            <a:avLst/>
          </a:prstGeom>
        </p:spPr>
      </p:pic>
      <p:pic>
        <p:nvPicPr>
          <p:cNvPr id="31" name="Picture 3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72" y="4535684"/>
            <a:ext cx="402371" cy="38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64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95887" y="373015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ASSISTANCE  | Residential and Non-Residential Buildings 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92746" y="1985415"/>
            <a:ext cx="4901141" cy="101313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9344" y="2044446"/>
            <a:ext cx="4612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Upgrade of shelter conditions up to minimum standards. Ensure adequate access to water, sanitation, electricity and protection from the elements (weather, security, etc.) + security of tenure. </a:t>
            </a:r>
            <a:endParaRPr lang="en-US" sz="14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1023" y="1386596"/>
            <a:ext cx="29615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Upgrade of Occupied Shelters 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91023" y="3403275"/>
            <a:ext cx="3888755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Upgrade of Building Common Areas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92745" y="3943657"/>
            <a:ext cx="4901141" cy="797694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9344" y="4002687"/>
            <a:ext cx="46126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Rehabilitation works in the common areas of the buildings: staircase, roof, entrance, water supply, sewage collection, etc. </a:t>
            </a:r>
            <a:endParaRPr lang="en-GB" sz="14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92745" y="5763226"/>
            <a:ext cx="4901141" cy="95410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91023" y="5252683"/>
            <a:ext cx="1983035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Area-based Profiling 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9344" y="5763226"/>
            <a:ext cx="46126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Multi-sectorial needs assessments or profiling of poor </a:t>
            </a:r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neighborgoods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, used for geographical coordination and evidence-based programming of interventions by partners. </a:t>
            </a:r>
            <a:endParaRPr lang="en-US" sz="14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741" y="1683534"/>
            <a:ext cx="2904794" cy="15887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850" y="1726043"/>
            <a:ext cx="2477055" cy="15037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353" y="3591910"/>
            <a:ext cx="2649569" cy="159750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079" y="3591910"/>
            <a:ext cx="2334956" cy="1545168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45" y="1333456"/>
            <a:ext cx="401955" cy="40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6" y="3353036"/>
            <a:ext cx="416097" cy="408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45" y="5205593"/>
            <a:ext cx="401955" cy="401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3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95887" y="373015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ASSISTANCE  | Residential and Non-Residential Buildings 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75921" y="3629040"/>
            <a:ext cx="4901141" cy="109780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0960" y="3696058"/>
            <a:ext cx="4753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SSUs are unfinished apartments, rehabilitated by shelter partners to accommodate the most vulnerable persons. SSU is a shared apartment - two or more families - sharing the toilets and kitchen.</a:t>
            </a:r>
          </a:p>
        </p:txBody>
      </p:sp>
      <p:sp>
        <p:nvSpPr>
          <p:cNvPr id="3" name="Rectangle 2"/>
          <p:cNvSpPr/>
          <p:nvPr/>
        </p:nvSpPr>
        <p:spPr>
          <a:xfrm>
            <a:off x="791008" y="3163298"/>
            <a:ext cx="464631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Rehabilitation of Un-Occupied Shelters – Relocation to SSUs  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7903" y="3163297"/>
            <a:ext cx="3477960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FF0000"/>
                </a:solidFill>
              </a:rPr>
              <a:t>ONLY In Minnie-</a:t>
            </a:r>
            <a:r>
              <a:rPr lang="en-US" sz="1200" i="1" dirty="0" err="1" smtClean="0">
                <a:solidFill>
                  <a:srgbClr val="FF0000"/>
                </a:solidFill>
              </a:rPr>
              <a:t>Dennieh</a:t>
            </a:r>
            <a:r>
              <a:rPr lang="en-US" sz="1200" i="1" dirty="0" smtClean="0">
                <a:solidFill>
                  <a:srgbClr val="FF0000"/>
                </a:solidFill>
              </a:rPr>
              <a:t>, </a:t>
            </a:r>
            <a:r>
              <a:rPr lang="en-US" sz="1200" i="1" dirty="0" err="1" smtClean="0">
                <a:solidFill>
                  <a:srgbClr val="FF0000"/>
                </a:solidFill>
              </a:rPr>
              <a:t>Zgharta</a:t>
            </a:r>
            <a:r>
              <a:rPr lang="en-US" sz="1200" i="1" dirty="0" smtClean="0">
                <a:solidFill>
                  <a:srgbClr val="FF0000"/>
                </a:solidFill>
              </a:rPr>
              <a:t> and </a:t>
            </a:r>
            <a:r>
              <a:rPr lang="en-US" sz="1200" i="1" dirty="0" err="1" smtClean="0">
                <a:solidFill>
                  <a:srgbClr val="FF0000"/>
                </a:solidFill>
              </a:rPr>
              <a:t>Akkar</a:t>
            </a:r>
            <a:r>
              <a:rPr lang="en-US" sz="1200" i="1" dirty="0" smtClean="0">
                <a:solidFill>
                  <a:srgbClr val="FF0000"/>
                </a:solidFill>
              </a:rPr>
              <a:t> districts </a:t>
            </a:r>
            <a:endParaRPr lang="en-GB" sz="1200" i="1" dirty="0">
              <a:solidFill>
                <a:srgbClr val="FF0000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653" y="2418168"/>
            <a:ext cx="2848150" cy="19564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653" y="4611286"/>
            <a:ext cx="2848150" cy="167501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9914" y="4974789"/>
            <a:ext cx="4753154" cy="16358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Families are able to live in the SSU, free of rent for the hosting period, as mentioned in the lease agreement (around one year). </a:t>
            </a:r>
          </a:p>
          <a:p>
            <a:pPr marL="285750" indent="-285750" algn="just">
              <a:buFontTx/>
              <a:buChar char="-"/>
            </a:pPr>
            <a:endParaRPr lang="en-GB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/>
            <a:r>
              <a:rPr lang="en-GB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Families are responsible for covering utilities cost (water, electricity). </a:t>
            </a:r>
            <a:endParaRPr lang="en-GB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7180" y="3912847"/>
            <a:ext cx="224879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z="1800" dirty="0" smtClean="0"/>
              <a:t>  Homeless</a:t>
            </a:r>
            <a:endParaRPr lang="ar-SY" sz="1800" dirty="0"/>
          </a:p>
        </p:txBody>
      </p:sp>
      <p:pic>
        <p:nvPicPr>
          <p:cNvPr id="14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25" y="3883248"/>
            <a:ext cx="401955" cy="4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6487180" y="4542175"/>
            <a:ext cx="224879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z="1800" dirty="0" smtClean="0"/>
              <a:t>  Evicted</a:t>
            </a:r>
            <a:endParaRPr lang="ar-SY" sz="1800" dirty="0"/>
          </a:p>
        </p:txBody>
      </p:sp>
      <p:pic>
        <p:nvPicPr>
          <p:cNvPr id="16" name="Picture 1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43" y="4529237"/>
            <a:ext cx="430237" cy="42029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487180" y="5186979"/>
            <a:ext cx="224879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z="1800" dirty="0" smtClean="0"/>
              <a:t>  At risk of eviction</a:t>
            </a:r>
            <a:endParaRPr lang="ar-SY" sz="1800" dirty="0"/>
          </a:p>
        </p:txBody>
      </p:sp>
      <p:pic>
        <p:nvPicPr>
          <p:cNvPr id="18" name="Picture 1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25" y="5193569"/>
            <a:ext cx="401955" cy="40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24" y="5864990"/>
            <a:ext cx="401955" cy="4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6487180" y="5839558"/>
            <a:ext cx="224879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z="1800" dirty="0" smtClean="0"/>
              <a:t> Specific needs</a:t>
            </a:r>
            <a:endParaRPr lang="ar-SY" sz="1800" dirty="0"/>
          </a:p>
        </p:txBody>
      </p:sp>
      <p:pic>
        <p:nvPicPr>
          <p:cNvPr id="27" name="Picture 2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853073" y="1320470"/>
            <a:ext cx="1983035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CASH for Rent 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4376" y="1331328"/>
            <a:ext cx="1457235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i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ONLY IN AKKAR </a:t>
            </a:r>
            <a:endParaRPr lang="en-GB" dirty="0"/>
          </a:p>
        </p:txBody>
      </p:sp>
      <p:pic>
        <p:nvPicPr>
          <p:cNvPr id="26" name="Picture 25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96" y="1267026"/>
            <a:ext cx="401955" cy="4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/>
          <p:cNvSpPr/>
          <p:nvPr/>
        </p:nvSpPr>
        <p:spPr>
          <a:xfrm>
            <a:off x="376803" y="1843560"/>
            <a:ext cx="4612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P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rovision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of monthly conditional cash grants intended to cover the costs of rent and therefore reduce the risk of eviction and secondary displacement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. Cash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for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Rent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is restricted to urgent, mainly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protection-based cases.   </a:t>
            </a:r>
            <a:endParaRPr lang="en-US" sz="14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01927" y="1780335"/>
            <a:ext cx="4901141" cy="109780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ar-AE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1" name="Picture 3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18" y="3100820"/>
            <a:ext cx="401955" cy="401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7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84262" y="410101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SECTOR INITIATIVES | Northern Lebanon</a:t>
            </a:r>
            <a:endParaRPr lang="en-GB" sz="2400" dirty="0">
              <a:solidFill>
                <a:srgbClr val="00B0F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146734" y="1212399"/>
            <a:ext cx="35776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COSIMA – Collective Shelter Sites Mapping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5332" y="1629665"/>
            <a:ext cx="10239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Collective Shelter: </a:t>
            </a:r>
            <a:r>
              <a:rPr lang="en-GB" sz="1600" dirty="0" smtClean="0"/>
              <a:t>Any </a:t>
            </a:r>
            <a:r>
              <a:rPr lang="en-GB" sz="1600" dirty="0"/>
              <a:t>structure or building containing six or more households of </a:t>
            </a:r>
            <a:r>
              <a:rPr lang="en-GB" sz="1600" dirty="0" err="1"/>
              <a:t>PoCs</a:t>
            </a:r>
            <a:r>
              <a:rPr lang="en-GB" sz="1600" dirty="0"/>
              <a:t>, with either shared or non-shared facilities. These are typically old abandoned factories, farms, resorts, hotels and schools</a:t>
            </a:r>
            <a:r>
              <a:rPr lang="en-GB" sz="1600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To date, 190 Collective Shelters are mapped in the North. </a:t>
            </a:r>
            <a:endParaRPr lang="en-GB" sz="1600" dirty="0"/>
          </a:p>
        </p:txBody>
      </p:sp>
      <p:sp>
        <p:nvSpPr>
          <p:cNvPr id="14" name="Rectangle 13"/>
          <p:cNvSpPr/>
          <p:nvPr/>
        </p:nvSpPr>
        <p:spPr>
          <a:xfrm>
            <a:off x="1146734" y="4403771"/>
            <a:ext cx="35776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RAIS Shelter Sector Referral System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85333" y="4810844"/>
            <a:ext cx="1023991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The Shelter Sector in the North has launched the RAIS Referral tool in July 2018.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On average, 250 referrals are received per month, created by around 17 agencies. All the referrals are centralized and forwarded by UNHCR Shelter to corresponding Operational Shelter partners.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 smtClean="0"/>
              <a:t>The tool </a:t>
            </a:r>
            <a:r>
              <a:rPr lang="en-GB" sz="1600" dirty="0" smtClean="0"/>
              <a:t>has </a:t>
            </a:r>
            <a:r>
              <a:rPr lang="en-GB" sz="1600" dirty="0"/>
              <a:t>substantially improved </a:t>
            </a:r>
            <a:r>
              <a:rPr lang="en-GB" sz="1600" dirty="0" smtClean="0"/>
              <a:t>the sector </a:t>
            </a:r>
            <a:r>
              <a:rPr lang="en-GB" sz="1600" dirty="0"/>
              <a:t>referral </a:t>
            </a:r>
            <a:r>
              <a:rPr lang="en-GB" sz="1600" dirty="0" smtClean="0"/>
              <a:t>pathway: handling, coordination, follow-up and feedback mechanisms. 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146734" y="2888388"/>
            <a:ext cx="35776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Area-Based Task Force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3445" y="3184415"/>
            <a:ext cx="10239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dirty="0" smtClean="0"/>
              <a:t>An area-based neighbourhood Task Force is set </a:t>
            </a:r>
            <a:r>
              <a:rPr lang="en-GB" sz="1600" dirty="0"/>
              <a:t>up in </a:t>
            </a:r>
            <a:r>
              <a:rPr lang="en-GB" sz="1600" dirty="0" smtClean="0"/>
              <a:t>Tripoli under the Shelter sector and co-lead with UN-HABITAT.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GB" sz="12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dirty="0" smtClean="0"/>
              <a:t>It is </a:t>
            </a:r>
            <a:r>
              <a:rPr lang="en-GB" sz="1600" dirty="0"/>
              <a:t>linked into the union of </a:t>
            </a:r>
            <a:r>
              <a:rPr lang="en-GB" sz="1600" dirty="0" smtClean="0"/>
              <a:t>municipalities and is</a:t>
            </a:r>
            <a:r>
              <a:rPr lang="en-GB" sz="1600" dirty="0"/>
              <a:t> actively using neighbourhood data to organize </a:t>
            </a:r>
            <a:r>
              <a:rPr lang="en-GB" sz="1600" dirty="0" smtClean="0"/>
              <a:t>multi-partner</a:t>
            </a:r>
            <a:r>
              <a:rPr lang="en-GB" sz="1600" dirty="0"/>
              <a:t>, multi-sector interventions in an </a:t>
            </a:r>
            <a:r>
              <a:rPr lang="en-GB" sz="1600" dirty="0" smtClean="0"/>
              <a:t>evidence-led way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9118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84262" y="410101"/>
            <a:ext cx="990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SHELTER SECTOR REFERRALS | Northern Lebanon</a:t>
            </a:r>
            <a:endParaRPr lang="en-GB" sz="2400" dirty="0">
              <a:solidFill>
                <a:srgbClr val="00B0F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009" y="1289143"/>
            <a:ext cx="10239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dirty="0"/>
              <a:t>From January </a:t>
            </a:r>
            <a:r>
              <a:rPr lang="en-GB" sz="1600" dirty="0" smtClean="0"/>
              <a:t>– March 2019, </a:t>
            </a:r>
            <a:r>
              <a:rPr lang="en-GB" sz="1600" dirty="0"/>
              <a:t>in Akkar and T5, a total number of </a:t>
            </a:r>
            <a:r>
              <a:rPr lang="en-GB" sz="1600" dirty="0" smtClean="0"/>
              <a:t>774 </a:t>
            </a:r>
            <a:r>
              <a:rPr lang="en-GB" sz="1600" dirty="0"/>
              <a:t>shelter referrals were received </a:t>
            </a:r>
            <a:r>
              <a:rPr lang="en-GB" sz="1600" dirty="0" smtClean="0"/>
              <a:t>on the RAIS Tool.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dirty="0" smtClean="0"/>
              <a:t>A similar number of referrals was received in 2018 over a period of seven months. It </a:t>
            </a:r>
            <a:r>
              <a:rPr lang="en-GB" sz="1600" dirty="0"/>
              <a:t>is assumed that the number in 2019 have increased, due to the emergency incidents (flood, fire, evictions).This can also be due to increased vulnerabilities of refugees and inability to pay rent. 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3018826"/>
              </p:ext>
            </p:extLst>
          </p:nvPr>
        </p:nvGraphicFramePr>
        <p:xfrm>
          <a:off x="6216205" y="2256806"/>
          <a:ext cx="5658393" cy="240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7262017"/>
              </p:ext>
            </p:extLst>
          </p:nvPr>
        </p:nvGraphicFramePr>
        <p:xfrm>
          <a:off x="6276431" y="4556914"/>
          <a:ext cx="5601653" cy="3331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716586"/>
              </p:ext>
            </p:extLst>
          </p:nvPr>
        </p:nvGraphicFramePr>
        <p:xfrm>
          <a:off x="739874" y="2874214"/>
          <a:ext cx="5076825" cy="3136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7169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3" y="59959"/>
            <a:ext cx="931652" cy="98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947687" y="201412"/>
            <a:ext cx="2060283" cy="8790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4145" y="3000375"/>
            <a:ext cx="660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THANK YOU !!  </a:t>
            </a:r>
            <a:endParaRPr lang="en-GB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77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1002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UNHCR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 Kraitem</dc:creator>
  <cp:lastModifiedBy>Lea Kraitem</cp:lastModifiedBy>
  <cp:revision>52</cp:revision>
  <cp:lastPrinted>2019-05-13T12:47:32Z</cp:lastPrinted>
  <dcterms:created xsi:type="dcterms:W3CDTF">2018-05-11T07:28:53Z</dcterms:created>
  <dcterms:modified xsi:type="dcterms:W3CDTF">2019-05-13T13:32:39Z</dcterms:modified>
</cp:coreProperties>
</file>