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2" r:id="rId5"/>
  </p:sldMasterIdLst>
  <p:notesMasterIdLst>
    <p:notesMasterId r:id="rId18"/>
  </p:notesMasterIdLst>
  <p:sldIdLst>
    <p:sldId id="320" r:id="rId6"/>
    <p:sldId id="378" r:id="rId7"/>
    <p:sldId id="398" r:id="rId8"/>
    <p:sldId id="391" r:id="rId9"/>
    <p:sldId id="399" r:id="rId10"/>
    <p:sldId id="389" r:id="rId11"/>
    <p:sldId id="379" r:id="rId12"/>
    <p:sldId id="382" r:id="rId13"/>
    <p:sldId id="381" r:id="rId14"/>
    <p:sldId id="397" r:id="rId15"/>
    <p:sldId id="388" r:id="rId16"/>
    <p:sldId id="400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ac Kabazzi" initials="IK" lastIdx="1" clrIdx="0"/>
  <p:cmAuthor id="2" name="Julius Kasozi" initials="JK" lastIdx="5" clrIdx="1"/>
  <p:cmAuthor id="3" name="Isaac Kabazzi" initials="IK [2]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CCFF"/>
    <a:srgbClr val="006699"/>
    <a:srgbClr val="FFFFFE"/>
    <a:srgbClr val="9D4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6" autoAdjust="0"/>
    <p:restoredTop sz="83602" autoAdjust="0"/>
  </p:normalViewPr>
  <p:slideViewPr>
    <p:cSldViewPr snapToGrid="0" snapToObjects="1">
      <p:cViewPr varScale="1">
        <p:scale>
          <a:sx n="74" d="100"/>
          <a:sy n="74" d="100"/>
        </p:scale>
        <p:origin x="1004" y="52"/>
      </p:cViewPr>
      <p:guideLst>
        <p:guide orient="horz" pos="804"/>
        <p:guide pos="18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unhcr365-my.sharepoint.com/personal/kabazzi_unhcr_org/Documents/Documents/NYAKABAND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unhcr365-my.sharepoint.com/personal/kabazzi_unhcr_org/Documents/Documents/NYAKABAND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tx1"/>
                </a:solidFill>
              </a:rPr>
              <a:t>INFLUX TRENDS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Sheet1!$H$27</c:f>
              <c:strCache>
                <c:ptCount val="1"/>
                <c:pt idx="0">
                  <c:v>SSD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Sheet1!$I$26:$K$26</c:f>
              <c:strCache>
                <c:ptCount val="3"/>
                <c:pt idx="0">
                  <c:v>Nov</c:v>
                </c:pt>
                <c:pt idx="1">
                  <c:v>Dec</c:v>
                </c:pt>
                <c:pt idx="2">
                  <c:v>Jan</c:v>
                </c:pt>
              </c:strCache>
            </c:strRef>
          </c:cat>
          <c:val>
            <c:numRef>
              <c:f>Sheet1!$I$27:$K$27</c:f>
              <c:numCache>
                <c:formatCode>General</c:formatCode>
                <c:ptCount val="3"/>
                <c:pt idx="0">
                  <c:v>1387</c:v>
                </c:pt>
                <c:pt idx="1">
                  <c:v>2249</c:v>
                </c:pt>
                <c:pt idx="2">
                  <c:v>1932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86-4EBF-9FE8-4A2D3034541C}"/>
            </c:ext>
          </c:extLst>
        </c:ser>
        <c:ser>
          <c:idx val="1"/>
          <c:order val="1"/>
          <c:tx>
            <c:strRef>
              <c:f>Sheet1!$H$28</c:f>
              <c:strCache>
                <c:ptCount val="1"/>
                <c:pt idx="0">
                  <c:v>DRC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cat>
            <c:strRef>
              <c:f>Sheet1!$I$26:$K$26</c:f>
              <c:strCache>
                <c:ptCount val="3"/>
                <c:pt idx="0">
                  <c:v>Nov</c:v>
                </c:pt>
                <c:pt idx="1">
                  <c:v>Dec</c:v>
                </c:pt>
                <c:pt idx="2">
                  <c:v>Jan</c:v>
                </c:pt>
              </c:strCache>
            </c:strRef>
          </c:cat>
          <c:val>
            <c:numRef>
              <c:f>Sheet1!$I$28:$K$28</c:f>
              <c:numCache>
                <c:formatCode>General</c:formatCode>
                <c:ptCount val="3"/>
                <c:pt idx="0">
                  <c:v>3877</c:v>
                </c:pt>
                <c:pt idx="1">
                  <c:v>968</c:v>
                </c:pt>
                <c:pt idx="2">
                  <c:v>3799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86-4EBF-9FE8-4A2D3034541C}"/>
            </c:ext>
          </c:extLst>
        </c:ser>
        <c:ser>
          <c:idx val="2"/>
          <c:order val="2"/>
          <c:tx>
            <c:strRef>
              <c:f>Sheet1!$H$29</c:f>
              <c:strCache>
                <c:ptCount val="1"/>
                <c:pt idx="0">
                  <c:v>BDI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Sheet1!$I$26:$K$26</c:f>
              <c:strCache>
                <c:ptCount val="3"/>
                <c:pt idx="0">
                  <c:v>Nov</c:v>
                </c:pt>
                <c:pt idx="1">
                  <c:v>Dec</c:v>
                </c:pt>
                <c:pt idx="2">
                  <c:v>Jan</c:v>
                </c:pt>
              </c:strCache>
            </c:strRef>
          </c:cat>
          <c:val>
            <c:numRef>
              <c:f>Sheet1!$I$29:$K$29</c:f>
              <c:numCache>
                <c:formatCode>General</c:formatCode>
                <c:ptCount val="3"/>
                <c:pt idx="0">
                  <c:v>476</c:v>
                </c:pt>
                <c:pt idx="1">
                  <c:v>368</c:v>
                </c:pt>
                <c:pt idx="2">
                  <c:v>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286-4EBF-9FE8-4A2D303454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6278799"/>
        <c:axId val="853089679"/>
      </c:barChart>
      <c:catAx>
        <c:axId val="6562787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853089679"/>
        <c:crosses val="autoZero"/>
        <c:auto val="1"/>
        <c:lblAlgn val="ctr"/>
        <c:lblOffset val="100"/>
        <c:noMultiLvlLbl val="0"/>
      </c:catAx>
      <c:valAx>
        <c:axId val="853089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6562787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G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/>
              <a:t>New Arrival Screening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Sheet1!$A$7</c:f>
              <c:strCache>
                <c:ptCount val="1"/>
                <c:pt idx="0">
                  <c:v>GAM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Sheet1!$B$6:$I$6</c:f>
              <c:strCache>
                <c:ptCount val="8"/>
                <c:pt idx="0">
                  <c:v>Nyakabande TC</c:v>
                </c:pt>
                <c:pt idx="1">
                  <c:v>Matanda TC</c:v>
                </c:pt>
                <c:pt idx="2">
                  <c:v>Ntoroko TC</c:v>
                </c:pt>
                <c:pt idx="3">
                  <c:v>Kabazana RC</c:v>
                </c:pt>
                <c:pt idx="4">
                  <c:v>Kagoma RC</c:v>
                </c:pt>
                <c:pt idx="5">
                  <c:v>Lokung RC</c:v>
                </c:pt>
                <c:pt idx="6">
                  <c:v>Imvepi RC</c:v>
                </c:pt>
                <c:pt idx="7">
                  <c:v>Elegu TC</c:v>
                </c:pt>
              </c:strCache>
            </c:strRef>
          </c:cat>
          <c:val>
            <c:numRef>
              <c:f>Sheet1!$B$7:$I$7</c:f>
              <c:numCache>
                <c:formatCode>0.0%</c:formatCode>
                <c:ptCount val="8"/>
                <c:pt idx="0">
                  <c:v>0.12608695652173912</c:v>
                </c:pt>
                <c:pt idx="1">
                  <c:v>0.14285714285714285</c:v>
                </c:pt>
                <c:pt idx="2">
                  <c:v>0</c:v>
                </c:pt>
                <c:pt idx="3">
                  <c:v>8.1300813008130079E-2</c:v>
                </c:pt>
                <c:pt idx="4">
                  <c:v>1.1904761904761904E-2</c:v>
                </c:pt>
                <c:pt idx="5">
                  <c:v>2.4390243902439025E-2</c:v>
                </c:pt>
                <c:pt idx="6">
                  <c:v>9.9056603773584911E-2</c:v>
                </c:pt>
                <c:pt idx="7">
                  <c:v>1.1904761904761904E-2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0E-437D-802F-A76F427BE9E3}"/>
            </c:ext>
          </c:extLst>
        </c:ser>
        <c:ser>
          <c:idx val="1"/>
          <c:order val="1"/>
          <c:tx>
            <c:strRef>
              <c:f>Sheet1!$A$8</c:f>
              <c:strCache>
                <c:ptCount val="1"/>
                <c:pt idx="0">
                  <c:v>SAM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Sheet1!$B$6:$I$6</c:f>
              <c:strCache>
                <c:ptCount val="8"/>
                <c:pt idx="0">
                  <c:v>Nyakabande TC</c:v>
                </c:pt>
                <c:pt idx="1">
                  <c:v>Matanda TC</c:v>
                </c:pt>
                <c:pt idx="2">
                  <c:v>Ntoroko TC</c:v>
                </c:pt>
                <c:pt idx="3">
                  <c:v>Kabazana RC</c:v>
                </c:pt>
                <c:pt idx="4">
                  <c:v>Kagoma RC</c:v>
                </c:pt>
                <c:pt idx="5">
                  <c:v>Lokung RC</c:v>
                </c:pt>
                <c:pt idx="6">
                  <c:v>Imvepi RC</c:v>
                </c:pt>
                <c:pt idx="7">
                  <c:v>Elegu TC</c:v>
                </c:pt>
              </c:strCache>
            </c:strRef>
          </c:cat>
          <c:val>
            <c:numRef>
              <c:f>Sheet1!$B$8:$I$8</c:f>
              <c:numCache>
                <c:formatCode>0.0%</c:formatCode>
                <c:ptCount val="8"/>
                <c:pt idx="0">
                  <c:v>4.3478260869565216E-2</c:v>
                </c:pt>
                <c:pt idx="1">
                  <c:v>4.7619047619047616E-2</c:v>
                </c:pt>
                <c:pt idx="2">
                  <c:v>0</c:v>
                </c:pt>
                <c:pt idx="3">
                  <c:v>8.130081300813009E-3</c:v>
                </c:pt>
                <c:pt idx="4">
                  <c:v>0</c:v>
                </c:pt>
                <c:pt idx="5">
                  <c:v>0</c:v>
                </c:pt>
                <c:pt idx="6">
                  <c:v>9.433962264150943E-3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0E-437D-802F-A76F427BE9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51621295"/>
        <c:axId val="652834991"/>
      </c:barChart>
      <c:catAx>
        <c:axId val="6516212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652834991"/>
        <c:crosses val="autoZero"/>
        <c:auto val="1"/>
        <c:lblAlgn val="ctr"/>
        <c:lblOffset val="100"/>
        <c:noMultiLvlLbl val="0"/>
      </c:catAx>
      <c:valAx>
        <c:axId val="65283499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6516212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G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schemeClr val="tx1"/>
                </a:solidFill>
              </a:rPr>
              <a:t>NEW</a:t>
            </a:r>
            <a:r>
              <a:rPr lang="en-US" sz="1200" b="1" baseline="0" dirty="0">
                <a:solidFill>
                  <a:schemeClr val="tx1"/>
                </a:solidFill>
              </a:rPr>
              <a:t> ARRIVAL NUTRITION SCREENING AT NYAKABANDE TC</a:t>
            </a:r>
            <a:endParaRPr lang="en-US" sz="12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5660783684563334"/>
          <c:y val="2.78496548824046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G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cmam!$E$36</c:f>
              <c:strCache>
                <c:ptCount val="1"/>
                <c:pt idx="0">
                  <c:v>SAM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cmam!$D$37:$D$50</c:f>
              <c:strCache>
                <c:ptCount val="1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</c:v>
                </c:pt>
                <c:pt idx="13">
                  <c:v>Feb</c:v>
                </c:pt>
              </c:strCache>
            </c:strRef>
          </c:cat>
          <c:val>
            <c:numRef>
              <c:f>cmam!$E$37:$E$50</c:f>
              <c:numCache>
                <c:formatCode>0.0%</c:formatCode>
                <c:ptCount val="14"/>
                <c:pt idx="0">
                  <c:v>1.3736263736263736E-2</c:v>
                </c:pt>
                <c:pt idx="1">
                  <c:v>2.0338983050847456E-2</c:v>
                </c:pt>
                <c:pt idx="2">
                  <c:v>1.8656716417910446E-2</c:v>
                </c:pt>
                <c:pt idx="3">
                  <c:v>1.0714285714285714E-2</c:v>
                </c:pt>
                <c:pt idx="4">
                  <c:v>2.7272727272727271E-2</c:v>
                </c:pt>
                <c:pt idx="5">
                  <c:v>2.4436090225563908E-2</c:v>
                </c:pt>
                <c:pt idx="6">
                  <c:v>2.2044088176352707E-2</c:v>
                </c:pt>
                <c:pt idx="7">
                  <c:v>2.2556390977443608E-2</c:v>
                </c:pt>
                <c:pt idx="8">
                  <c:v>2.6836158192090395E-2</c:v>
                </c:pt>
                <c:pt idx="9">
                  <c:v>2.6373626373626374E-2</c:v>
                </c:pt>
                <c:pt idx="10">
                  <c:v>4.1580041580041582E-2</c:v>
                </c:pt>
                <c:pt idx="11">
                  <c:v>0.04</c:v>
                </c:pt>
                <c:pt idx="12">
                  <c:v>3.4161490683229816E-2</c:v>
                </c:pt>
                <c:pt idx="13">
                  <c:v>4.3478260869565216E-2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930-4EE7-AEE6-814DA9CC892C}"/>
            </c:ext>
          </c:extLst>
        </c:ser>
        <c:ser>
          <c:idx val="1"/>
          <c:order val="1"/>
          <c:tx>
            <c:strRef>
              <c:f>cmam!$F$36</c:f>
              <c:strCache>
                <c:ptCount val="1"/>
                <c:pt idx="0">
                  <c:v>MAM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cmam!$D$37:$D$50</c:f>
              <c:strCache>
                <c:ptCount val="1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</c:v>
                </c:pt>
                <c:pt idx="13">
                  <c:v>Feb</c:v>
                </c:pt>
              </c:strCache>
            </c:strRef>
          </c:cat>
          <c:val>
            <c:numRef>
              <c:f>cmam!$F$37:$F$50</c:f>
              <c:numCache>
                <c:formatCode>0.0%</c:formatCode>
                <c:ptCount val="14"/>
                <c:pt idx="0">
                  <c:v>6.3186813186813184E-2</c:v>
                </c:pt>
                <c:pt idx="1">
                  <c:v>3.0508474576271188E-2</c:v>
                </c:pt>
                <c:pt idx="2">
                  <c:v>5.2238805970149252E-2</c:v>
                </c:pt>
                <c:pt idx="3">
                  <c:v>5.7142857142857141E-2</c:v>
                </c:pt>
                <c:pt idx="4">
                  <c:v>5.1515151515151514E-2</c:v>
                </c:pt>
                <c:pt idx="5">
                  <c:v>8.646616541353383E-2</c:v>
                </c:pt>
                <c:pt idx="6">
                  <c:v>0.10621242484969939</c:v>
                </c:pt>
                <c:pt idx="7">
                  <c:v>7.7067669172932327E-2</c:v>
                </c:pt>
                <c:pt idx="8">
                  <c:v>7.4858757062146897E-2</c:v>
                </c:pt>
                <c:pt idx="9">
                  <c:v>5.9340659340659338E-2</c:v>
                </c:pt>
                <c:pt idx="10">
                  <c:v>7.2765072765072769E-2</c:v>
                </c:pt>
                <c:pt idx="11">
                  <c:v>0.11</c:v>
                </c:pt>
                <c:pt idx="12">
                  <c:v>8.3850931677018639E-2</c:v>
                </c:pt>
                <c:pt idx="13">
                  <c:v>8.2521739130434785E-2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930-4EE7-AEE6-814DA9CC892C}"/>
            </c:ext>
          </c:extLst>
        </c:ser>
        <c:ser>
          <c:idx val="2"/>
          <c:order val="2"/>
          <c:tx>
            <c:strRef>
              <c:f>cmam!$G$36</c:f>
              <c:strCache>
                <c:ptCount val="1"/>
                <c:pt idx="0">
                  <c:v>GAM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cmam!$D$37:$D$50</c:f>
              <c:strCache>
                <c:ptCount val="1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</c:v>
                </c:pt>
                <c:pt idx="13">
                  <c:v>Feb</c:v>
                </c:pt>
              </c:strCache>
            </c:strRef>
          </c:cat>
          <c:val>
            <c:numRef>
              <c:f>cmam!$G$37:$G$50</c:f>
              <c:numCache>
                <c:formatCode>0.0%</c:formatCode>
                <c:ptCount val="14"/>
                <c:pt idx="0">
                  <c:v>7.6923076923076927E-2</c:v>
                </c:pt>
                <c:pt idx="1">
                  <c:v>5.0847457627118647E-2</c:v>
                </c:pt>
                <c:pt idx="2">
                  <c:v>7.0895522388059698E-2</c:v>
                </c:pt>
                <c:pt idx="3">
                  <c:v>6.7857142857142852E-2</c:v>
                </c:pt>
                <c:pt idx="4">
                  <c:v>7.8787878787878782E-2</c:v>
                </c:pt>
                <c:pt idx="5">
                  <c:v>0.11090225563909774</c:v>
                </c:pt>
                <c:pt idx="6">
                  <c:v>0.12825651302605209</c:v>
                </c:pt>
                <c:pt idx="7">
                  <c:v>9.9624060150375934E-2</c:v>
                </c:pt>
                <c:pt idx="8">
                  <c:v>0.10169491525423729</c:v>
                </c:pt>
                <c:pt idx="9">
                  <c:v>8.5714285714285715E-2</c:v>
                </c:pt>
                <c:pt idx="10">
                  <c:v>0.11434511434511435</c:v>
                </c:pt>
                <c:pt idx="11">
                  <c:v>0.15</c:v>
                </c:pt>
                <c:pt idx="12">
                  <c:v>0.11801242236024845</c:v>
                </c:pt>
                <c:pt idx="13">
                  <c:v>0.126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930-4EE7-AEE6-814DA9CC89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41021311"/>
        <c:axId val="652829167"/>
      </c:lineChart>
      <c:catAx>
        <c:axId val="7410213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652829167"/>
        <c:crosses val="autoZero"/>
        <c:auto val="1"/>
        <c:lblAlgn val="ctr"/>
        <c:lblOffset val="100"/>
        <c:noMultiLvlLbl val="0"/>
      </c:catAx>
      <c:valAx>
        <c:axId val="6528291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7410213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G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solidFill>
                  <a:schemeClr val="tx1"/>
                </a:solidFill>
              </a:rPr>
              <a:t>GAM trend Nyakabande TC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'mass screening'!$A$8</c:f>
              <c:strCache>
                <c:ptCount val="1"/>
                <c:pt idx="0">
                  <c:v>GAM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857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'mass screening'!$B$7:$E$7</c:f>
              <c:strCache>
                <c:ptCount val="4"/>
                <c:pt idx="0">
                  <c:v>14-Dec</c:v>
                </c:pt>
                <c:pt idx="1">
                  <c:v>03-Jan</c:v>
                </c:pt>
                <c:pt idx="2">
                  <c:v>25-Jan</c:v>
                </c:pt>
                <c:pt idx="3">
                  <c:v>11-Feb</c:v>
                </c:pt>
              </c:strCache>
            </c:strRef>
          </c:cat>
          <c:val>
            <c:numRef>
              <c:f>'mass screening'!$B$8:$E$8</c:f>
              <c:numCache>
                <c:formatCode>General</c:formatCode>
                <c:ptCount val="4"/>
                <c:pt idx="0">
                  <c:v>22.9</c:v>
                </c:pt>
                <c:pt idx="1">
                  <c:v>12.5</c:v>
                </c:pt>
                <c:pt idx="2">
                  <c:v>8.9</c:v>
                </c:pt>
                <c:pt idx="3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83-47C4-853D-0101269C418B}"/>
            </c:ext>
          </c:extLst>
        </c:ser>
        <c:ser>
          <c:idx val="1"/>
          <c:order val="1"/>
          <c:tx>
            <c:strRef>
              <c:f>'mass screening'!$A$9</c:f>
              <c:strCache>
                <c:ptCount val="1"/>
                <c:pt idx="0">
                  <c:v>MAM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8575">
                <a:solidFill>
                  <a:srgbClr val="FF0000"/>
                </a:solidFill>
                <a:prstDash val="solid"/>
              </a:ln>
              <a:effectLst/>
            </c:spPr>
          </c:marker>
          <c:cat>
            <c:strRef>
              <c:f>'mass screening'!$B$7:$E$7</c:f>
              <c:strCache>
                <c:ptCount val="4"/>
                <c:pt idx="0">
                  <c:v>14-Dec</c:v>
                </c:pt>
                <c:pt idx="1">
                  <c:v>03-Jan</c:v>
                </c:pt>
                <c:pt idx="2">
                  <c:v>25-Jan</c:v>
                </c:pt>
                <c:pt idx="3">
                  <c:v>11-Feb</c:v>
                </c:pt>
              </c:strCache>
            </c:strRef>
          </c:cat>
          <c:val>
            <c:numRef>
              <c:f>'mass screening'!$B$9:$E$9</c:f>
              <c:numCache>
                <c:formatCode>General</c:formatCode>
                <c:ptCount val="4"/>
                <c:pt idx="0">
                  <c:v>17.8</c:v>
                </c:pt>
                <c:pt idx="1">
                  <c:v>8.3000000000000007</c:v>
                </c:pt>
                <c:pt idx="2">
                  <c:v>6.9</c:v>
                </c:pt>
                <c:pt idx="3">
                  <c:v>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83-47C4-853D-0101269C418B}"/>
            </c:ext>
          </c:extLst>
        </c:ser>
        <c:ser>
          <c:idx val="2"/>
          <c:order val="2"/>
          <c:tx>
            <c:strRef>
              <c:f>'mass screening'!$A$10</c:f>
              <c:strCache>
                <c:ptCount val="1"/>
                <c:pt idx="0">
                  <c:v>SAM</c:v>
                </c:pt>
              </c:strCache>
            </c:strRef>
          </c:tx>
          <c:spPr>
            <a:ln w="28575" cap="rnd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28575">
                <a:solidFill>
                  <a:srgbClr val="0070C0"/>
                </a:solidFill>
                <a:prstDash val="solid"/>
              </a:ln>
              <a:effectLst/>
            </c:spPr>
          </c:marker>
          <c:cat>
            <c:strRef>
              <c:f>'mass screening'!$B$7:$E$7</c:f>
              <c:strCache>
                <c:ptCount val="4"/>
                <c:pt idx="0">
                  <c:v>14-Dec</c:v>
                </c:pt>
                <c:pt idx="1">
                  <c:v>03-Jan</c:v>
                </c:pt>
                <c:pt idx="2">
                  <c:v>25-Jan</c:v>
                </c:pt>
                <c:pt idx="3">
                  <c:v>11-Feb</c:v>
                </c:pt>
              </c:strCache>
            </c:strRef>
          </c:cat>
          <c:val>
            <c:numRef>
              <c:f>'mass screening'!$B$10:$E$10</c:f>
              <c:numCache>
                <c:formatCode>General</c:formatCode>
                <c:ptCount val="4"/>
                <c:pt idx="0">
                  <c:v>5.0999999999999996</c:v>
                </c:pt>
                <c:pt idx="1">
                  <c:v>4.2</c:v>
                </c:pt>
                <c:pt idx="2">
                  <c:v>2</c:v>
                </c:pt>
                <c:pt idx="3">
                  <c:v>2.6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083-47C4-853D-0101269C41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4103967"/>
        <c:axId val="733968543"/>
      </c:lineChart>
      <c:catAx>
        <c:axId val="444103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733968543"/>
        <c:crosses val="autoZero"/>
        <c:auto val="1"/>
        <c:lblAlgn val="ctr"/>
        <c:lblOffset val="100"/>
        <c:noMultiLvlLbl val="0"/>
      </c:catAx>
      <c:valAx>
        <c:axId val="733968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G"/>
          </a:p>
        </c:txPr>
        <c:crossAx val="444103967"/>
        <c:crosses val="autoZero"/>
        <c:crossBetween val="between"/>
      </c:valAx>
      <c:spPr>
        <a:noFill/>
        <a:ln w="1905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4A8E7-590C-4F7F-A697-B3BA0FA926BB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A1401-FB51-460B-9182-6E41DE17F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7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03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 – Global Acute Malnutrition</a:t>
            </a:r>
          </a:p>
          <a:p>
            <a:r>
              <a:rPr lang="en-US" dirty="0"/>
              <a:t>SAM – Severe Acute Malnutrition</a:t>
            </a:r>
          </a:p>
          <a:p>
            <a:r>
              <a:rPr lang="en-US" dirty="0"/>
              <a:t>MAM – Moderate Acute Malnutrition</a:t>
            </a:r>
            <a:endParaRPr lang="en-U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64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EVD – Ebola Viral Disease</a:t>
            </a:r>
          </a:p>
          <a:p>
            <a:r>
              <a:rPr lang="en-US" dirty="0"/>
              <a:t>PoEs – Points of entry</a:t>
            </a:r>
          </a:p>
          <a:p>
            <a:r>
              <a:rPr lang="en-US" dirty="0"/>
              <a:t>TCs – Transit centers</a:t>
            </a:r>
          </a:p>
          <a:p>
            <a:r>
              <a:rPr lang="en-US" dirty="0"/>
              <a:t>RCs – Transit centers</a:t>
            </a:r>
          </a:p>
          <a:p>
            <a:r>
              <a:rPr lang="en-US" dirty="0"/>
              <a:t>HEB – High Energy </a:t>
            </a:r>
            <a:r>
              <a:rPr lang="en-US" dirty="0" err="1"/>
              <a:t>Buscuits</a:t>
            </a:r>
            <a:r>
              <a:rPr lang="en-US" dirty="0"/>
              <a:t> </a:t>
            </a:r>
            <a:endParaRPr lang="en-U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45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CMR – Crude Modality Rate</a:t>
            </a:r>
          </a:p>
          <a:p>
            <a:r>
              <a:rPr lang="en-US" dirty="0"/>
              <a:t>U5 MR Under 5 mortality rate</a:t>
            </a:r>
            <a:endParaRPr lang="en-U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53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PoCs – persons of concern</a:t>
            </a:r>
            <a:endParaRPr lang="en-U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84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Bi-weekly mass screening part of the new recommendations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8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5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0A1401-FB51-460B-9182-6E41DE17FE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98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4379485" cy="45110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55853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7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89" y="204787"/>
            <a:ext cx="31804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373698" cy="4166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6389" y="1299600"/>
            <a:ext cx="3180413" cy="30721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5103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3087195"/>
            <a:ext cx="9144000" cy="1423176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4870" y="205979"/>
            <a:ext cx="2057400" cy="41730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034" y="205979"/>
            <a:ext cx="6523436" cy="41730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8" y="204348"/>
            <a:ext cx="7913718" cy="9683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628" y="1299104"/>
            <a:ext cx="7913718" cy="30215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0C63B7-82E1-4009-BFEA-EDE84C4609A0}"/>
              </a:ext>
            </a:extLst>
          </p:cNvPr>
          <p:cNvCxnSpPr>
            <a:cxnSpLocks/>
          </p:cNvCxnSpPr>
          <p:nvPr userDrawn="1"/>
        </p:nvCxnSpPr>
        <p:spPr>
          <a:xfrm>
            <a:off x="991673" y="204348"/>
            <a:ext cx="0" cy="46445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F337A97-8BF1-4753-8468-02B3BD749B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7789" y="4791595"/>
            <a:ext cx="1605557" cy="29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32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9C85E-F12C-4EE5-A337-D6BBB8BEE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D53AD-1EC2-413A-BBCB-F7711E700D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9C741-B2E5-4B95-BD65-696326DB9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604EF-FE50-49E4-89AF-DAC065507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26368-9FD5-4F8E-9F8B-7062CC30F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90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7D3D7-189E-4313-9091-D76A5287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5996D-FAC1-4C09-9696-5BFD3F2CA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1C3D4-234E-4420-9406-73927CAB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C96A5-C572-4AF1-BD14-D2E81E8E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4040D-9AC3-4CB3-AC12-666E9EC3E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525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42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8C07-7B4C-4C67-A7BF-9F72A32A4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CBF31-7EB6-4439-87C9-FF65611FA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F1481-EF1A-4799-9E47-4778B1364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D1EBB-7201-4A61-94D0-39977307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6FD73-573A-43E2-8F00-A9377705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55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E964C-683A-45E5-AD22-885DBC8B6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2F5C4-E037-4858-B926-E2CE408A2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32B87E-8BBF-4E93-A8DD-FA0BCC53F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370974-C298-4F47-BB20-08F1151C1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D02DCD-7F1E-44C6-BC56-18F75BB53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3E623-DFC2-4895-BE71-568787EF8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065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FEB2D-EA26-4972-8F91-07AB33CE0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C1EC1-3BC3-487D-8908-654A3C70B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9B1278-03A4-489A-BE19-989BF6E0E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30B62C-52DD-487D-9DFF-F980EA242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B75971-C8EB-433F-8A13-FE87CC07E6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2CBF5A-B707-44E2-99C7-D50D32C3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11CE9-A531-408F-83C4-7EFFE3612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0FC8F6-FBF6-4ABC-9AC4-E02B70770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0190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62672-3098-4E8D-B7A8-06BB5E4E6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85B04E-B323-4B55-8AFE-813DA2279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FC7A2-82EB-4D37-899B-3838F68A4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E0518F-457B-4043-B512-763DEDAAB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934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FAAEA9-F9EA-4532-9C46-2CF404B6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7D14A-30B8-403E-8145-2FA0D4CB2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64714-9E8F-4CED-AC1E-11967D1C6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004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5F17B-714C-406A-A44A-CD9342516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60659-8ED6-424F-889C-AE2DBEA00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AD3C5F-84BE-48F7-9C3C-24318A8FF6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C337C2-BB67-4503-AE9E-8A5AA06E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2A0C3-B6E3-4CF4-8CD4-F886428C1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72950D-13FF-411B-8120-AA56EDEE9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2756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F11AA-1E72-4A87-942F-1E033B93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265637-460F-4E77-9ED3-5259AD6CB3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A100ED-7C67-446E-BB0C-82CC3CAEAA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3D1A85-D30D-454D-931E-BE59C426D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377C2A-F54E-4086-B11E-20FBC97FF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294B3E-7E4E-4380-94E7-6A27BCEBD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0394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C8116-BA07-4F1C-8798-02D372253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F9FEA-76A1-443D-9FF7-348F88479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F4915-24F4-49B4-8566-EA570E4D1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9085B-C434-416E-9C9F-F6719755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3CB87-87AD-47AC-9D11-61EFE21E5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475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E78B18-4BC8-4224-8DB2-481C12D385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293B1-3D37-4689-9FDE-22E7A598C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9E658-B461-41B0-954B-3426BF79E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937B0B-9F62-4D8B-9F33-B203A4C20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6FB1D-43AB-4AB0-9190-8FCAF60FA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128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89" y="4601426"/>
            <a:ext cx="1376999" cy="42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8" y="204348"/>
            <a:ext cx="7913718" cy="9683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628" y="1299104"/>
            <a:ext cx="7913718" cy="30215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4AEA98-67A5-4597-BF0A-5E4927CE2F2E}"/>
              </a:ext>
            </a:extLst>
          </p:cNvPr>
          <p:cNvGrpSpPr/>
          <p:nvPr userDrawn="1"/>
        </p:nvGrpSpPr>
        <p:grpSpPr>
          <a:xfrm>
            <a:off x="81652" y="294500"/>
            <a:ext cx="768355" cy="3397816"/>
            <a:chOff x="99758" y="835412"/>
            <a:chExt cx="768355" cy="339781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80E34D3-B079-4EF5-A4E6-842F5B743C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59" y="835412"/>
              <a:ext cx="768007" cy="76800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085803E-0E7A-454E-8CF8-A3A36E0FA1A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58" y="2009104"/>
              <a:ext cx="768355" cy="856446"/>
            </a:xfrm>
            <a:prstGeom prst="rect">
              <a:avLst/>
            </a:prstGeom>
          </p:spPr>
        </p:pic>
        <p:pic>
          <p:nvPicPr>
            <p:cNvPr id="1026" name="Picture 2" descr="Image result for WFP logo">
              <a:extLst>
                <a:ext uri="{FF2B5EF4-FFF2-40B4-BE49-F238E27FC236}">
                  <a16:creationId xmlns:a16="http://schemas.microsoft.com/office/drawing/2014/main" id="{AFDA0514-20B2-4A97-A713-FC41345F8E7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9758" y="3202815"/>
              <a:ext cx="752307" cy="10304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0C63B7-82E1-4009-BFEA-EDE84C4609A0}"/>
              </a:ext>
            </a:extLst>
          </p:cNvPr>
          <p:cNvCxnSpPr>
            <a:cxnSpLocks/>
          </p:cNvCxnSpPr>
          <p:nvPr userDrawn="1"/>
        </p:nvCxnSpPr>
        <p:spPr>
          <a:xfrm>
            <a:off x="991673" y="204348"/>
            <a:ext cx="0" cy="46445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947450E6-C088-42CF-B0A4-E03E64D9EA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" y="4111639"/>
            <a:ext cx="851832" cy="473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887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51008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488987"/>
            <a:ext cx="8810063" cy="2058093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9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130362"/>
            <a:ext cx="8695919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924940"/>
            <a:ext cx="8695919" cy="112514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034" y="1299600"/>
            <a:ext cx="428676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9600"/>
            <a:ext cx="431514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4598458" y="7299"/>
            <a:ext cx="4545541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4221550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221550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12058" cy="3028808"/>
          </a:xfrm>
        </p:spPr>
        <p:txBody>
          <a:bodyPr/>
          <a:lstStyle>
            <a:lvl1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3/2/2020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388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1299104"/>
            <a:ext cx="8754312" cy="302151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9034" y="4854839"/>
            <a:ext cx="652270" cy="1559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04" y="4854839"/>
            <a:ext cx="455188" cy="155916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70" r:id="rId2"/>
    <p:sldLayoutId id="2147493457" r:id="rId3"/>
    <p:sldLayoutId id="2147493471" r:id="rId4"/>
    <p:sldLayoutId id="2147493467" r:id="rId5"/>
    <p:sldLayoutId id="2147493458" r:id="rId6"/>
    <p:sldLayoutId id="2147493459" r:id="rId7"/>
    <p:sldLayoutId id="2147493460" r:id="rId8"/>
    <p:sldLayoutId id="2147493468" r:id="rId9"/>
    <p:sldLayoutId id="2147493469" r:id="rId10"/>
    <p:sldLayoutId id="2147493461" r:id="rId11"/>
    <p:sldLayoutId id="2147493462" r:id="rId12"/>
    <p:sldLayoutId id="2147493463" r:id="rId13"/>
    <p:sldLayoutId id="2147493464" r:id="rId14"/>
    <p:sldLayoutId id="2147493465" r:id="rId15"/>
    <p:sldLayoutId id="2147493466" r:id="rId16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FD23A0-B5AE-46FA-A971-B53334EFF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1B018-65E9-434D-B1C9-D379B7964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A5BBB-22AF-4965-BF07-2031FC089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C6C0C-4BD7-426F-90ED-304C17767E12}" type="datetimeFigureOut">
              <a:rPr lang="en-GB" smtClean="0"/>
              <a:t>02/03/2020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1B3C8-BF47-4AFE-98D0-317CBE9ED6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217D3-B89E-4B09-92E4-FC925A9E6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B6957-574B-44E9-BA5B-15D05604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65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4" r:id="rId1"/>
    <p:sldLayoutId id="2147493473" r:id="rId2"/>
    <p:sldLayoutId id="2147493474" r:id="rId3"/>
    <p:sldLayoutId id="2147493475" r:id="rId4"/>
    <p:sldLayoutId id="2147493476" r:id="rId5"/>
    <p:sldLayoutId id="2147493477" r:id="rId6"/>
    <p:sldLayoutId id="2147493478" r:id="rId7"/>
    <p:sldLayoutId id="2147493479" r:id="rId8"/>
    <p:sldLayoutId id="2147493480" r:id="rId9"/>
    <p:sldLayoutId id="2147493481" r:id="rId10"/>
    <p:sldLayoutId id="2147493482" r:id="rId11"/>
    <p:sldLayoutId id="21474934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97033C96-6E13-4A5B-B634-8472FBD7FC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" t="4838" r="2151" b="29185"/>
          <a:stretch/>
        </p:blipFill>
        <p:spPr>
          <a:xfrm>
            <a:off x="254524" y="929139"/>
            <a:ext cx="8616099" cy="291699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31174"/>
            <a:ext cx="8810063" cy="484105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Nutrition Situation Updates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EB08499-21A6-4474-A343-BA558F841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479" y="3459636"/>
            <a:ext cx="8810063" cy="645439"/>
          </a:xfrm>
        </p:spPr>
        <p:txBody>
          <a:bodyPr/>
          <a:lstStyle/>
          <a:p>
            <a:endParaRPr lang="en-UG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15143" y="3846136"/>
            <a:ext cx="5155480" cy="6454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b" anchorCtr="0">
            <a:normAutofit fontScale="92500" lnSpcReduction="20000"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Refugee Inter-Agency Coordination Meeting </a:t>
            </a:r>
          </a:p>
          <a:p>
            <a:pPr algn="r">
              <a:lnSpc>
                <a:spcPct val="150000"/>
              </a:lnSpc>
            </a:pP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UNHCR Kampala | 28.02.2020</a:t>
            </a:r>
            <a:endParaRPr lang="en-GB" sz="11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F86D7C-5A1F-4BB5-B4C4-365189A50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24" y="3888286"/>
            <a:ext cx="697965" cy="6979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B87146-C6CC-4BD8-8D82-1360E941B7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89" y="3732801"/>
            <a:ext cx="828848" cy="8288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95DBB9-1A51-4C1B-97D6-72595216E2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382" y="3818625"/>
            <a:ext cx="743024" cy="74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84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3BA3121-F8F2-429A-B06E-A1B327476A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767" y="138064"/>
            <a:ext cx="8078771" cy="436971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Through 2020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60E83A-4E14-4723-86BF-A84C4A45F6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479" y="716438"/>
            <a:ext cx="8810063" cy="3667026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Continued advocacy for decongestion and short stays, reactivation of Nyakabande A</a:t>
            </a:r>
            <a:endParaRPr lang="en-GB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Establishment of ITC services at Kisoro Hospital</a:t>
            </a:r>
          </a:p>
          <a:p>
            <a:pPr marL="0" indent="0">
              <a:buNone/>
            </a:pPr>
            <a:endParaRPr lang="en-US" sz="2000" dirty="0"/>
          </a:p>
          <a:p>
            <a:pPr marL="0" indent="0" algn="l">
              <a:lnSpc>
                <a:spcPct val="90000"/>
              </a:lnSpc>
              <a:spcBef>
                <a:spcPct val="0"/>
              </a:spcBef>
              <a:buNone/>
            </a:pPr>
            <a:r>
              <a:rPr lang="en-US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   UNICEF support in 2020</a:t>
            </a:r>
          </a:p>
          <a:p>
            <a:pPr marL="0" indent="0">
              <a:buNone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Planning for Kisoro DLG for nutrition commodities, equipment and medicines and vaccines;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Capacity building of staff (IMAM, HMIS);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Mentorships and supervision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238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49CFB4F-2A97-4808-A053-CBB29443F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8"/>
            <a:ext cx="8754312" cy="968351"/>
          </a:xfrm>
        </p:spPr>
        <p:txBody>
          <a:bodyPr/>
          <a:lstStyle/>
          <a:p>
            <a:r>
              <a:rPr lang="en-US" dirty="0"/>
              <a:t>Pictorial</a:t>
            </a:r>
          </a:p>
        </p:txBody>
      </p:sp>
      <p:pic>
        <p:nvPicPr>
          <p:cNvPr id="6" name="Content Placeholder 5" descr="A group of people in a room&#10;&#10;Description automatically generated">
            <a:extLst>
              <a:ext uri="{FF2B5EF4-FFF2-40B4-BE49-F238E27FC236}">
                <a16:creationId xmlns:a16="http://schemas.microsoft.com/office/drawing/2014/main" id="{717B7DF2-E336-49B3-BADD-1994958D36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31833" r="9846" b="-1"/>
          <a:stretch/>
        </p:blipFill>
        <p:spPr>
          <a:xfrm>
            <a:off x="209034" y="1299600"/>
            <a:ext cx="4286766" cy="3087195"/>
          </a:xfrm>
          <a:prstGeom prst="rect">
            <a:avLst/>
          </a:prstGeom>
          <a:noFill/>
        </p:spPr>
      </p:pic>
      <p:pic>
        <p:nvPicPr>
          <p:cNvPr id="9" name="Content Placeholder 8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3FC438DF-9CD8-4863-81BA-35E99E3643E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l="14247" r="23204" b="1"/>
          <a:stretch/>
        </p:blipFill>
        <p:spPr>
          <a:xfrm>
            <a:off x="4648200" y="1299600"/>
            <a:ext cx="4315146" cy="3087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60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A3EB83-1581-454C-B05C-4A37BE444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328" y="270039"/>
            <a:ext cx="8059917" cy="540666"/>
          </a:xfrm>
        </p:spPr>
        <p:txBody>
          <a:bodyPr/>
          <a:lstStyle/>
          <a:p>
            <a:r>
              <a:rPr lang="en-US" sz="3200" dirty="0"/>
              <a:t>Key stakeholders at Nyakabande TC</a:t>
            </a:r>
            <a:endParaRPr lang="en-UG" sz="320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31DBCF8-FF56-418C-9CD9-776476F2A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864" y="1112364"/>
            <a:ext cx="7626284" cy="1376312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OPM, UNHCR, WFP, UNICEF, MTI, CAFOMI, </a:t>
            </a:r>
            <a:r>
              <a:rPr lang="en-US"/>
              <a:t>SCI, AIRD, </a:t>
            </a:r>
            <a:r>
              <a:rPr lang="en-US" dirty="0"/>
              <a:t>Kisoro DLG, Potter’s Village Children’s Hospital, Kabale RRH.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151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2EAD4-67B4-46BD-97AC-1A7320550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68" y="462876"/>
            <a:ext cx="8810063" cy="641024"/>
          </a:xfrm>
        </p:spPr>
        <p:txBody>
          <a:bodyPr/>
          <a:lstStyle/>
          <a:p>
            <a:r>
              <a:rPr lang="en-US" sz="3200" dirty="0"/>
              <a:t>Influx trends</a:t>
            </a:r>
            <a:endParaRPr lang="x-none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C0311-F933-4C64-9048-2D9F7A1CB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2804" y="1486999"/>
            <a:ext cx="3704734" cy="240153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New arrival trend lower in Dec 2019, up in Jan 2020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Influx higher in the DRC situation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Current relocations to Nakivale, Imvepi, Palabek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FBD0D1C-02B3-4A0A-BBDD-DDDC096D6E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220904"/>
              </p:ext>
            </p:extLst>
          </p:nvPr>
        </p:nvGraphicFramePr>
        <p:xfrm>
          <a:off x="4072379" y="1214721"/>
          <a:ext cx="4619134" cy="2946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4522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14B89-106C-4F88-B76B-2B4A0D682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611662"/>
          </a:xfrm>
        </p:spPr>
        <p:txBody>
          <a:bodyPr/>
          <a:lstStyle/>
          <a:p>
            <a:r>
              <a:rPr lang="en-US" sz="2800" dirty="0"/>
              <a:t>Nutrition situation on arrival at TCs and RCs</a:t>
            </a:r>
            <a:endParaRPr lang="en-UG" sz="2800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95F25AC-34B1-4724-8051-7F1CB10DC02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98527121"/>
              </p:ext>
            </p:extLst>
          </p:nvPr>
        </p:nvGraphicFramePr>
        <p:xfrm>
          <a:off x="1310325" y="1071121"/>
          <a:ext cx="7041823" cy="32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BB5933F7-F13A-4929-AEAA-0537C9CCD321}"/>
              </a:ext>
            </a:extLst>
          </p:cNvPr>
          <p:cNvSpPr/>
          <p:nvPr/>
        </p:nvSpPr>
        <p:spPr>
          <a:xfrm>
            <a:off x="6344240" y="2832754"/>
            <a:ext cx="1489435" cy="131503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G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02625F-B81F-4EA2-80CC-E038B0109DA6}"/>
              </a:ext>
            </a:extLst>
          </p:cNvPr>
          <p:cNvCxnSpPr/>
          <p:nvPr/>
        </p:nvCxnSpPr>
        <p:spPr>
          <a:xfrm>
            <a:off x="5967167" y="1593130"/>
            <a:ext cx="0" cy="2479249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08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E023BEDA-1E3A-435A-A358-B87A6006A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78373"/>
          </a:xfrm>
        </p:spPr>
        <p:txBody>
          <a:bodyPr>
            <a:normAutofit/>
          </a:bodyPr>
          <a:lstStyle/>
          <a:p>
            <a:r>
              <a:rPr lang="en-GB" sz="2800" dirty="0"/>
              <a:t>Transit Centres and Reception Centres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782A-5532-4DE1-86C3-48562B503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206" y="1084082"/>
            <a:ext cx="8418136" cy="3299382"/>
          </a:xfrm>
        </p:spPr>
        <p:txBody>
          <a:bodyPr>
            <a:normAutofit/>
          </a:bodyPr>
          <a:lstStyle/>
          <a:p>
            <a:pPr marL="342900" indent="-3429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New arrival screening implemented at PoEs, TCs, and RCs to detect acute malnutrition, morbidities, EVD, et al.</a:t>
            </a:r>
          </a:p>
          <a:p>
            <a:pPr marL="342900" indent="-3429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Services: screening (security, health), shelter, food assistance (HEB, warm meals), primary health care, registration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Long stays and overcrowding overwhelm the capacity of existing systems and infrastructure to cope. Lead to;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0000"/>
                </a:solidFill>
                <a:latin typeface="+mj-lt"/>
              </a:rPr>
              <a:t>High incidence of acute malnutrition and common childhood morbidities, s</a:t>
            </a:r>
            <a:r>
              <a:rPr lang="en-GB" sz="1800" dirty="0">
                <a:solidFill>
                  <a:srgbClr val="FF0000"/>
                </a:solidFill>
              </a:rPr>
              <a:t>ub-optimal WASH, and h</a:t>
            </a:r>
            <a:r>
              <a:rPr lang="en-GB" sz="1800" dirty="0">
                <a:solidFill>
                  <a:srgbClr val="FF0000"/>
                </a:solidFill>
                <a:latin typeface="+mj-lt"/>
              </a:rPr>
              <a:t>igh risk of childhood mortality</a:t>
            </a:r>
          </a:p>
        </p:txBody>
      </p:sp>
    </p:spTree>
    <p:extLst>
      <p:ext uri="{BB962C8B-B14F-4D97-AF65-F5344CB8AC3E}">
        <p14:creationId xmlns:p14="http://schemas.microsoft.com/office/powerpoint/2010/main" val="478764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85CCC-DB13-4365-8CBC-06756865C9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479" y="138064"/>
            <a:ext cx="8810063" cy="568947"/>
          </a:xfrm>
        </p:spPr>
        <p:txBody>
          <a:bodyPr/>
          <a:lstStyle/>
          <a:p>
            <a:r>
              <a:rPr lang="en-US" sz="3200" dirty="0"/>
              <a:t>Nyakabande TC</a:t>
            </a:r>
            <a:endParaRPr lang="en-UG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EA816-1F46-411D-A390-4AF14A3E5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479" y="776336"/>
            <a:ext cx="8961521" cy="4229100"/>
          </a:xfrm>
        </p:spPr>
        <p:txBody>
          <a:bodyPr>
            <a:normAutofit fontScale="62500" lnSpcReduction="20000"/>
          </a:bodyPr>
          <a:lstStyle/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900" dirty="0"/>
              <a:t>Joint UNHCR-WFP and donor missions assessed gaps and recommended actions</a:t>
            </a: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900" dirty="0"/>
              <a:t>2019 CMR was 0.2 deaths/1000/month (*0.75) and U5 MR of 0.8 deaths/1000/month (*1.5), both within acceptable emergency cutoffs. </a:t>
            </a: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900" dirty="0"/>
              <a:t>Deterioration linked to long stays, congestion, co-morbidities, stockouts of nutrition commodities. </a:t>
            </a: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900" dirty="0"/>
              <a:t>High child mortality: 11 deaths between Nov and Dec; 6 deaths linked to malnutrition. Arrived in severe state, died at Kisoro Hospital and Potter’s village</a:t>
            </a: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900" dirty="0"/>
              <a:t>Common morbidities: diarrhea, worms infestation, malaria</a:t>
            </a: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rgbClr val="FF0000"/>
                </a:solidFill>
              </a:rPr>
              <a:t>No death reported in 2020</a:t>
            </a:r>
          </a:p>
          <a:p>
            <a:endParaRPr lang="en-UG" dirty="0"/>
          </a:p>
        </p:txBody>
      </p:sp>
    </p:spTree>
    <p:extLst>
      <p:ext uri="{BB962C8B-B14F-4D97-AF65-F5344CB8AC3E}">
        <p14:creationId xmlns:p14="http://schemas.microsoft.com/office/powerpoint/2010/main" val="2074963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462224"/>
          </a:xfrm>
        </p:spPr>
        <p:txBody>
          <a:bodyPr>
            <a:normAutofit/>
          </a:bodyPr>
          <a:lstStyle/>
          <a:p>
            <a:r>
              <a:rPr lang="en-US" sz="3200" dirty="0"/>
              <a:t>New arrival nutrition screening</a:t>
            </a:r>
            <a:endParaRPr lang="en-GB" sz="32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50FBD3C-15E5-4BD9-BC11-120D6428C8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9769788"/>
              </p:ext>
            </p:extLst>
          </p:nvPr>
        </p:nvGraphicFramePr>
        <p:xfrm>
          <a:off x="1422703" y="1310831"/>
          <a:ext cx="6329613" cy="3100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D62ADF7F-3FD2-489C-930B-C0681426551B}"/>
              </a:ext>
            </a:extLst>
          </p:cNvPr>
          <p:cNvSpPr/>
          <p:nvPr/>
        </p:nvSpPr>
        <p:spPr>
          <a:xfrm>
            <a:off x="6026986" y="1655579"/>
            <a:ext cx="1222226" cy="22817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AF2750-6C7A-4615-95CE-80D29B177800}"/>
              </a:ext>
            </a:extLst>
          </p:cNvPr>
          <p:cNvSpPr txBox="1">
            <a:spLocks/>
          </p:cNvSpPr>
          <p:nvPr/>
        </p:nvSpPr>
        <p:spPr>
          <a:xfrm>
            <a:off x="926225" y="731697"/>
            <a:ext cx="7913718" cy="462224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Reflects the nutrition situation of PoCs on arrival into Uganda</a:t>
            </a:r>
          </a:p>
        </p:txBody>
      </p:sp>
    </p:spTree>
    <p:extLst>
      <p:ext uri="{BB962C8B-B14F-4D97-AF65-F5344CB8AC3E}">
        <p14:creationId xmlns:p14="http://schemas.microsoft.com/office/powerpoint/2010/main" val="2344232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3BE90-E7CE-4012-90C8-A440A1C330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912" y="270039"/>
            <a:ext cx="8314443" cy="552847"/>
          </a:xfrm>
        </p:spPr>
        <p:txBody>
          <a:bodyPr/>
          <a:lstStyle/>
          <a:p>
            <a:r>
              <a:rPr lang="en-US" sz="3200" dirty="0"/>
              <a:t>Nutrition situation during stays</a:t>
            </a:r>
            <a:endParaRPr lang="x-none" sz="32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B981B32-D307-47D2-9396-0291C818A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479" y="1667267"/>
            <a:ext cx="3955887" cy="2653347"/>
          </a:xfrm>
        </p:spPr>
        <p:txBody>
          <a:bodyPr>
            <a:normAutofit/>
          </a:bodyPr>
          <a:lstStyle/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Based on bi-weekly screening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GAM, MAM, SAM  rates highest in Dec at </a:t>
            </a:r>
            <a:r>
              <a:rPr lang="en-US" sz="2000" dirty="0">
                <a:solidFill>
                  <a:srgbClr val="FF0000"/>
                </a:solidFill>
              </a:rPr>
              <a:t>22.9%, 17.8% and  5.1%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Trend reduced in Q1(Feb) 2020  to GAM, MAM, and SAM of </a:t>
            </a:r>
            <a:r>
              <a:rPr lang="en-US" sz="2000" dirty="0">
                <a:solidFill>
                  <a:srgbClr val="0070C0"/>
                </a:solidFill>
              </a:rPr>
              <a:t>10%, 7.4% and 2.6%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20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5134623-DF99-4EF8-B5C7-1E41171F7D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0635642"/>
              </p:ext>
            </p:extLst>
          </p:nvPr>
        </p:nvGraphicFramePr>
        <p:xfrm>
          <a:off x="4326903" y="1299104"/>
          <a:ext cx="4718115" cy="3021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61097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AD24B-3BCF-4EEC-A3FC-48EC08967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449" y="270039"/>
            <a:ext cx="8342093" cy="46525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/>
              <a:t>Response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32A476-4AD1-40C2-81E6-97E9736A9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3683" y="882650"/>
            <a:ext cx="6599208" cy="3222425"/>
          </a:xfrm>
        </p:spPr>
        <p:txBody>
          <a:bodyPr>
            <a:normAutofit fontScale="92500" lnSpcReduction="20000"/>
          </a:bodyPr>
          <a:lstStyle/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/>
              <a:t>Active relocations </a:t>
            </a:r>
            <a:r>
              <a:rPr lang="en-US" sz="1800" dirty="0"/>
              <a:t>to Nakivale, use of bigger convoys as part of the relocation strategy</a:t>
            </a: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Strengthened nutrition surveillance - bi-weekly mass screening, </a:t>
            </a:r>
            <a:r>
              <a:rPr lang="en-US" sz="1800" dirty="0">
                <a:solidFill>
                  <a:srgbClr val="FF0000"/>
                </a:solidFill>
              </a:rPr>
              <a:t>close monitoring of cases on treatment, use of buddy system</a:t>
            </a: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Complementary fresh foods e.g. vegetables, spices</a:t>
            </a: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Increased kitchen human resource</a:t>
            </a: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Blanket SFP triggered for 3 months (WFP supported) for all U5 children, PLWs. Coverage at 83%. Prevents deterioration, lowers risk of mortality</a:t>
            </a: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UNHCR &amp; WFP routine technical support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0E7BD2-0CFC-43A6-923E-95190054F61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04222" y="1516758"/>
            <a:ext cx="3222425" cy="1954212"/>
          </a:xfrm>
        </p:spPr>
      </p:pic>
    </p:spTree>
    <p:extLst>
      <p:ext uri="{BB962C8B-B14F-4D97-AF65-F5344CB8AC3E}">
        <p14:creationId xmlns:p14="http://schemas.microsoft.com/office/powerpoint/2010/main" val="2753915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67F82C8F-B695-47BA-AB35-9F12F8F51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353" y="634019"/>
            <a:ext cx="8738647" cy="4079383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Mass deworming in Jan 2020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Kitchen upgrades </a:t>
            </a:r>
          </a:p>
          <a:p>
            <a:pPr marL="914400" lvl="1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Kitchen eco stoves repaired, dining shade under construction, ongoing procurement to expand storage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Human resource: More staff hired, training in nutrition case management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Improved  WASH ( drainage, handwashing stations)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Primary health care at Nyakabande TC, Kisoro Hospital, Potter’s village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Active treatment of acute malnutrition – WFP, UNICEF, RRH commodity support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IYCF assessment and counseling, ECD - SCI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Wrist bands for easy ID of the malnourished and sick</a:t>
            </a:r>
          </a:p>
          <a:p>
            <a:pPr marL="800100" lvl="1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spcAft>
                <a:spcPts val="1200"/>
              </a:spcAft>
            </a:pPr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B13868-16EC-49D0-8B45-4C9F512639D3}"/>
              </a:ext>
            </a:extLst>
          </p:cNvPr>
          <p:cNvSpPr txBox="1">
            <a:spLocks/>
          </p:cNvSpPr>
          <p:nvPr/>
        </p:nvSpPr>
        <p:spPr>
          <a:xfrm>
            <a:off x="405353" y="3467"/>
            <a:ext cx="7758389" cy="473765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7500"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Response cont’d</a:t>
            </a:r>
          </a:p>
        </p:txBody>
      </p:sp>
    </p:spTree>
    <p:extLst>
      <p:ext uri="{BB962C8B-B14F-4D97-AF65-F5344CB8AC3E}">
        <p14:creationId xmlns:p14="http://schemas.microsoft.com/office/powerpoint/2010/main" val="519119004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B7D25836F67646A98C66F1CDD61673" ma:contentTypeVersion="13" ma:contentTypeDescription="Create a new document." ma:contentTypeScope="" ma:versionID="0daa20de51bade2e2073c0579945d229">
  <xsd:schema xmlns:xsd="http://www.w3.org/2001/XMLSchema" xmlns:xs="http://www.w3.org/2001/XMLSchema" xmlns:p="http://schemas.microsoft.com/office/2006/metadata/properties" xmlns:ns3="6df68d03-0d94-44b1-a9a2-765e7690f201" xmlns:ns4="1d8ebf77-cd33-4f18-bb2b-d077fe339d9a" targetNamespace="http://schemas.microsoft.com/office/2006/metadata/properties" ma:root="true" ma:fieldsID="372369761cdcb338b78eb9239a679d39" ns3:_="" ns4:_="">
    <xsd:import namespace="6df68d03-0d94-44b1-a9a2-765e7690f201"/>
    <xsd:import namespace="1d8ebf77-cd33-4f18-bb2b-d077fe339d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68d03-0d94-44b1-a9a2-765e7690f2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8ebf77-cd33-4f18-bb2b-d077fe339d9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042527-CC7B-45FE-BED8-92000D6477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f68d03-0d94-44b1-a9a2-765e7690f201"/>
    <ds:schemaRef ds:uri="1d8ebf77-cd33-4f18-bb2b-d077fe339d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89DA79-1563-4C65-BEA5-5997E4C551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6353E7-7409-4E6A-9D6A-66C27FE5833B}">
  <ds:schemaRefs>
    <ds:schemaRef ds:uri="http://schemas.microsoft.com/office/infopath/2007/PartnerControls"/>
    <ds:schemaRef ds:uri="6df68d03-0d94-44b1-a9a2-765e7690f201"/>
    <ds:schemaRef ds:uri="1d8ebf77-cd33-4f18-bb2b-d077fe339d9a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639</Words>
  <Application>Microsoft Office PowerPoint</Application>
  <PresentationFormat>On-screen Show (16:9)</PresentationFormat>
  <Paragraphs>86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UNHCR2016</vt:lpstr>
      <vt:lpstr>Custom Design</vt:lpstr>
      <vt:lpstr>Nutrition Situation Updates</vt:lpstr>
      <vt:lpstr>Influx trends</vt:lpstr>
      <vt:lpstr>Nutrition situation on arrival at TCs and RCs</vt:lpstr>
      <vt:lpstr>Transit Centres and Reception Centres</vt:lpstr>
      <vt:lpstr>Nyakabande TC</vt:lpstr>
      <vt:lpstr>New arrival nutrition screening</vt:lpstr>
      <vt:lpstr>Nutrition situation during stays</vt:lpstr>
      <vt:lpstr>Response</vt:lpstr>
      <vt:lpstr>PowerPoint Presentation</vt:lpstr>
      <vt:lpstr>Through 2020</vt:lpstr>
      <vt:lpstr>Pictorial</vt:lpstr>
      <vt:lpstr>Key stakeholders at Nyakabande TC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 Situation Updates</dc:title>
  <dc:creator>Isaac Kabazzi</dc:creator>
  <cp:lastModifiedBy>Isaac Kabazzi</cp:lastModifiedBy>
  <cp:revision>9</cp:revision>
  <dcterms:created xsi:type="dcterms:W3CDTF">2020-02-27T18:02:03Z</dcterms:created>
  <dcterms:modified xsi:type="dcterms:W3CDTF">2020-03-02T13:43:04Z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0x010100C6B7D25836F67646A98C66F1CDD61673</vt:lpwstr>
  </property>
</Properties>
</file>