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72" r:id="rId2"/>
    <p:sldId id="266" r:id="rId3"/>
    <p:sldId id="257" r:id="rId4"/>
    <p:sldId id="267" r:id="rId5"/>
    <p:sldId id="258" r:id="rId6"/>
    <p:sldId id="259" r:id="rId7"/>
    <p:sldId id="260" r:id="rId8"/>
    <p:sldId id="268" r:id="rId9"/>
    <p:sldId id="269" r:id="rId10"/>
    <p:sldId id="270" r:id="rId11"/>
    <p:sldId id="261" r:id="rId12"/>
    <p:sldId id="274" r:id="rId13"/>
    <p:sldId id="262" r:id="rId14"/>
    <p:sldId id="263" r:id="rId15"/>
    <p:sldId id="264" r:id="rId16"/>
    <p:sldId id="265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3" d="100"/>
          <a:sy n="73" d="100"/>
        </p:scale>
        <p:origin x="-119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AADB1-ACD2-6544-8A94-ED29EB4A24CB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4F9C3-6CEA-B84E-8269-04397ECA302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document everybody hopefully knows..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6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Just to show what is in the 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3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Just to show what is in the 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4F9C3-6CEA-B84E-8269-04397ECA302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3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clear</a:t>
            </a:r>
            <a:r>
              <a:rPr lang="en-US" baseline="0" dirty="0" smtClean="0"/>
              <a:t> plan/strategy, priorities, </a:t>
            </a:r>
            <a:r>
              <a:rPr lang="en-US" baseline="0" dirty="0" err="1" smtClean="0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1B1BAD-EFC5-4142-A9F0-ADD3DB3AF8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79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6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23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91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440000"/>
            <a:ext cx="81360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0000" y="6192000"/>
            <a:ext cx="8424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360363"/>
            <a:ext cx="2368004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88" y="6210001"/>
            <a:ext cx="122052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360000" y="360000"/>
            <a:ext cx="8424000" cy="5292000"/>
          </a:xfrm>
          <a:prstGeom prst="rect">
            <a:avLst/>
          </a:prstGeom>
          <a:solidFill>
            <a:srgbClr val="00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4000" y="1512000"/>
            <a:ext cx="8136000" cy="4320480"/>
          </a:xfrm>
        </p:spPr>
        <p:txBody>
          <a:bodyPr tIns="108000" bIns="108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03238" y="548680"/>
            <a:ext cx="8136762" cy="772107"/>
          </a:xfrm>
        </p:spPr>
        <p:txBody>
          <a:bodyPr wrap="none" tIns="108000" bIns="108000"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5652000"/>
            <a:ext cx="2271538" cy="12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835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7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20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4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6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8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7F05F-1294-E745-8E71-895F3D483398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6A28E-3E28-644A-A0C5-8581B0EC043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9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Rodada </a:t>
            </a:r>
            <a:r>
              <a:rPr lang="pt-BR" dirty="0"/>
              <a:t>de </a:t>
            </a:r>
            <a:r>
              <a:rPr lang="pt-BR" dirty="0" smtClean="0"/>
              <a:t>introdução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‘</a:t>
            </a:r>
            <a:r>
              <a:rPr lang="pt-BR" dirty="0" err="1" smtClean="0"/>
              <a:t>Coordination</a:t>
            </a:r>
            <a:r>
              <a:rPr lang="pt-BR" dirty="0" smtClean="0"/>
              <a:t> </a:t>
            </a:r>
            <a:r>
              <a:rPr lang="pt-BR" dirty="0" err="1" smtClean="0"/>
              <a:t>pitch</a:t>
            </a:r>
            <a:r>
              <a:rPr lang="pt-BR" dirty="0" smtClean="0"/>
              <a:t>’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Proposta </a:t>
            </a:r>
            <a:r>
              <a:rPr lang="pt-BR" dirty="0"/>
              <a:t>de </a:t>
            </a:r>
            <a:r>
              <a:rPr lang="pt-BR" dirty="0" smtClean="0"/>
              <a:t>estratégia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Discussão </a:t>
            </a:r>
            <a:r>
              <a:rPr lang="pt-BR" dirty="0"/>
              <a:t>de </a:t>
            </a:r>
            <a:r>
              <a:rPr lang="pt-BR" dirty="0" smtClean="0"/>
              <a:t>estratégia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Recursos disponíveis 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err="1" smtClean="0"/>
              <a:t>Wrap</a:t>
            </a:r>
            <a:r>
              <a:rPr lang="pt-BR" dirty="0" smtClean="0"/>
              <a:t> </a:t>
            </a:r>
            <a:r>
              <a:rPr lang="pt-BR" dirty="0" err="1" smtClean="0"/>
              <a:t>up</a:t>
            </a:r>
            <a:endParaRPr lang="pt-BR" dirty="0" smtClean="0"/>
          </a:p>
          <a:p>
            <a:endParaRPr lang="pt-BR" dirty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8283185" cy="674200"/>
          </a:xfrm>
        </p:spPr>
        <p:txBody>
          <a:bodyPr/>
          <a:lstStyle/>
          <a:p>
            <a:r>
              <a:rPr lang="en-US" sz="3200" dirty="0" smtClean="0">
                <a:latin typeface="+mn-lt"/>
              </a:rPr>
              <a:t>Agenda </a:t>
            </a:r>
            <a:r>
              <a:rPr lang="nl-NL" sz="3200" dirty="0">
                <a:latin typeface="+mn-lt"/>
              </a:rPr>
              <a:t> </a:t>
            </a:r>
            <a:r>
              <a:rPr lang="en-US" sz="3200" dirty="0" smtClean="0">
                <a:latin typeface="+mn-lt"/>
              </a:rPr>
              <a:t> National NUT/WASH </a:t>
            </a:r>
            <a:r>
              <a:rPr lang="nl-NL" sz="3200" dirty="0" smtClean="0">
                <a:latin typeface="+mn-lt"/>
              </a:rPr>
              <a:t>Brasil</a:t>
            </a:r>
            <a:r>
              <a:rPr lang="en-US" sz="3200" dirty="0" smtClean="0">
                <a:latin typeface="+mn-lt"/>
              </a:rPr>
              <a:t> 04-06-2020 </a:t>
            </a:r>
            <a:endParaRPr lang="en-US" sz="32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4239" b="37409"/>
          <a:stretch/>
        </p:blipFill>
        <p:spPr>
          <a:xfrm>
            <a:off x="3413477" y="5857160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07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baseline="30000" dirty="0" err="1" smtClean="0"/>
              <a:t>Objetivos</a:t>
            </a:r>
            <a:r>
              <a:rPr lang="en-US" sz="3600" b="1" baseline="30000" dirty="0" smtClean="0"/>
              <a:t> </a:t>
            </a:r>
            <a:r>
              <a:rPr lang="en-US" sz="3600" b="1" baseline="30000" dirty="0" err="1" smtClean="0"/>
              <a:t>específicos</a:t>
            </a:r>
            <a:endParaRPr lang="en-US" sz="3600" b="1" baseline="30000" dirty="0" smtClean="0"/>
          </a:p>
          <a:p>
            <a:pPr marL="0" indent="0">
              <a:buNone/>
            </a:pPr>
            <a:endParaRPr lang="en-US" b="1" baseline="30000" dirty="0"/>
          </a:p>
          <a:p>
            <a:pPr marL="0" indent="0">
              <a:buNone/>
            </a:pPr>
            <a:r>
              <a:rPr lang="en-US" sz="2400" b="1" dirty="0" err="1" smtClean="0"/>
              <a:t>Comuns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aos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dois</a:t>
            </a:r>
            <a:r>
              <a:rPr lang="en-US" sz="2400" b="1" dirty="0" smtClean="0"/>
              <a:t> sub-</a:t>
            </a:r>
            <a:r>
              <a:rPr lang="en-US" sz="2400" b="1" dirty="0" err="1" smtClean="0"/>
              <a:t>setores</a:t>
            </a:r>
            <a:endParaRPr lang="en-US" sz="2400" b="1" dirty="0"/>
          </a:p>
          <a:p>
            <a:pPr lvl="0"/>
            <a:r>
              <a:rPr lang="pt-BR" sz="2400" dirty="0"/>
              <a:t>Reforçar a capacidade das autoridades e parceiros nacionais para garantir uma resposta nutrição e WASH eficaz;</a:t>
            </a:r>
          </a:p>
          <a:p>
            <a:pPr lvl="0"/>
            <a:endParaRPr lang="pt-BR" sz="2400" dirty="0" smtClean="0"/>
          </a:p>
          <a:p>
            <a:pPr lvl="0"/>
            <a:r>
              <a:rPr lang="pt-BR" sz="2400" dirty="0" smtClean="0"/>
              <a:t>Garantir </a:t>
            </a:r>
            <a:r>
              <a:rPr lang="pt-BR" sz="2400" dirty="0"/>
              <a:t>uma resposta nutrição &amp; WASH previsível, oportuna e eficaz através de um sistema robusto baseado em evidências, análise de necessidades, advocacia, monitoramento e coordenação.</a:t>
            </a: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5949028" cy="674200"/>
          </a:xfrm>
        </p:spPr>
        <p:txBody>
          <a:bodyPr/>
          <a:lstStyle/>
          <a:p>
            <a:r>
              <a:rPr lang="en-US" sz="3200" dirty="0" err="1" smtClean="0">
                <a:latin typeface="+mj-lt"/>
              </a:rPr>
              <a:t>Termos</a:t>
            </a:r>
            <a:r>
              <a:rPr lang="en-US" sz="3200" dirty="0" smtClean="0">
                <a:latin typeface="+mj-lt"/>
              </a:rPr>
              <a:t> de </a:t>
            </a:r>
            <a:r>
              <a:rPr lang="en-US" sz="3200" dirty="0" err="1" smtClean="0">
                <a:latin typeface="+mj-lt"/>
              </a:rPr>
              <a:t>Referencia</a:t>
            </a:r>
            <a:r>
              <a:rPr lang="en-US" sz="3200" dirty="0" smtClean="0">
                <a:latin typeface="+mj-lt"/>
              </a:rPr>
              <a:t> NUT/WASH 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814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7429" y="1440000"/>
            <a:ext cx="8640000" cy="4525963"/>
          </a:xfrm>
        </p:spPr>
        <p:txBody>
          <a:bodyPr>
            <a:normAutofit/>
          </a:bodyPr>
          <a:lstStyle/>
          <a:p>
            <a:pPr lvl="0"/>
            <a:r>
              <a:rPr lang="pt-BR" sz="2000" dirty="0"/>
              <a:t>Fornecer uma plataforma  para garantir que a prestação de serviço seja conduzida pelo Plano de Resposta Humanitária e pelas </a:t>
            </a:r>
            <a:r>
              <a:rPr lang="pt-BR" sz="2000" b="1" dirty="0"/>
              <a:t>prioridades estratégicas</a:t>
            </a:r>
            <a:r>
              <a:rPr lang="pt-BR" sz="2000" dirty="0"/>
              <a:t>;</a:t>
            </a:r>
          </a:p>
          <a:p>
            <a:pPr lvl="0"/>
            <a:r>
              <a:rPr lang="pt-BR" sz="2000" dirty="0"/>
              <a:t>Desenvolver mecanismos para eliminar a </a:t>
            </a:r>
            <a:r>
              <a:rPr lang="pt-BR" sz="2000" b="1" dirty="0"/>
              <a:t>duplicação</a:t>
            </a:r>
            <a:r>
              <a:rPr lang="pt-BR" sz="2000" dirty="0"/>
              <a:t> da prestação de serviços;</a:t>
            </a:r>
          </a:p>
          <a:p>
            <a:pPr lvl="0"/>
            <a:r>
              <a:rPr lang="pt-BR" sz="2000" dirty="0"/>
              <a:t>Preparar avaliações de necessidades e </a:t>
            </a:r>
            <a:r>
              <a:rPr lang="pt-BR" sz="2000" b="1" dirty="0"/>
              <a:t>análises de lacunas </a:t>
            </a:r>
            <a:r>
              <a:rPr lang="pt-BR" sz="2000" dirty="0"/>
              <a:t>(entre setores e dentro de setores, usando ferramentas de gerenciamento de informações conforme necessário) para informar a definição de prioridades;</a:t>
            </a:r>
          </a:p>
          <a:p>
            <a:pPr lvl="0"/>
            <a:r>
              <a:rPr lang="pt-BR" sz="2000" dirty="0"/>
              <a:t>Identificar e encontrar soluções para lacunas (emergentes), obstáculos, duplicação e questões transversais ;</a:t>
            </a:r>
          </a:p>
          <a:p>
            <a:pPr lvl="0"/>
            <a:r>
              <a:rPr lang="pt-BR" sz="2000" dirty="0"/>
              <a:t>Formular prioridades com base na análise;</a:t>
            </a:r>
          </a:p>
          <a:p>
            <a:pPr lvl="0"/>
            <a:r>
              <a:rPr lang="pt-BR" sz="2000" b="1" dirty="0"/>
              <a:t>Desenvolver planos, objetivos e indicadores setoriais</a:t>
            </a:r>
            <a:r>
              <a:rPr lang="pt-BR" sz="2000" dirty="0"/>
              <a:t> que </a:t>
            </a:r>
            <a:r>
              <a:rPr lang="pt-BR" sz="2000" dirty="0" err="1"/>
              <a:t>apóiam</a:t>
            </a:r>
            <a:r>
              <a:rPr lang="pt-BR" sz="2000" dirty="0"/>
              <a:t> diretamente a consecução dos objetivos estratégicos da resposta geral;</a:t>
            </a:r>
          </a:p>
          <a:p>
            <a:pPr lvl="0"/>
            <a:endParaRPr lang="pt-BR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6545089" cy="551090"/>
          </a:xfrm>
        </p:spPr>
        <p:txBody>
          <a:bodyPr/>
          <a:lstStyle/>
          <a:p>
            <a:r>
              <a:rPr lang="en-US" dirty="0" err="1" smtClean="0">
                <a:latin typeface="+mj-lt"/>
              </a:rPr>
              <a:t>Termos</a:t>
            </a:r>
            <a:r>
              <a:rPr lang="en-US" dirty="0" smtClean="0">
                <a:latin typeface="+mj-lt"/>
              </a:rPr>
              <a:t> de </a:t>
            </a:r>
            <a:r>
              <a:rPr lang="en-US" dirty="0" err="1" smtClean="0">
                <a:latin typeface="+mj-lt"/>
              </a:rPr>
              <a:t>Referência</a:t>
            </a:r>
            <a:r>
              <a:rPr lang="mr-IN" dirty="0" smtClean="0">
                <a:latin typeface="+mj-lt"/>
              </a:rPr>
              <a:t>–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Papéis</a:t>
            </a:r>
            <a:r>
              <a:rPr lang="en-US" dirty="0" smtClean="0">
                <a:latin typeface="+mj-lt"/>
              </a:rPr>
              <a:t> e </a:t>
            </a:r>
            <a:r>
              <a:rPr lang="en-US" dirty="0" err="1" smtClean="0">
                <a:latin typeface="+mj-lt"/>
              </a:rPr>
              <a:t>Responsibilidades</a:t>
            </a:r>
            <a:endParaRPr lang="en-US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531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7429" y="1440000"/>
            <a:ext cx="864000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pt-BR" sz="2000" smtClean="0"/>
              <a:t>Aplicar </a:t>
            </a:r>
            <a:r>
              <a:rPr lang="pt-BR" sz="2000" dirty="0"/>
              <a:t>e aderir a padrões e diretrizes comuns ;</a:t>
            </a:r>
          </a:p>
          <a:p>
            <a:pPr lvl="0"/>
            <a:r>
              <a:rPr lang="pt-BR" sz="2000" dirty="0"/>
              <a:t>Esclarecer os requisitos de financiamento, ajudar a priorizar e concordar com as contribuições do setor para as propostas gerais de financiamento humanitário da plataforma R4V;</a:t>
            </a:r>
          </a:p>
          <a:p>
            <a:pPr lvl="0"/>
            <a:r>
              <a:rPr lang="pt-BR" sz="2000" dirty="0"/>
              <a:t>Monitorar e confeccionar relatórios de atividades e necessidades;</a:t>
            </a:r>
          </a:p>
          <a:p>
            <a:pPr lvl="0"/>
            <a:r>
              <a:rPr lang="pt-BR" sz="2000" b="1" dirty="0"/>
              <a:t>Medir o progresso em relação à estratégia do setor </a:t>
            </a:r>
            <a:r>
              <a:rPr lang="pt-BR" sz="2000" dirty="0"/>
              <a:t>e aos resultados acordados;</a:t>
            </a:r>
          </a:p>
          <a:p>
            <a:pPr lvl="0"/>
            <a:r>
              <a:rPr lang="pt-BR" sz="2000" dirty="0"/>
              <a:t>Apoiar / desenvolver capacidade nacional em preparação e gerenciamento para emergências;</a:t>
            </a:r>
          </a:p>
          <a:p>
            <a:pPr lvl="0"/>
            <a:r>
              <a:rPr lang="pt-BR" sz="2000" dirty="0"/>
              <a:t>Identificar problemas e contribuir com informações e mensagens importantes para as ações da plataforma R4V;</a:t>
            </a:r>
          </a:p>
          <a:p>
            <a:pPr lvl="0"/>
            <a:r>
              <a:rPr lang="pt-BR" sz="2000" dirty="0"/>
              <a:t> Realizar advocacia em nome do setor, membros do setor e população afetada;</a:t>
            </a:r>
          </a:p>
          <a:p>
            <a:pPr lvl="0"/>
            <a:r>
              <a:rPr lang="pt-BR" sz="2000" dirty="0" err="1"/>
              <a:t>Empoderar</a:t>
            </a:r>
            <a:r>
              <a:rPr lang="pt-BR" sz="2000" dirty="0"/>
              <a:t> às comunidades sobre a tomada de decisões de maneira inclusiva e não discriminatória e explicando a diversidade das comunidades por meio da metodologia </a:t>
            </a:r>
            <a:r>
              <a:rPr lang="pt-BR" sz="2000" i="1" dirty="0" err="1"/>
              <a:t>Accountability</a:t>
            </a:r>
            <a:r>
              <a:rPr lang="pt-BR" sz="2000" i="1" dirty="0"/>
              <a:t> </a:t>
            </a:r>
            <a:r>
              <a:rPr lang="pt-BR" sz="2000" i="1" dirty="0" err="1"/>
              <a:t>to</a:t>
            </a:r>
            <a:r>
              <a:rPr lang="pt-BR" sz="2000" i="1" dirty="0"/>
              <a:t> </a:t>
            </a:r>
            <a:r>
              <a:rPr lang="pt-BR" sz="2000" i="1" dirty="0" err="1"/>
              <a:t>Affected</a:t>
            </a:r>
            <a:r>
              <a:rPr lang="pt-BR" sz="2000" i="1" dirty="0"/>
              <a:t> </a:t>
            </a:r>
            <a:r>
              <a:rPr lang="pt-BR" sz="2000" i="1" dirty="0" err="1"/>
              <a:t>Population</a:t>
            </a:r>
            <a:r>
              <a:rPr lang="pt-BR" sz="2000" dirty="0"/>
              <a:t> </a:t>
            </a:r>
            <a:r>
              <a:rPr lang="pt-BR" sz="2000" i="1" dirty="0" smtClean="0"/>
              <a:t>.</a:t>
            </a:r>
            <a:endParaRPr lang="pt-BR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6545089" cy="551090"/>
          </a:xfrm>
        </p:spPr>
        <p:txBody>
          <a:bodyPr/>
          <a:lstStyle/>
          <a:p>
            <a:r>
              <a:rPr lang="en-US" dirty="0" err="1" smtClean="0">
                <a:latin typeface="+mj-lt"/>
              </a:rPr>
              <a:t>Termos</a:t>
            </a:r>
            <a:r>
              <a:rPr lang="en-US" dirty="0" smtClean="0">
                <a:latin typeface="+mj-lt"/>
              </a:rPr>
              <a:t> de </a:t>
            </a:r>
            <a:r>
              <a:rPr lang="en-US" dirty="0" err="1" smtClean="0">
                <a:latin typeface="+mj-lt"/>
              </a:rPr>
              <a:t>Referência</a:t>
            </a:r>
            <a:r>
              <a:rPr lang="mr-IN" dirty="0" smtClean="0">
                <a:latin typeface="+mj-lt"/>
              </a:rPr>
              <a:t>–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Papéis</a:t>
            </a:r>
            <a:r>
              <a:rPr lang="en-US" dirty="0" smtClean="0">
                <a:latin typeface="+mj-lt"/>
              </a:rPr>
              <a:t> e </a:t>
            </a:r>
            <a:r>
              <a:rPr lang="en-US" dirty="0" err="1" smtClean="0">
                <a:latin typeface="+mj-lt"/>
              </a:rPr>
              <a:t>Responsibilidades</a:t>
            </a:r>
            <a:endParaRPr lang="en-US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418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Grandes</a:t>
            </a:r>
            <a:r>
              <a:rPr lang="en-US" sz="2400" dirty="0" smtClean="0"/>
              <a:t> </a:t>
            </a:r>
            <a:r>
              <a:rPr lang="en-US" sz="2400" dirty="0" err="1" smtClean="0"/>
              <a:t>diferenças</a:t>
            </a:r>
            <a:r>
              <a:rPr lang="en-US" sz="2400" dirty="0" smtClean="0"/>
              <a:t> entre a </a:t>
            </a:r>
            <a:r>
              <a:rPr lang="en-US" sz="2400" dirty="0" err="1" smtClean="0"/>
              <a:t>qualidade</a:t>
            </a:r>
            <a:r>
              <a:rPr lang="en-US" sz="2400" dirty="0" smtClean="0"/>
              <a:t> da </a:t>
            </a:r>
            <a:r>
              <a:rPr lang="en-US" sz="2400" dirty="0" err="1" smtClean="0"/>
              <a:t>implementação</a:t>
            </a:r>
            <a:r>
              <a:rPr lang="en-US" sz="2400" dirty="0" smtClean="0"/>
              <a:t> e 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mecanismos</a:t>
            </a:r>
            <a:r>
              <a:rPr lang="en-US" sz="2400" dirty="0" smtClean="0"/>
              <a:t> de </a:t>
            </a:r>
            <a:r>
              <a:rPr lang="en-US" sz="2400" dirty="0" err="1" smtClean="0"/>
              <a:t>coordenação</a:t>
            </a:r>
            <a:r>
              <a:rPr lang="en-US" sz="2400" dirty="0" smtClean="0"/>
              <a:t> </a:t>
            </a:r>
            <a:r>
              <a:rPr lang="en-US" sz="2400" dirty="0" err="1" smtClean="0"/>
              <a:t>ao</a:t>
            </a:r>
            <a:r>
              <a:rPr lang="en-US" sz="2400" dirty="0" smtClean="0"/>
              <a:t> </a:t>
            </a:r>
            <a:r>
              <a:rPr lang="en-US" sz="2400" dirty="0" err="1" smtClean="0"/>
              <a:t>nível</a:t>
            </a:r>
            <a:r>
              <a:rPr lang="en-US" sz="2400" dirty="0" smtClean="0"/>
              <a:t> sub-</a:t>
            </a:r>
            <a:r>
              <a:rPr lang="en-US" sz="2400" dirty="0" err="1" smtClean="0"/>
              <a:t>nacional</a:t>
            </a:r>
            <a:r>
              <a:rPr lang="en-US" sz="2400" dirty="0" smtClean="0"/>
              <a:t> (</a:t>
            </a:r>
            <a:r>
              <a:rPr lang="en-US" sz="2400" dirty="0" err="1" smtClean="0"/>
              <a:t>Roraima</a:t>
            </a:r>
            <a:r>
              <a:rPr lang="en-US" sz="2400" dirty="0" smtClean="0"/>
              <a:t>, Amazonas, </a:t>
            </a:r>
            <a:r>
              <a:rPr lang="en-US" sz="2400" dirty="0" err="1" smtClean="0"/>
              <a:t>Pará</a:t>
            </a:r>
            <a:r>
              <a:rPr lang="en-US" sz="2400" dirty="0" smtClean="0"/>
              <a:t>) </a:t>
            </a:r>
          </a:p>
          <a:p>
            <a:r>
              <a:rPr lang="en-US" sz="2400" dirty="0" err="1" smtClean="0"/>
              <a:t>Papel</a:t>
            </a:r>
            <a:r>
              <a:rPr lang="en-US" sz="2400" dirty="0" smtClean="0"/>
              <a:t> do </a:t>
            </a:r>
            <a:r>
              <a:rPr lang="en-US" sz="2400" dirty="0" err="1" smtClean="0"/>
              <a:t>governo</a:t>
            </a:r>
            <a:r>
              <a:rPr lang="en-US" sz="2400" dirty="0" smtClean="0"/>
              <a:t> é </a:t>
            </a:r>
            <a:r>
              <a:rPr lang="en-US" sz="2400" dirty="0" err="1" smtClean="0"/>
              <a:t>claramente</a:t>
            </a:r>
            <a:r>
              <a:rPr lang="en-US" sz="2400" dirty="0" smtClean="0"/>
              <a:t> </a:t>
            </a:r>
            <a:r>
              <a:rPr lang="en-US" sz="2400" dirty="0" err="1" smtClean="0"/>
              <a:t>definido</a:t>
            </a:r>
            <a:r>
              <a:rPr lang="en-US" sz="2400" dirty="0" smtClean="0"/>
              <a:t> (</a:t>
            </a:r>
            <a:r>
              <a:rPr lang="en-US" sz="2400" dirty="0" err="1" smtClean="0"/>
              <a:t>nacional</a:t>
            </a:r>
            <a:r>
              <a:rPr lang="en-US" sz="2400" dirty="0" smtClean="0"/>
              <a:t> versus sub-</a:t>
            </a:r>
            <a:r>
              <a:rPr lang="en-US" sz="2400" dirty="0" err="1" smtClean="0"/>
              <a:t>nacional</a:t>
            </a:r>
            <a:r>
              <a:rPr lang="en-US" sz="2400" dirty="0" smtClean="0"/>
              <a:t>)</a:t>
            </a:r>
          </a:p>
          <a:p>
            <a:r>
              <a:rPr lang="en-US" sz="2400" dirty="0" err="1" smtClean="0"/>
              <a:t>Vamos</a:t>
            </a:r>
            <a:r>
              <a:rPr lang="en-US" sz="2400" dirty="0" smtClean="0"/>
              <a:t> </a:t>
            </a:r>
            <a:r>
              <a:rPr lang="en-US" sz="2400" dirty="0" err="1" smtClean="0"/>
              <a:t>iniciar</a:t>
            </a:r>
            <a:r>
              <a:rPr lang="en-US" sz="2400" dirty="0" smtClean="0"/>
              <a:t> com </a:t>
            </a:r>
            <a:r>
              <a:rPr lang="en-US" sz="2400" dirty="0" err="1" smtClean="0"/>
              <a:t>atividades</a:t>
            </a:r>
            <a:r>
              <a:rPr lang="en-US" sz="2400" dirty="0" smtClean="0"/>
              <a:t> </a:t>
            </a:r>
            <a:r>
              <a:rPr lang="en-US" sz="2400" dirty="0" err="1" smtClean="0"/>
              <a:t>já</a:t>
            </a:r>
            <a:r>
              <a:rPr lang="en-US" sz="2400" dirty="0" smtClean="0"/>
              <a:t> </a:t>
            </a:r>
            <a:r>
              <a:rPr lang="en-US" sz="2400" dirty="0" err="1" smtClean="0"/>
              <a:t>definidas</a:t>
            </a:r>
            <a:r>
              <a:rPr lang="en-US" sz="2400" dirty="0" smtClean="0"/>
              <a:t> </a:t>
            </a:r>
            <a:r>
              <a:rPr lang="en-US" sz="2400" dirty="0" err="1" smtClean="0"/>
              <a:t>nos</a:t>
            </a:r>
            <a:r>
              <a:rPr lang="en-US" sz="2400" dirty="0" smtClean="0"/>
              <a:t> </a:t>
            </a:r>
            <a:r>
              <a:rPr lang="en-US" sz="2400" dirty="0" err="1" smtClean="0"/>
              <a:t>Termos</a:t>
            </a:r>
            <a:r>
              <a:rPr lang="en-US" sz="2400" dirty="0" smtClean="0"/>
              <a:t> de </a:t>
            </a:r>
            <a:r>
              <a:rPr lang="en-US" sz="2400" dirty="0" err="1" smtClean="0"/>
              <a:t>Referência</a:t>
            </a:r>
            <a:r>
              <a:rPr lang="en-US" sz="2400" dirty="0" smtClean="0"/>
              <a:t>!!!</a:t>
            </a:r>
          </a:p>
          <a:p>
            <a:r>
              <a:rPr lang="en-US" sz="2400" dirty="0" err="1" smtClean="0"/>
              <a:t>Impacto</a:t>
            </a:r>
            <a:r>
              <a:rPr lang="en-US" sz="2400" dirty="0" smtClean="0"/>
              <a:t> da COVID-19?????</a:t>
            </a:r>
          </a:p>
          <a:p>
            <a:endParaRPr lang="en-US" sz="2800" dirty="0"/>
          </a:p>
          <a:p>
            <a:pPr marL="0" indent="0" algn="ctr">
              <a:buNone/>
            </a:pPr>
            <a:r>
              <a:rPr lang="en-US" sz="2800" b="1" dirty="0" err="1" smtClean="0"/>
              <a:t>Alguma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outra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Observação</a:t>
            </a:r>
            <a:r>
              <a:rPr lang="en-US" sz="2800" b="1" dirty="0" smtClean="0"/>
              <a:t>????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2252" y="360363"/>
            <a:ext cx="9021792" cy="674200"/>
          </a:xfrm>
        </p:spPr>
        <p:txBody>
          <a:bodyPr/>
          <a:lstStyle/>
          <a:p>
            <a:r>
              <a:rPr lang="en-US" sz="3200" dirty="0" err="1" smtClean="0">
                <a:latin typeface="+mj-lt"/>
              </a:rPr>
              <a:t>Observações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sobre</a:t>
            </a:r>
            <a:r>
              <a:rPr lang="en-US" sz="3200" dirty="0" smtClean="0">
                <a:latin typeface="+mj-lt"/>
              </a:rPr>
              <a:t> o </a:t>
            </a:r>
            <a:r>
              <a:rPr lang="en-US" sz="3200" dirty="0" err="1" smtClean="0">
                <a:latin typeface="+mj-lt"/>
              </a:rPr>
              <a:t>processo</a:t>
            </a:r>
            <a:r>
              <a:rPr lang="en-US" sz="3200" dirty="0" smtClean="0">
                <a:latin typeface="+mj-lt"/>
              </a:rPr>
              <a:t> de </a:t>
            </a:r>
            <a:r>
              <a:rPr lang="en-US" sz="3200" dirty="0" err="1" smtClean="0">
                <a:latin typeface="+mj-lt"/>
              </a:rPr>
              <a:t>coordenação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atual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247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37750" indent="-514350">
              <a:buAutoNum type="arabicPeriod"/>
            </a:pPr>
            <a:r>
              <a:rPr lang="en-US" sz="2600" dirty="0" err="1" smtClean="0"/>
              <a:t>Definir</a:t>
            </a:r>
            <a:r>
              <a:rPr lang="en-US" sz="2600" dirty="0" smtClean="0"/>
              <a:t> </a:t>
            </a:r>
            <a:r>
              <a:rPr lang="en-US" sz="2600" dirty="0" err="1" smtClean="0"/>
              <a:t>estrutura</a:t>
            </a:r>
            <a:r>
              <a:rPr lang="en-US" sz="2600" dirty="0" smtClean="0"/>
              <a:t> de </a:t>
            </a:r>
            <a:r>
              <a:rPr lang="en-US" sz="2600" dirty="0" err="1" smtClean="0"/>
              <a:t>Coordenação</a:t>
            </a:r>
            <a:endParaRPr lang="en-US" sz="2600" dirty="0" smtClean="0"/>
          </a:p>
          <a:p>
            <a:pPr marL="76635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Sub </a:t>
            </a:r>
            <a:r>
              <a:rPr lang="en-US" sz="2200" dirty="0" err="1" smtClean="0"/>
              <a:t>setores</a:t>
            </a:r>
            <a:r>
              <a:rPr lang="en-US" sz="2200" dirty="0" smtClean="0"/>
              <a:t> ?   </a:t>
            </a:r>
            <a:r>
              <a:rPr lang="en-US" sz="2200" dirty="0" err="1" smtClean="0"/>
              <a:t>Nutrição</a:t>
            </a:r>
            <a:r>
              <a:rPr lang="en-US" sz="2200" dirty="0" smtClean="0"/>
              <a:t> /  WASH</a:t>
            </a:r>
          </a:p>
          <a:p>
            <a:pPr marL="766350" lvl="1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N</a:t>
            </a:r>
            <a:r>
              <a:rPr lang="en-US" sz="2200" dirty="0" err="1" smtClean="0"/>
              <a:t>acional</a:t>
            </a:r>
            <a:r>
              <a:rPr lang="en-US" sz="2200" dirty="0" smtClean="0"/>
              <a:t> e sub-</a:t>
            </a:r>
            <a:r>
              <a:rPr lang="en-US" sz="2200" dirty="0" err="1" smtClean="0"/>
              <a:t>nacional</a:t>
            </a:r>
            <a:endParaRPr lang="en-US" sz="2200" dirty="0" smtClean="0"/>
          </a:p>
          <a:p>
            <a:pPr marL="766350" lvl="1" indent="-342900">
              <a:buFont typeface="Arial" panose="020B0604020202020204" pitchFamily="34" charset="0"/>
              <a:buChar char="•"/>
            </a:pPr>
            <a:r>
              <a:rPr lang="en-US" sz="2200" dirty="0" err="1" smtClean="0"/>
              <a:t>Papel</a:t>
            </a:r>
            <a:r>
              <a:rPr lang="en-US" sz="2200" dirty="0" smtClean="0"/>
              <a:t> do </a:t>
            </a:r>
            <a:r>
              <a:rPr lang="en-US" sz="2200" dirty="0" err="1" smtClean="0"/>
              <a:t>governo</a:t>
            </a:r>
            <a:endParaRPr lang="en-US" sz="2200" dirty="0"/>
          </a:p>
          <a:p>
            <a:pPr marL="766350" lvl="1" indent="-34290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23400" indent="0">
              <a:buNone/>
            </a:pPr>
            <a:r>
              <a:rPr lang="en-US" sz="2600" dirty="0" smtClean="0"/>
              <a:t>2. </a:t>
            </a:r>
            <a:r>
              <a:rPr lang="en-US" sz="2600" dirty="0" err="1" smtClean="0"/>
              <a:t>Definir</a:t>
            </a:r>
            <a:r>
              <a:rPr lang="en-US" sz="2600" dirty="0" smtClean="0"/>
              <a:t> </a:t>
            </a:r>
            <a:r>
              <a:rPr lang="en-US" sz="2600" dirty="0" err="1" smtClean="0"/>
              <a:t>prioridades</a:t>
            </a:r>
            <a:r>
              <a:rPr lang="en-US" sz="2600" dirty="0" smtClean="0"/>
              <a:t>, </a:t>
            </a:r>
            <a:r>
              <a:rPr lang="en-US" sz="2600" dirty="0" err="1" smtClean="0"/>
              <a:t>atividades</a:t>
            </a:r>
            <a:r>
              <a:rPr lang="en-US" sz="2600" dirty="0" smtClean="0"/>
              <a:t> (WASH package?), </a:t>
            </a:r>
            <a:r>
              <a:rPr lang="en-US" sz="2600" dirty="0" err="1" smtClean="0"/>
              <a:t>padronizações</a:t>
            </a:r>
            <a:endParaRPr lang="en-US" sz="2600" dirty="0" smtClean="0"/>
          </a:p>
          <a:p>
            <a:pPr marL="23400" indent="0">
              <a:buNone/>
            </a:pPr>
            <a:endParaRPr lang="en-US" sz="2600" dirty="0" smtClean="0"/>
          </a:p>
          <a:p>
            <a:pPr marL="23400" indent="0">
              <a:buNone/>
            </a:pPr>
            <a:r>
              <a:rPr lang="en-US" sz="2600" dirty="0" smtClean="0"/>
              <a:t>3. </a:t>
            </a:r>
            <a:r>
              <a:rPr lang="en-US" sz="2600" dirty="0" err="1" smtClean="0"/>
              <a:t>Definir</a:t>
            </a:r>
            <a:r>
              <a:rPr lang="en-US" sz="2600" dirty="0" smtClean="0"/>
              <a:t> e </a:t>
            </a:r>
            <a:r>
              <a:rPr lang="en-US" sz="2600" dirty="0" err="1" smtClean="0"/>
              <a:t>conduzir</a:t>
            </a:r>
            <a:r>
              <a:rPr lang="en-US" sz="2600" dirty="0" smtClean="0"/>
              <a:t> “</a:t>
            </a:r>
            <a:r>
              <a:rPr lang="en-US" sz="2600" i="1" dirty="0" smtClean="0"/>
              <a:t>needs assessment</a:t>
            </a:r>
            <a:r>
              <a:rPr lang="en-US" sz="2600" dirty="0" smtClean="0"/>
              <a:t>”</a:t>
            </a:r>
          </a:p>
          <a:p>
            <a:pPr marL="23400" indent="0">
              <a:buNone/>
            </a:pPr>
            <a:endParaRPr lang="en-US" sz="2600" dirty="0" smtClean="0"/>
          </a:p>
          <a:p>
            <a:pPr marL="23400" indent="0">
              <a:buNone/>
            </a:pPr>
            <a:r>
              <a:rPr lang="en-US" sz="2600" dirty="0" smtClean="0"/>
              <a:t>4. </a:t>
            </a:r>
            <a:r>
              <a:rPr lang="en-US" sz="2600" dirty="0" err="1" smtClean="0"/>
              <a:t>Definir</a:t>
            </a:r>
            <a:r>
              <a:rPr lang="en-US" sz="2600" dirty="0" smtClean="0"/>
              <a:t> </a:t>
            </a:r>
            <a:r>
              <a:rPr lang="en-US" sz="2600" dirty="0" err="1" smtClean="0"/>
              <a:t>mecanismos</a:t>
            </a:r>
            <a:r>
              <a:rPr lang="en-US" sz="2600" dirty="0" smtClean="0"/>
              <a:t> de </a:t>
            </a:r>
            <a:r>
              <a:rPr lang="en-US" sz="2600" dirty="0" err="1" smtClean="0"/>
              <a:t>notificação</a:t>
            </a:r>
            <a:r>
              <a:rPr lang="en-US" sz="2600" dirty="0" smtClean="0"/>
              <a:t> </a:t>
            </a:r>
            <a:r>
              <a:rPr lang="en-US" sz="2600" dirty="0" err="1" smtClean="0"/>
              <a:t>que</a:t>
            </a:r>
            <a:r>
              <a:rPr lang="en-US" sz="2600" dirty="0" smtClean="0"/>
              <a:t> </a:t>
            </a:r>
            <a:r>
              <a:rPr lang="en-US" sz="2600" dirty="0" err="1" smtClean="0"/>
              <a:t>permitam</a:t>
            </a:r>
            <a:r>
              <a:rPr lang="en-US" sz="2600" dirty="0" smtClean="0"/>
              <a:t> o </a:t>
            </a:r>
            <a:r>
              <a:rPr lang="en-US" sz="2600" dirty="0" err="1" smtClean="0"/>
              <a:t>mapeamento</a:t>
            </a:r>
            <a:r>
              <a:rPr lang="en-US" sz="2600" dirty="0" smtClean="0"/>
              <a:t> do </a:t>
            </a:r>
            <a:r>
              <a:rPr lang="en-US" sz="2600" dirty="0" err="1" smtClean="0"/>
              <a:t>progresso</a:t>
            </a:r>
            <a:r>
              <a:rPr lang="en-US" sz="2600" dirty="0" smtClean="0"/>
              <a:t>, </a:t>
            </a:r>
            <a:r>
              <a:rPr lang="en-US" sz="2600" dirty="0" err="1" smtClean="0"/>
              <a:t>vizualizar</a:t>
            </a:r>
            <a:r>
              <a:rPr lang="en-US" sz="2600" dirty="0" smtClean="0"/>
              <a:t> </a:t>
            </a:r>
            <a:r>
              <a:rPr lang="en-US" sz="2600" dirty="0" err="1" smtClean="0"/>
              <a:t>coberturas</a:t>
            </a:r>
            <a:r>
              <a:rPr lang="en-US" sz="2600" dirty="0"/>
              <a:t> </a:t>
            </a:r>
            <a:r>
              <a:rPr lang="en-US" sz="2600" dirty="0" smtClean="0"/>
              <a:t>e </a:t>
            </a:r>
            <a:r>
              <a:rPr lang="en-US" sz="2600" i="1" dirty="0" smtClean="0"/>
              <a:t>gaps</a:t>
            </a:r>
          </a:p>
          <a:p>
            <a:pPr lvl="3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6910253" cy="674200"/>
          </a:xfrm>
        </p:spPr>
        <p:txBody>
          <a:bodyPr/>
          <a:lstStyle/>
          <a:p>
            <a:r>
              <a:rPr lang="en-US" sz="3200" dirty="0" err="1" smtClean="0">
                <a:latin typeface="+mj-lt"/>
              </a:rPr>
              <a:t>Desenvolvimento</a:t>
            </a:r>
            <a:r>
              <a:rPr lang="en-US" sz="3200" dirty="0" smtClean="0">
                <a:latin typeface="+mj-lt"/>
              </a:rPr>
              <a:t> da </a:t>
            </a:r>
            <a:r>
              <a:rPr lang="en-US" sz="3200" dirty="0" err="1" smtClean="0">
                <a:latin typeface="+mj-lt"/>
              </a:rPr>
              <a:t>estratégia</a:t>
            </a:r>
            <a:r>
              <a:rPr lang="en-US" sz="3200" dirty="0" smtClean="0">
                <a:latin typeface="+mj-lt"/>
              </a:rPr>
              <a:t> do </a:t>
            </a:r>
            <a:r>
              <a:rPr lang="en-US" sz="3200" dirty="0" err="1" smtClean="0">
                <a:latin typeface="+mj-lt"/>
              </a:rPr>
              <a:t>setor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182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Vocês</a:t>
            </a:r>
            <a:r>
              <a:rPr lang="en-US" dirty="0" smtClean="0"/>
              <a:t> </a:t>
            </a:r>
            <a:r>
              <a:rPr lang="en-US" dirty="0" err="1" smtClean="0"/>
              <a:t>concordam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setor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concordar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a </a:t>
            </a:r>
            <a:r>
              <a:rPr lang="en-US" dirty="0" err="1" smtClean="0"/>
              <a:t>necessidade</a:t>
            </a:r>
            <a:r>
              <a:rPr lang="en-US" dirty="0" smtClean="0"/>
              <a:t> de </a:t>
            </a:r>
            <a:r>
              <a:rPr lang="en-US" dirty="0" err="1" smtClean="0"/>
              <a:t>implementação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estratégia</a:t>
            </a:r>
            <a:r>
              <a:rPr lang="en-US" dirty="0" smtClean="0"/>
              <a:t>????</a:t>
            </a:r>
            <a:endParaRPr lang="en-US" sz="28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4242472" cy="674200"/>
          </a:xfrm>
        </p:spPr>
        <p:txBody>
          <a:bodyPr/>
          <a:lstStyle/>
          <a:p>
            <a:r>
              <a:rPr lang="en-US" sz="3200" dirty="0" err="1" smtClean="0">
                <a:latin typeface="+mj-lt"/>
              </a:rPr>
              <a:t>Processo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participativo</a:t>
            </a:r>
            <a:r>
              <a:rPr lang="mr-IN" sz="3200" dirty="0" smtClean="0">
                <a:latin typeface="+mj-lt"/>
              </a:rPr>
              <a:t>…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11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Grupos</a:t>
            </a:r>
            <a:r>
              <a:rPr lang="en-US" sz="2800" dirty="0" smtClean="0"/>
              <a:t> </a:t>
            </a:r>
            <a:r>
              <a:rPr lang="en-US" sz="2800" dirty="0" err="1" smtClean="0"/>
              <a:t>específicos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Nutrição</a:t>
            </a:r>
            <a:r>
              <a:rPr lang="en-US" sz="2800" dirty="0" smtClean="0"/>
              <a:t> e WASH</a:t>
            </a:r>
          </a:p>
          <a:p>
            <a:r>
              <a:rPr lang="en-US" sz="2800" dirty="0" err="1" smtClean="0"/>
              <a:t>Definição</a:t>
            </a:r>
            <a:r>
              <a:rPr lang="en-US" sz="2800" dirty="0" smtClean="0"/>
              <a:t> de </a:t>
            </a:r>
            <a:r>
              <a:rPr lang="en-US" sz="2800" dirty="0" err="1" smtClean="0"/>
              <a:t>reuniões</a:t>
            </a:r>
            <a:r>
              <a:rPr lang="en-US" sz="2800" dirty="0" smtClean="0"/>
              <a:t> </a:t>
            </a:r>
            <a:r>
              <a:rPr lang="en-US" sz="2800" dirty="0" err="1" smtClean="0"/>
              <a:t>periódicas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err="1" smtClean="0"/>
              <a:t>Exemplo</a:t>
            </a:r>
            <a:r>
              <a:rPr lang="en-US" sz="2400" dirty="0" smtClean="0"/>
              <a:t>: Para WASH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>
                <a:sym typeface="Wingdings" panose="05000000000000000000" pitchFamily="2" charset="2"/>
              </a:rPr>
              <a:t>uma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vez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na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semana</a:t>
            </a:r>
            <a:endParaRPr lang="en-US" sz="2400" dirty="0" smtClean="0"/>
          </a:p>
          <a:p>
            <a:pPr lvl="1"/>
            <a:r>
              <a:rPr lang="en-US" sz="2400" dirty="0" err="1" smtClean="0"/>
              <a:t>Primeira</a:t>
            </a:r>
            <a:r>
              <a:rPr lang="en-US" sz="2400" dirty="0" smtClean="0"/>
              <a:t> </a:t>
            </a:r>
            <a:r>
              <a:rPr lang="en-US" sz="2400" dirty="0" err="1" smtClean="0"/>
              <a:t>reunião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err="1" smtClean="0"/>
              <a:t>Estrutura</a:t>
            </a:r>
            <a:r>
              <a:rPr lang="en-US" sz="2400" dirty="0" smtClean="0"/>
              <a:t> de </a:t>
            </a:r>
            <a:r>
              <a:rPr lang="en-US" sz="2400" dirty="0" err="1" smtClean="0"/>
              <a:t>coordenação</a:t>
            </a:r>
            <a:r>
              <a:rPr lang="en-US" sz="2400" dirty="0" smtClean="0"/>
              <a:t> e </a:t>
            </a:r>
            <a:r>
              <a:rPr lang="en-US" sz="2400" dirty="0" err="1" smtClean="0"/>
              <a:t>prioridades</a:t>
            </a:r>
            <a:endParaRPr lang="en-US" sz="2400" dirty="0" smtClean="0"/>
          </a:p>
          <a:p>
            <a:r>
              <a:rPr lang="en-US" sz="2800" dirty="0" smtClean="0"/>
              <a:t>A </a:t>
            </a:r>
            <a:r>
              <a:rPr lang="en-US" sz="2800" dirty="0" err="1" smtClean="0"/>
              <a:t>intenção</a:t>
            </a:r>
            <a:r>
              <a:rPr lang="en-US" sz="2800" dirty="0" smtClean="0"/>
              <a:t> é </a:t>
            </a:r>
            <a:r>
              <a:rPr lang="en-US" sz="2800" dirty="0" err="1" smtClean="0"/>
              <a:t>termos</a:t>
            </a:r>
            <a:r>
              <a:rPr lang="en-US" sz="2800" dirty="0" smtClean="0"/>
              <a:t>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estratégia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o </a:t>
            </a:r>
            <a:r>
              <a:rPr lang="en-US" sz="2800" dirty="0" err="1" smtClean="0"/>
              <a:t>setor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o </a:t>
            </a:r>
            <a:r>
              <a:rPr lang="en-US" sz="2800" dirty="0" err="1" smtClean="0"/>
              <a:t>próximo</a:t>
            </a:r>
            <a:r>
              <a:rPr lang="en-US" sz="2800" dirty="0" smtClean="0"/>
              <a:t> </a:t>
            </a:r>
            <a:r>
              <a:rPr lang="en-US" sz="2800" dirty="0" err="1" smtClean="0"/>
              <a:t>encontro</a:t>
            </a:r>
            <a:r>
              <a:rPr lang="en-US" sz="2800" dirty="0" smtClean="0"/>
              <a:t> do </a:t>
            </a:r>
            <a:r>
              <a:rPr lang="en-US" sz="2800" dirty="0" err="1" smtClean="0"/>
              <a:t>setor</a:t>
            </a:r>
            <a:endParaRPr lang="en-US" sz="28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8134755" cy="674200"/>
          </a:xfrm>
        </p:spPr>
        <p:txBody>
          <a:bodyPr/>
          <a:lstStyle/>
          <a:p>
            <a:r>
              <a:rPr lang="en-US" sz="3200" dirty="0" err="1" smtClean="0">
                <a:latin typeface="+mn-lt"/>
              </a:rPr>
              <a:t>Proposta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inicial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para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criação</a:t>
            </a:r>
            <a:r>
              <a:rPr lang="en-US" sz="3200" dirty="0" smtClean="0">
                <a:latin typeface="+mn-lt"/>
              </a:rPr>
              <a:t> de </a:t>
            </a:r>
            <a:r>
              <a:rPr lang="en-US" sz="3200" dirty="0" err="1" smtClean="0">
                <a:latin typeface="+mn-lt"/>
              </a:rPr>
              <a:t>uma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estratégia</a:t>
            </a:r>
            <a:r>
              <a:rPr lang="en-US" sz="3200" dirty="0" smtClean="0">
                <a:latin typeface="+mn-lt"/>
              </a:rPr>
              <a:t> </a:t>
            </a:r>
            <a:endParaRPr lang="en-US" sz="32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798807"/>
            <a:ext cx="2788592" cy="1026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752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Site Global </a:t>
            </a:r>
            <a:r>
              <a:rPr lang="pt-BR" sz="2800" dirty="0" err="1" smtClean="0"/>
              <a:t>Wash</a:t>
            </a:r>
            <a:r>
              <a:rPr lang="pt-BR" sz="2800" dirty="0" smtClean="0"/>
              <a:t> Cluster</a:t>
            </a:r>
          </a:p>
          <a:p>
            <a:pPr lvl="1">
              <a:buFont typeface="Wingdings" charset="2"/>
              <a:buChar char="ü"/>
            </a:pPr>
            <a:r>
              <a:rPr lang="pt-BR" sz="2400" dirty="0" smtClean="0"/>
              <a:t>Coleção </a:t>
            </a:r>
            <a:r>
              <a:rPr lang="pt-BR" sz="2400" dirty="0"/>
              <a:t>de recursos</a:t>
            </a:r>
          </a:p>
          <a:p>
            <a:r>
              <a:rPr lang="pt-BR" sz="2800" dirty="0" smtClean="0"/>
              <a:t>Orientações técnicas</a:t>
            </a:r>
          </a:p>
          <a:p>
            <a:pPr lvl="1">
              <a:buFont typeface="Wingdings" charset="2"/>
              <a:buChar char="ü"/>
            </a:pPr>
            <a:r>
              <a:rPr lang="pt-BR" sz="2400" dirty="0" smtClean="0"/>
              <a:t>COVID-19 e </a:t>
            </a:r>
            <a:r>
              <a:rPr lang="pt-BR" sz="2400" dirty="0" err="1" smtClean="0"/>
              <a:t>Sphere</a:t>
            </a:r>
            <a:endParaRPr lang="pt-BR" sz="2400" dirty="0" smtClean="0"/>
          </a:p>
          <a:p>
            <a:pPr lvl="1">
              <a:buFont typeface="Wingdings" charset="2"/>
              <a:buChar char="ü"/>
            </a:pPr>
            <a:r>
              <a:rPr lang="pt-BR" sz="2400" dirty="0" smtClean="0"/>
              <a:t>WHO/UNICEF Orientações Provisórias</a:t>
            </a:r>
          </a:p>
          <a:p>
            <a:pPr lvl="1">
              <a:buFont typeface="Wingdings" charset="2"/>
              <a:buChar char="ü"/>
            </a:pPr>
            <a:r>
              <a:rPr lang="pt-BR" sz="2400" dirty="0" smtClean="0"/>
              <a:t>COVID-19 Response iniciativas in LACRO </a:t>
            </a:r>
            <a:r>
              <a:rPr lang="pt-BR" sz="2400" dirty="0" err="1" smtClean="0"/>
              <a:t>region</a:t>
            </a:r>
            <a:endParaRPr lang="pt-BR" sz="2400" dirty="0" smtClean="0"/>
          </a:p>
          <a:p>
            <a:pPr lvl="1">
              <a:buFont typeface="Wingdings" charset="2"/>
              <a:buChar char="ü"/>
            </a:pPr>
            <a:r>
              <a:rPr lang="pt-BR" sz="2400" dirty="0" smtClean="0"/>
              <a:t>Exemplo </a:t>
            </a:r>
            <a:r>
              <a:rPr lang="pt-BR" sz="2400" dirty="0"/>
              <a:t>de estratégia e </a:t>
            </a:r>
            <a:r>
              <a:rPr lang="pt-BR" sz="2400" dirty="0" smtClean="0"/>
              <a:t>padrões, WASH </a:t>
            </a:r>
            <a:r>
              <a:rPr lang="pt-BR" sz="2400" dirty="0" err="1" smtClean="0"/>
              <a:t>group</a:t>
            </a:r>
            <a:r>
              <a:rPr lang="pt-BR" sz="2400" dirty="0" smtClean="0"/>
              <a:t> Moçambique</a:t>
            </a:r>
          </a:p>
          <a:p>
            <a:pPr marL="457200" lvl="1" indent="0">
              <a:buNone/>
            </a:pPr>
            <a:r>
              <a:rPr lang="pt-BR" sz="2400" b="1" dirty="0" smtClean="0"/>
              <a:t>Criar </a:t>
            </a:r>
            <a:r>
              <a:rPr lang="pt-BR" sz="2400" b="1" dirty="0"/>
              <a:t>uma plataforma online para compartilhar documentos, minutos, </a:t>
            </a:r>
            <a:r>
              <a:rPr lang="pt-BR" sz="2400" b="1" dirty="0" err="1"/>
              <a:t>etc</a:t>
            </a:r>
            <a:r>
              <a:rPr lang="pt-BR" sz="2400" b="1" dirty="0"/>
              <a:t>?</a:t>
            </a:r>
            <a:endParaRPr lang="pt-BR" sz="2400" b="1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3767325" cy="674200"/>
          </a:xfrm>
        </p:spPr>
        <p:txBody>
          <a:bodyPr/>
          <a:lstStyle/>
          <a:p>
            <a:r>
              <a:rPr lang="pt-BR" sz="3200" dirty="0">
                <a:latin typeface="+mj-lt"/>
              </a:rPr>
              <a:t>Recursos disponíveis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798807"/>
            <a:ext cx="2788592" cy="1026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309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AOB -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coisas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2453664" cy="674200"/>
          </a:xfrm>
        </p:spPr>
        <p:txBody>
          <a:bodyPr/>
          <a:lstStyle/>
          <a:p>
            <a:r>
              <a:rPr lang="en-US" sz="3200" dirty="0" smtClean="0">
                <a:latin typeface="+mj-lt"/>
              </a:rPr>
              <a:t>Wrapping up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798807"/>
            <a:ext cx="2788592" cy="1026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90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95536" y="548681"/>
            <a:ext cx="8244464" cy="3431297"/>
          </a:xfrm>
        </p:spPr>
        <p:txBody>
          <a:bodyPr wrap="square">
            <a:spAutoFit/>
          </a:bodyPr>
          <a:lstStyle/>
          <a:p>
            <a:pPr algn="ctr"/>
            <a:endParaRPr lang="en-US" b="0" dirty="0" smtClean="0"/>
          </a:p>
          <a:p>
            <a:pPr algn="ctr"/>
            <a:endParaRPr lang="en-US" b="0" dirty="0"/>
          </a:p>
          <a:p>
            <a:pPr algn="ctr"/>
            <a:r>
              <a:rPr lang="pt-BR" b="0" dirty="0" smtClean="0"/>
              <a:t>Proposta para coordenação do Setor</a:t>
            </a:r>
          </a:p>
          <a:p>
            <a:pPr algn="ctr"/>
            <a:endParaRPr lang="pt-BR" b="0" dirty="0"/>
          </a:p>
          <a:p>
            <a:pPr algn="ctr"/>
            <a:r>
              <a:rPr lang="pt-BR" b="0" dirty="0" smtClean="0"/>
              <a:t>NUTRIÇÃO / WASH</a:t>
            </a:r>
          </a:p>
        </p:txBody>
      </p:sp>
      <p:sp>
        <p:nvSpPr>
          <p:cNvPr id="4" name="Rectangle 3"/>
          <p:cNvSpPr/>
          <p:nvPr/>
        </p:nvSpPr>
        <p:spPr>
          <a:xfrm>
            <a:off x="5752357" y="6165304"/>
            <a:ext cx="105189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 smtClean="0">
                <a:latin typeface="Courier New,Courier,monospace"/>
              </a:rPr>
              <a:t>In cooperation with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85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Marij</a:t>
            </a:r>
          </a:p>
          <a:p>
            <a:r>
              <a:rPr lang="nl-NL" sz="2800" dirty="0" err="1" smtClean="0"/>
              <a:t>Engenheira</a:t>
            </a:r>
            <a:r>
              <a:rPr lang="nl-NL" sz="2800" dirty="0" smtClean="0"/>
              <a:t> de WASH</a:t>
            </a:r>
          </a:p>
          <a:p>
            <a:r>
              <a:rPr lang="nl-NL" sz="2800" dirty="0" err="1" smtClean="0"/>
              <a:t>Adoro</a:t>
            </a:r>
            <a:r>
              <a:rPr lang="nl-NL" sz="2800" dirty="0" smtClean="0"/>
              <a:t> a </a:t>
            </a:r>
            <a:r>
              <a:rPr lang="nl-NL" sz="2800" dirty="0" err="1" smtClean="0"/>
              <a:t>coordenação</a:t>
            </a:r>
            <a:r>
              <a:rPr lang="nl-NL" sz="2800" dirty="0" smtClean="0"/>
              <a:t> 								</a:t>
            </a:r>
            <a:r>
              <a:rPr lang="nl-NL" sz="2800" dirty="0" err="1" smtClean="0"/>
              <a:t>porque</a:t>
            </a:r>
            <a:r>
              <a:rPr lang="nl-NL" sz="2800" dirty="0" smtClean="0"/>
              <a:t>..</a:t>
            </a:r>
            <a:endParaRPr lang="nl-NL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2114069" cy="674200"/>
          </a:xfrm>
        </p:spPr>
        <p:txBody>
          <a:bodyPr/>
          <a:lstStyle/>
          <a:p>
            <a:r>
              <a:rPr lang="en-US" sz="3200" dirty="0" err="1" smtClean="0">
                <a:latin typeface="+mj-lt"/>
              </a:rPr>
              <a:t>Introdução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 descr="07e7c09c-c0a0-43f8-8e60-471727cad75a 2 (1)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43" r="16663"/>
          <a:stretch/>
        </p:blipFill>
        <p:spPr>
          <a:xfrm>
            <a:off x="5102908" y="0"/>
            <a:ext cx="4041092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426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Eduardo</a:t>
            </a:r>
          </a:p>
          <a:p>
            <a:r>
              <a:rPr lang="nl-NL" sz="2800" dirty="0" smtClean="0"/>
              <a:t>Epidemiologista</a:t>
            </a:r>
          </a:p>
          <a:p>
            <a:r>
              <a:rPr lang="nl-NL" sz="2800" dirty="0" smtClean="0"/>
              <a:t>Saúde em emergências</a:t>
            </a:r>
          </a:p>
          <a:p>
            <a:pPr lvl="1"/>
            <a:r>
              <a:rPr lang="nl-NL" sz="2400" dirty="0" smtClean="0"/>
              <a:t>Saúde e Nutrição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2114069" cy="674200"/>
          </a:xfrm>
        </p:spPr>
        <p:txBody>
          <a:bodyPr/>
          <a:lstStyle/>
          <a:p>
            <a:r>
              <a:rPr lang="en-US" sz="3200" dirty="0" err="1" smtClean="0">
                <a:latin typeface="+mj-lt"/>
              </a:rPr>
              <a:t>Introdução</a:t>
            </a:r>
            <a:endParaRPr lang="en-US" sz="3200" dirty="0"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1026" name="Picture 2" descr="C:\Users\clinte\Desktop\UNICEF\Contrato\Foto_Eduardo_Moreno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467" y="167845"/>
            <a:ext cx="4670533" cy="3504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261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548639" y="1110344"/>
            <a:ext cx="808590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/>
              <a:t>Plataforma de Resposta para os Refugiados e Migrantes no Brasil (R4V Brasil 2020)</a:t>
            </a:r>
            <a:endParaRPr lang="pt-BR" sz="2000" dirty="0"/>
          </a:p>
          <a:p>
            <a:pPr algn="ctr">
              <a:lnSpc>
                <a:spcPct val="150000"/>
              </a:lnSpc>
            </a:pPr>
            <a:endParaRPr lang="pt-BR" sz="3200" b="1" dirty="0" smtClean="0"/>
          </a:p>
          <a:p>
            <a:pPr algn="ctr">
              <a:lnSpc>
                <a:spcPct val="150000"/>
              </a:lnSpc>
            </a:pPr>
            <a:r>
              <a:rPr lang="pt-BR" sz="3200" b="1" dirty="0" smtClean="0">
                <a:solidFill>
                  <a:srgbClr val="0070C0"/>
                </a:solidFill>
              </a:rPr>
              <a:t>Termos </a:t>
            </a:r>
            <a:r>
              <a:rPr lang="pt-BR" sz="3200" b="1" dirty="0">
                <a:solidFill>
                  <a:srgbClr val="0070C0"/>
                </a:solidFill>
              </a:rPr>
              <a:t>de Referência do Setor Nutrição e WASH</a:t>
            </a:r>
            <a:endParaRPr lang="pt-BR" sz="32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75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Objetivos</a:t>
            </a:r>
            <a:r>
              <a:rPr lang="en-US" dirty="0" smtClean="0"/>
              <a:t> do </a:t>
            </a:r>
            <a:r>
              <a:rPr lang="en-US" dirty="0" err="1" smtClean="0"/>
              <a:t>Setor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Papéis</a:t>
            </a:r>
            <a:r>
              <a:rPr lang="en-US" dirty="0" smtClean="0"/>
              <a:t> e </a:t>
            </a:r>
            <a:r>
              <a:rPr lang="en-US" dirty="0" err="1" smtClean="0"/>
              <a:t>Responsabilidades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pt-BR" dirty="0" smtClean="0"/>
              <a:t>Associação Setorial e Duração das Atividades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5856054" cy="674200"/>
          </a:xfrm>
        </p:spPr>
        <p:txBody>
          <a:bodyPr/>
          <a:lstStyle/>
          <a:p>
            <a:r>
              <a:rPr lang="en-US" sz="3200" dirty="0" smtClean="0">
                <a:latin typeface="+mj-lt"/>
              </a:rPr>
              <a:t>NUT/WASH </a:t>
            </a:r>
            <a:r>
              <a:rPr lang="en-US" sz="3200" dirty="0" err="1" smtClean="0">
                <a:latin typeface="+mj-lt"/>
              </a:rPr>
              <a:t>Termos</a:t>
            </a:r>
            <a:r>
              <a:rPr lang="en-US" sz="3200" dirty="0" smtClean="0">
                <a:latin typeface="+mj-lt"/>
              </a:rPr>
              <a:t> de </a:t>
            </a:r>
            <a:r>
              <a:rPr lang="en-US" sz="3200" dirty="0" err="1" smtClean="0">
                <a:latin typeface="+mj-lt"/>
              </a:rPr>
              <a:t>Referência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890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baseline="30000" dirty="0" err="1" smtClean="0"/>
              <a:t>Objetivo</a:t>
            </a:r>
            <a:r>
              <a:rPr lang="en-US" sz="3600" b="1" baseline="30000" dirty="0" smtClean="0"/>
              <a:t> do </a:t>
            </a:r>
            <a:r>
              <a:rPr lang="en-US" sz="3600" b="1" baseline="30000" dirty="0" err="1" smtClean="0"/>
              <a:t>Setor</a:t>
            </a:r>
            <a:r>
              <a:rPr lang="en-US" sz="3600" b="1" baseline="30000" dirty="0" smtClean="0"/>
              <a:t> </a:t>
            </a:r>
            <a:r>
              <a:rPr lang="mr-IN" sz="3600" b="1" baseline="30000" dirty="0" smtClean="0"/>
              <a:t>–</a:t>
            </a:r>
            <a:r>
              <a:rPr lang="en-US" sz="3600" b="1" baseline="30000" dirty="0" smtClean="0"/>
              <a:t> </a:t>
            </a:r>
            <a:r>
              <a:rPr lang="en-US" sz="3600" b="1" baseline="30000" dirty="0" err="1" smtClean="0"/>
              <a:t>Nutrição</a:t>
            </a:r>
            <a:r>
              <a:rPr lang="en-US" sz="3600" b="1" baseline="30000" dirty="0" smtClean="0"/>
              <a:t> / WASH</a:t>
            </a:r>
          </a:p>
          <a:p>
            <a:pPr marL="0" indent="0">
              <a:buNone/>
            </a:pPr>
            <a:endParaRPr lang="en-US" sz="3600" b="1" baseline="30000" dirty="0" smtClean="0"/>
          </a:p>
          <a:p>
            <a:pPr algn="just"/>
            <a:r>
              <a:rPr lang="pt-BR" sz="2400" dirty="0"/>
              <a:t>responder adequadamente às necessidades de refugiados e migrantes relacionadas à prevenção e tratamento da desnutrição, com foco particular em gestantes, crianças e adolescentes; e promoção da melhoria do acesso a água potável, saneamento básico e higiene dentro e fora dos abrigos. </a:t>
            </a:r>
          </a:p>
          <a:p>
            <a:pPr marL="0" indent="0">
              <a:buNone/>
            </a:pPr>
            <a:endParaRPr lang="en-US" baseline="300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5953838" cy="674200"/>
          </a:xfrm>
        </p:spPr>
        <p:txBody>
          <a:bodyPr/>
          <a:lstStyle/>
          <a:p>
            <a:r>
              <a:rPr lang="en-US" sz="3200" dirty="0" err="1" smtClean="0">
                <a:latin typeface="+mj-lt"/>
              </a:rPr>
              <a:t>Termos</a:t>
            </a:r>
            <a:r>
              <a:rPr lang="en-US" sz="3200" dirty="0" smtClean="0">
                <a:latin typeface="+mj-lt"/>
              </a:rPr>
              <a:t> de </a:t>
            </a:r>
            <a:r>
              <a:rPr lang="en-US" sz="3200" dirty="0" err="1" smtClean="0">
                <a:latin typeface="+mj-lt"/>
              </a:rPr>
              <a:t>Referencia</a:t>
            </a:r>
            <a:r>
              <a:rPr lang="en-US" sz="3200" dirty="0" smtClean="0">
                <a:latin typeface="+mj-lt"/>
              </a:rPr>
              <a:t> NUT/WASH 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526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b="1" baseline="30000" dirty="0" err="1" smtClean="0"/>
              <a:t>Objetivos</a:t>
            </a:r>
            <a:r>
              <a:rPr lang="en-US" sz="3600" b="1" baseline="30000" dirty="0" smtClean="0"/>
              <a:t> </a:t>
            </a:r>
            <a:r>
              <a:rPr lang="en-US" sz="3600" b="1" baseline="30000" dirty="0" err="1" smtClean="0"/>
              <a:t>específicos</a:t>
            </a:r>
            <a:endParaRPr lang="en-US" sz="3600" b="1" baseline="30000" dirty="0" smtClean="0"/>
          </a:p>
          <a:p>
            <a:pPr marL="0" indent="0">
              <a:buNone/>
            </a:pPr>
            <a:endParaRPr lang="en-US" b="1" baseline="30000" dirty="0"/>
          </a:p>
          <a:p>
            <a:pPr marL="0" indent="0">
              <a:buNone/>
            </a:pPr>
            <a:r>
              <a:rPr lang="en-US" sz="2400" b="1" dirty="0" err="1" smtClean="0"/>
              <a:t>Voltados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nutrição</a:t>
            </a:r>
            <a:endParaRPr lang="en-US" sz="2400" b="1" dirty="0" smtClean="0"/>
          </a:p>
          <a:p>
            <a:pPr marL="0" indent="0">
              <a:buNone/>
            </a:pPr>
            <a:endParaRPr lang="en-US" sz="2400" b="1" dirty="0"/>
          </a:p>
          <a:p>
            <a:pPr lvl="0"/>
            <a:r>
              <a:rPr lang="pt-BR" sz="2400" dirty="0"/>
              <a:t>Reduzir a prevalência de desnutrição aguda por meio de identificação, encaminhamento e tratamento sistemáticos de meninos, meninas com menos de cinco anos e mulheres grávidas e lactantes desnutridas; </a:t>
            </a:r>
          </a:p>
          <a:p>
            <a:pPr lvl="0"/>
            <a:r>
              <a:rPr lang="pt-BR" sz="2400" dirty="0"/>
              <a:t> Fortalecer os serviços humanitários de nutrição preventiva que salvam vidas para grupos vulneráveis da população, concentrando-se nas práticas apropriadas da IYCF em situações de emergência, micronutrientes e nutrição materna;</a:t>
            </a:r>
          </a:p>
          <a:p>
            <a:endParaRPr lang="en-US" sz="2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5949028" cy="674200"/>
          </a:xfrm>
        </p:spPr>
        <p:txBody>
          <a:bodyPr/>
          <a:lstStyle/>
          <a:p>
            <a:r>
              <a:rPr lang="en-US" sz="3200" dirty="0" err="1" smtClean="0">
                <a:latin typeface="+mj-lt"/>
              </a:rPr>
              <a:t>Termos</a:t>
            </a:r>
            <a:r>
              <a:rPr lang="en-US" sz="3200" dirty="0" smtClean="0">
                <a:latin typeface="+mj-lt"/>
              </a:rPr>
              <a:t> de </a:t>
            </a:r>
            <a:r>
              <a:rPr lang="en-US" sz="3200" dirty="0" err="1" smtClean="0">
                <a:latin typeface="+mj-lt"/>
              </a:rPr>
              <a:t>Referencia</a:t>
            </a:r>
            <a:r>
              <a:rPr lang="en-US" sz="3200" dirty="0" smtClean="0">
                <a:latin typeface="+mj-lt"/>
              </a:rPr>
              <a:t> NUT/WASH 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018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baseline="30000" dirty="0" err="1" smtClean="0"/>
              <a:t>Objetivos</a:t>
            </a:r>
            <a:r>
              <a:rPr lang="en-US" sz="3600" b="1" baseline="30000" dirty="0" smtClean="0"/>
              <a:t> </a:t>
            </a:r>
            <a:r>
              <a:rPr lang="en-US" sz="3600" b="1" baseline="30000" dirty="0" err="1" smtClean="0"/>
              <a:t>específicos</a:t>
            </a:r>
            <a:endParaRPr lang="en-US" sz="3600" b="1" baseline="30000" dirty="0" smtClean="0"/>
          </a:p>
          <a:p>
            <a:pPr marL="0" indent="0">
              <a:buNone/>
            </a:pPr>
            <a:endParaRPr lang="en-US" b="1" baseline="30000" dirty="0"/>
          </a:p>
          <a:p>
            <a:pPr marL="0" indent="0">
              <a:buNone/>
            </a:pPr>
            <a:r>
              <a:rPr lang="en-US" sz="2400" b="1" dirty="0" err="1" smtClean="0"/>
              <a:t>Voltados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para</a:t>
            </a:r>
            <a:r>
              <a:rPr lang="en-US" sz="2400" b="1" dirty="0" smtClean="0"/>
              <a:t> WASH</a:t>
            </a:r>
          </a:p>
          <a:p>
            <a:pPr marL="0" indent="0">
              <a:buNone/>
            </a:pPr>
            <a:endParaRPr lang="en-US" sz="2400" b="1" dirty="0"/>
          </a:p>
          <a:p>
            <a:pPr lvl="0"/>
            <a:r>
              <a:rPr lang="pt-BR" sz="2400" dirty="0"/>
              <a:t>Garantir a prestação de serviços de WASH à população afetada, de acordo com as prioridades estratégicas, maximizando o uso dos recursos disponíveis; </a:t>
            </a: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0000" y="360363"/>
            <a:ext cx="5949028" cy="674200"/>
          </a:xfrm>
        </p:spPr>
        <p:txBody>
          <a:bodyPr/>
          <a:lstStyle/>
          <a:p>
            <a:r>
              <a:rPr lang="en-US" sz="3200" dirty="0" err="1" smtClean="0">
                <a:latin typeface="+mj-lt"/>
              </a:rPr>
              <a:t>Termos</a:t>
            </a:r>
            <a:r>
              <a:rPr lang="en-US" sz="3200" dirty="0" smtClean="0">
                <a:latin typeface="+mj-lt"/>
              </a:rPr>
              <a:t> de </a:t>
            </a:r>
            <a:r>
              <a:rPr lang="en-US" sz="3200" dirty="0" err="1" smtClean="0">
                <a:latin typeface="+mj-lt"/>
              </a:rPr>
              <a:t>Referencia</a:t>
            </a:r>
            <a:r>
              <a:rPr lang="en-US" sz="3200" dirty="0" smtClean="0">
                <a:latin typeface="+mj-lt"/>
              </a:rPr>
              <a:t> NUT/WASH </a:t>
            </a:r>
            <a:endParaRPr lang="en-US" sz="32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4239" b="37409"/>
          <a:stretch/>
        </p:blipFill>
        <p:spPr>
          <a:xfrm>
            <a:off x="3413477" y="5804975"/>
            <a:ext cx="2745732" cy="10530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56" y="5831797"/>
            <a:ext cx="2788592" cy="102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105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571</Words>
  <Application>Microsoft Office PowerPoint</Application>
  <PresentationFormat>Apresentação na tela (4:3)</PresentationFormat>
  <Paragraphs>116</Paragraphs>
  <Slides>18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Marij Zwart</dc:creator>
  <cp:lastModifiedBy>Usuário do Windows</cp:lastModifiedBy>
  <cp:revision>13</cp:revision>
  <dcterms:created xsi:type="dcterms:W3CDTF">2020-06-03T14:43:42Z</dcterms:created>
  <dcterms:modified xsi:type="dcterms:W3CDTF">2020-06-04T12:14:18Z</dcterms:modified>
</cp:coreProperties>
</file>