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6"/>
  </p:notesMasterIdLst>
  <p:sldIdLst>
    <p:sldId id="256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4" r:id="rId13"/>
    <p:sldId id="275" r:id="rId14"/>
    <p:sldId id="273" r:id="rId15"/>
    <p:sldId id="264" r:id="rId16"/>
    <p:sldId id="263" r:id="rId17"/>
    <p:sldId id="261" r:id="rId18"/>
    <p:sldId id="262" r:id="rId19"/>
    <p:sldId id="257" r:id="rId20"/>
    <p:sldId id="258" r:id="rId21"/>
    <p:sldId id="259" r:id="rId22"/>
    <p:sldId id="260" r:id="rId23"/>
    <p:sldId id="265" r:id="rId24"/>
    <p:sldId id="276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915543A-7FD0-4567-8A44-539824B7E4F6}">
          <p14:sldIdLst>
            <p14:sldId id="256"/>
            <p14:sldId id="266"/>
            <p14:sldId id="267"/>
            <p14:sldId id="268"/>
            <p14:sldId id="269"/>
            <p14:sldId id="270"/>
            <p14:sldId id="271"/>
            <p14:sldId id="272"/>
            <p14:sldId id="274"/>
            <p14:sldId id="275"/>
            <p14:sldId id="273"/>
            <p14:sldId id="264"/>
            <p14:sldId id="263"/>
            <p14:sldId id="261"/>
            <p14:sldId id="262"/>
            <p14:sldId id="257"/>
            <p14:sldId id="258"/>
            <p14:sldId id="259"/>
            <p14:sldId id="260"/>
            <p14:sldId id="265"/>
            <p14:sldId id="276"/>
          </p14:sldIdLst>
        </p14:section>
        <p14:section name="Untitled Section" id="{B29AA5C1-34B9-46EB-80C2-F34B65A80127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1CF354-B30C-4434-A3F0-A06306EE4D73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CA4B2A3-ACD4-4292-973F-B18E783A5B32}">
      <dgm:prSet/>
      <dgm:spPr/>
      <dgm:t>
        <a:bodyPr/>
        <a:lstStyle/>
        <a:p>
          <a:r>
            <a:rPr lang="en-US" b="1" dirty="0"/>
            <a:t>Objective 1:</a:t>
          </a:r>
          <a:r>
            <a:rPr lang="en-US" dirty="0"/>
            <a:t> </a:t>
          </a:r>
          <a:r>
            <a:rPr lang="en-US" b="1" dirty="0"/>
            <a:t>Emergency livelihood support to complement basic household needs is provided</a:t>
          </a:r>
          <a:endParaRPr lang="en-US" dirty="0"/>
        </a:p>
      </dgm:t>
    </dgm:pt>
    <dgm:pt modelId="{9D8DF7B7-8526-40C5-A716-DACF3E4C822A}" type="parTrans" cxnId="{FBDEE585-F78C-42F8-810E-72175C142956}">
      <dgm:prSet/>
      <dgm:spPr/>
      <dgm:t>
        <a:bodyPr/>
        <a:lstStyle/>
        <a:p>
          <a:endParaRPr lang="en-US"/>
        </a:p>
      </dgm:t>
    </dgm:pt>
    <dgm:pt modelId="{2D294D3C-74CE-465C-A964-224E1E04C5E4}" type="sibTrans" cxnId="{FBDEE585-F78C-42F8-810E-72175C142956}">
      <dgm:prSet/>
      <dgm:spPr/>
      <dgm:t>
        <a:bodyPr/>
        <a:lstStyle/>
        <a:p>
          <a:endParaRPr lang="en-US"/>
        </a:p>
      </dgm:t>
    </dgm:pt>
    <dgm:pt modelId="{DF134890-B9A4-46E8-81D3-F95CFF22C50C}">
      <dgm:prSet/>
      <dgm:spPr/>
      <dgm:t>
        <a:bodyPr/>
        <a:lstStyle/>
        <a:p>
          <a:r>
            <a:rPr lang="en-US" b="1"/>
            <a:t>Objective 2: Household livelihood strategies are strengthened to support household self-reliance</a:t>
          </a:r>
          <a:endParaRPr lang="en-US"/>
        </a:p>
      </dgm:t>
    </dgm:pt>
    <dgm:pt modelId="{CE10FB78-DDD5-4CBA-988F-B3182B052B40}" type="parTrans" cxnId="{148C78B5-F69E-4BA5-9C06-10ADFC0ACE4B}">
      <dgm:prSet/>
      <dgm:spPr/>
      <dgm:t>
        <a:bodyPr/>
        <a:lstStyle/>
        <a:p>
          <a:endParaRPr lang="en-US"/>
        </a:p>
      </dgm:t>
    </dgm:pt>
    <dgm:pt modelId="{8EF59295-783D-4035-A1BA-5DAE452823FF}" type="sibTrans" cxnId="{148C78B5-F69E-4BA5-9C06-10ADFC0ACE4B}">
      <dgm:prSet/>
      <dgm:spPr/>
      <dgm:t>
        <a:bodyPr/>
        <a:lstStyle/>
        <a:p>
          <a:endParaRPr lang="en-US"/>
        </a:p>
      </dgm:t>
    </dgm:pt>
    <dgm:pt modelId="{C709224A-4C0B-442F-9F68-0AFE35471F92}">
      <dgm:prSet/>
      <dgm:spPr/>
      <dgm:t>
        <a:bodyPr/>
        <a:lstStyle/>
        <a:p>
          <a:r>
            <a:rPr lang="en-US" b="1"/>
            <a:t>Objective 3: The enabling environment is reinforced to support resilient livelihoods</a:t>
          </a:r>
          <a:endParaRPr lang="en-US"/>
        </a:p>
      </dgm:t>
    </dgm:pt>
    <dgm:pt modelId="{63E0210C-B580-4416-B6BC-7FE82A7BE282}" type="parTrans" cxnId="{D002BBAA-3AFD-423B-9130-FE77C2398C21}">
      <dgm:prSet/>
      <dgm:spPr/>
      <dgm:t>
        <a:bodyPr/>
        <a:lstStyle/>
        <a:p>
          <a:endParaRPr lang="en-US"/>
        </a:p>
      </dgm:t>
    </dgm:pt>
    <dgm:pt modelId="{833F91EC-8724-403D-A075-0F680E85EFC0}" type="sibTrans" cxnId="{D002BBAA-3AFD-423B-9130-FE77C2398C21}">
      <dgm:prSet/>
      <dgm:spPr/>
      <dgm:t>
        <a:bodyPr/>
        <a:lstStyle/>
        <a:p>
          <a:endParaRPr lang="en-US"/>
        </a:p>
      </dgm:t>
    </dgm:pt>
    <dgm:pt modelId="{E911A346-A479-4E26-8F6C-D4E54C210CEA}" type="pres">
      <dgm:prSet presAssocID="{F71CF354-B30C-4434-A3F0-A06306EE4D7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E5881FC-663F-4B2F-9FE1-32A219D57A74}" type="pres">
      <dgm:prSet presAssocID="{F71CF354-B30C-4434-A3F0-A06306EE4D73}" presName="dummyMaxCanvas" presStyleCnt="0">
        <dgm:presLayoutVars/>
      </dgm:prSet>
      <dgm:spPr/>
    </dgm:pt>
    <dgm:pt modelId="{99F21B17-0FB8-413C-8067-76283931B464}" type="pres">
      <dgm:prSet presAssocID="{F71CF354-B30C-4434-A3F0-A06306EE4D73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FF534B-D852-4EF1-92B3-13F2029D3824}" type="pres">
      <dgm:prSet presAssocID="{F71CF354-B30C-4434-A3F0-A06306EE4D73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A596F9-8623-4D5E-9010-F378C132B1DA}" type="pres">
      <dgm:prSet presAssocID="{F71CF354-B30C-4434-A3F0-A06306EE4D73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B58FE3-36A3-474C-B7CE-CB9775C8585F}" type="pres">
      <dgm:prSet presAssocID="{F71CF354-B30C-4434-A3F0-A06306EE4D73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F90456-422E-4076-A207-C081AC6C1BB9}" type="pres">
      <dgm:prSet presAssocID="{F71CF354-B30C-4434-A3F0-A06306EE4D73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EF26F1-CBF3-4EE3-A385-6DE10D882A11}" type="pres">
      <dgm:prSet presAssocID="{F71CF354-B30C-4434-A3F0-A06306EE4D73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93EA74-5CE7-4DE0-976D-B89C0DD6046B}" type="pres">
      <dgm:prSet presAssocID="{F71CF354-B30C-4434-A3F0-A06306EE4D73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2CAFAD-FD3A-4ADB-8D49-B080186ACF9F}" type="pres">
      <dgm:prSet presAssocID="{F71CF354-B30C-4434-A3F0-A06306EE4D73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15FD50B-E208-48FC-AF7B-B90CCC01B5C9}" type="presOf" srcId="{2CA4B2A3-ACD4-4292-973F-B18E783A5B32}" destId="{99F21B17-0FB8-413C-8067-76283931B464}" srcOrd="0" destOrd="0" presId="urn:microsoft.com/office/officeart/2005/8/layout/vProcess5"/>
    <dgm:cxn modelId="{07B68B85-AED3-4A99-B391-27B7F37A14D9}" type="presOf" srcId="{C709224A-4C0B-442F-9F68-0AFE35471F92}" destId="{16A596F9-8623-4D5E-9010-F378C132B1DA}" srcOrd="0" destOrd="0" presId="urn:microsoft.com/office/officeart/2005/8/layout/vProcess5"/>
    <dgm:cxn modelId="{88FCA1F2-7CF8-4F3A-A3BC-F10A20FE33C2}" type="presOf" srcId="{8EF59295-783D-4035-A1BA-5DAE452823FF}" destId="{07F90456-422E-4076-A207-C081AC6C1BB9}" srcOrd="0" destOrd="0" presId="urn:microsoft.com/office/officeart/2005/8/layout/vProcess5"/>
    <dgm:cxn modelId="{FBDEE585-F78C-42F8-810E-72175C142956}" srcId="{F71CF354-B30C-4434-A3F0-A06306EE4D73}" destId="{2CA4B2A3-ACD4-4292-973F-B18E783A5B32}" srcOrd="0" destOrd="0" parTransId="{9D8DF7B7-8526-40C5-A716-DACF3E4C822A}" sibTransId="{2D294D3C-74CE-465C-A964-224E1E04C5E4}"/>
    <dgm:cxn modelId="{DCE30D24-7864-4733-8295-33F1F922F3DF}" type="presOf" srcId="{F71CF354-B30C-4434-A3F0-A06306EE4D73}" destId="{E911A346-A479-4E26-8F6C-D4E54C210CEA}" srcOrd="0" destOrd="0" presId="urn:microsoft.com/office/officeart/2005/8/layout/vProcess5"/>
    <dgm:cxn modelId="{70C78D68-0A8C-4C26-B165-D47C2E85CED8}" type="presOf" srcId="{DF134890-B9A4-46E8-81D3-F95CFF22C50C}" destId="{3893EA74-5CE7-4DE0-976D-B89C0DD6046B}" srcOrd="1" destOrd="0" presId="urn:microsoft.com/office/officeart/2005/8/layout/vProcess5"/>
    <dgm:cxn modelId="{734B035C-366A-48B2-9E04-50B94CE4B7CB}" type="presOf" srcId="{C709224A-4C0B-442F-9F68-0AFE35471F92}" destId="{9F2CAFAD-FD3A-4ADB-8D49-B080186ACF9F}" srcOrd="1" destOrd="0" presId="urn:microsoft.com/office/officeart/2005/8/layout/vProcess5"/>
    <dgm:cxn modelId="{D002BBAA-3AFD-423B-9130-FE77C2398C21}" srcId="{F71CF354-B30C-4434-A3F0-A06306EE4D73}" destId="{C709224A-4C0B-442F-9F68-0AFE35471F92}" srcOrd="2" destOrd="0" parTransId="{63E0210C-B580-4416-B6BC-7FE82A7BE282}" sibTransId="{833F91EC-8724-403D-A075-0F680E85EFC0}"/>
    <dgm:cxn modelId="{148C78B5-F69E-4BA5-9C06-10ADFC0ACE4B}" srcId="{F71CF354-B30C-4434-A3F0-A06306EE4D73}" destId="{DF134890-B9A4-46E8-81D3-F95CFF22C50C}" srcOrd="1" destOrd="0" parTransId="{CE10FB78-DDD5-4CBA-988F-B3182B052B40}" sibTransId="{8EF59295-783D-4035-A1BA-5DAE452823FF}"/>
    <dgm:cxn modelId="{FB30361D-3B41-4934-BCFD-F35020C27644}" type="presOf" srcId="{2D294D3C-74CE-465C-A964-224E1E04C5E4}" destId="{98B58FE3-36A3-474C-B7CE-CB9775C8585F}" srcOrd="0" destOrd="0" presId="urn:microsoft.com/office/officeart/2005/8/layout/vProcess5"/>
    <dgm:cxn modelId="{72C864E0-1BFC-464C-8888-3FAED973AE41}" type="presOf" srcId="{DF134890-B9A4-46E8-81D3-F95CFF22C50C}" destId="{38FF534B-D852-4EF1-92B3-13F2029D3824}" srcOrd="0" destOrd="0" presId="urn:microsoft.com/office/officeart/2005/8/layout/vProcess5"/>
    <dgm:cxn modelId="{9CECF91B-EC1B-4C27-8995-89A7D6A7E861}" type="presOf" srcId="{2CA4B2A3-ACD4-4292-973F-B18E783A5B32}" destId="{7EEF26F1-CBF3-4EE3-A385-6DE10D882A11}" srcOrd="1" destOrd="0" presId="urn:microsoft.com/office/officeart/2005/8/layout/vProcess5"/>
    <dgm:cxn modelId="{46B44FEF-E6B3-400E-AB7C-5F8924320A33}" type="presParOf" srcId="{E911A346-A479-4E26-8F6C-D4E54C210CEA}" destId="{AE5881FC-663F-4B2F-9FE1-32A219D57A74}" srcOrd="0" destOrd="0" presId="urn:microsoft.com/office/officeart/2005/8/layout/vProcess5"/>
    <dgm:cxn modelId="{26B313E0-9D56-4094-AC09-02B0F94B3EF6}" type="presParOf" srcId="{E911A346-A479-4E26-8F6C-D4E54C210CEA}" destId="{99F21B17-0FB8-413C-8067-76283931B464}" srcOrd="1" destOrd="0" presId="urn:microsoft.com/office/officeart/2005/8/layout/vProcess5"/>
    <dgm:cxn modelId="{DA0F0917-1464-4B65-A0EE-34D5022BA695}" type="presParOf" srcId="{E911A346-A479-4E26-8F6C-D4E54C210CEA}" destId="{38FF534B-D852-4EF1-92B3-13F2029D3824}" srcOrd="2" destOrd="0" presId="urn:microsoft.com/office/officeart/2005/8/layout/vProcess5"/>
    <dgm:cxn modelId="{52EC2DAB-E560-4D32-AC5A-526E1D2CE50C}" type="presParOf" srcId="{E911A346-A479-4E26-8F6C-D4E54C210CEA}" destId="{16A596F9-8623-4D5E-9010-F378C132B1DA}" srcOrd="3" destOrd="0" presId="urn:microsoft.com/office/officeart/2005/8/layout/vProcess5"/>
    <dgm:cxn modelId="{06168E50-43AE-4C57-B1F8-672F5A06B2F0}" type="presParOf" srcId="{E911A346-A479-4E26-8F6C-D4E54C210CEA}" destId="{98B58FE3-36A3-474C-B7CE-CB9775C8585F}" srcOrd="4" destOrd="0" presId="urn:microsoft.com/office/officeart/2005/8/layout/vProcess5"/>
    <dgm:cxn modelId="{4C6B242E-005F-4A56-A089-0B3A17774498}" type="presParOf" srcId="{E911A346-A479-4E26-8F6C-D4E54C210CEA}" destId="{07F90456-422E-4076-A207-C081AC6C1BB9}" srcOrd="5" destOrd="0" presId="urn:microsoft.com/office/officeart/2005/8/layout/vProcess5"/>
    <dgm:cxn modelId="{6065A058-CD80-4DA1-B1BB-1EDEA85418CE}" type="presParOf" srcId="{E911A346-A479-4E26-8F6C-D4E54C210CEA}" destId="{7EEF26F1-CBF3-4EE3-A385-6DE10D882A11}" srcOrd="6" destOrd="0" presId="urn:microsoft.com/office/officeart/2005/8/layout/vProcess5"/>
    <dgm:cxn modelId="{D93256BD-5A55-4E88-ADB7-7062417B20EC}" type="presParOf" srcId="{E911A346-A479-4E26-8F6C-D4E54C210CEA}" destId="{3893EA74-5CE7-4DE0-976D-B89C0DD6046B}" srcOrd="7" destOrd="0" presId="urn:microsoft.com/office/officeart/2005/8/layout/vProcess5"/>
    <dgm:cxn modelId="{5AF66F8B-F408-4E76-9715-A2131E978320}" type="presParOf" srcId="{E911A346-A479-4E26-8F6C-D4E54C210CEA}" destId="{9F2CAFAD-FD3A-4ADB-8D49-B080186ACF9F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18B14A-8EE8-48B2-9EA3-35EE0510C6D5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6F179DC-07F7-4D3E-AC74-8D69CF9512F0}">
      <dgm:prSet/>
      <dgm:spPr/>
      <dgm:t>
        <a:bodyPr/>
        <a:lstStyle/>
        <a:p>
          <a:r>
            <a:rPr lang="en-US" dirty="0"/>
            <a:t>Agree on today:</a:t>
          </a:r>
        </a:p>
      </dgm:t>
    </dgm:pt>
    <dgm:pt modelId="{F580EF6B-302D-4ED7-B3FE-72252D6A3482}" type="parTrans" cxnId="{8D9B17D1-A008-431B-B031-709F271AAA51}">
      <dgm:prSet/>
      <dgm:spPr/>
      <dgm:t>
        <a:bodyPr/>
        <a:lstStyle/>
        <a:p>
          <a:endParaRPr lang="en-US"/>
        </a:p>
      </dgm:t>
    </dgm:pt>
    <dgm:pt modelId="{CCF726C5-92BC-407A-90BC-87DA15BE8B61}" type="sibTrans" cxnId="{8D9B17D1-A008-431B-B031-709F271AAA51}">
      <dgm:prSet/>
      <dgm:spPr/>
      <dgm:t>
        <a:bodyPr/>
        <a:lstStyle/>
        <a:p>
          <a:endParaRPr lang="en-US"/>
        </a:p>
      </dgm:t>
    </dgm:pt>
    <dgm:pt modelId="{5C3E535B-B0B0-412D-99C9-97EF58CDE339}">
      <dgm:prSet/>
      <dgm:spPr/>
      <dgm:t>
        <a:bodyPr/>
        <a:lstStyle/>
        <a:p>
          <a:r>
            <a:rPr lang="en-US"/>
            <a:t>Priority outcomes</a:t>
          </a:r>
        </a:p>
      </dgm:t>
    </dgm:pt>
    <dgm:pt modelId="{2EA3511A-4458-4DC2-B637-CC44B3D4F8E8}" type="parTrans" cxnId="{652A6DB9-5B4D-4896-B93F-118A4080A0A0}">
      <dgm:prSet/>
      <dgm:spPr/>
      <dgm:t>
        <a:bodyPr/>
        <a:lstStyle/>
        <a:p>
          <a:endParaRPr lang="en-US"/>
        </a:p>
      </dgm:t>
    </dgm:pt>
    <dgm:pt modelId="{FCF2C609-2643-4079-8B40-453EB634B671}" type="sibTrans" cxnId="{652A6DB9-5B4D-4896-B93F-118A4080A0A0}">
      <dgm:prSet/>
      <dgm:spPr/>
      <dgm:t>
        <a:bodyPr/>
        <a:lstStyle/>
        <a:p>
          <a:endParaRPr lang="en-US"/>
        </a:p>
      </dgm:t>
    </dgm:pt>
    <dgm:pt modelId="{AEE74C6B-FFCA-485A-ADBE-CF00B13004C4}">
      <dgm:prSet/>
      <dgm:spPr/>
      <dgm:t>
        <a:bodyPr/>
        <a:lstStyle/>
        <a:p>
          <a:r>
            <a:rPr lang="en-US"/>
            <a:t>Priority modalities</a:t>
          </a:r>
        </a:p>
      </dgm:t>
    </dgm:pt>
    <dgm:pt modelId="{5C9F2D12-EC73-4A6A-8175-EB81A38F6A4E}" type="parTrans" cxnId="{41E97573-5DBC-49F7-BBCF-2B1F502F3E15}">
      <dgm:prSet/>
      <dgm:spPr/>
      <dgm:t>
        <a:bodyPr/>
        <a:lstStyle/>
        <a:p>
          <a:endParaRPr lang="en-US"/>
        </a:p>
      </dgm:t>
    </dgm:pt>
    <dgm:pt modelId="{EC3049A0-DA4D-4D5B-BF34-73F9E9B9DCA3}" type="sibTrans" cxnId="{41E97573-5DBC-49F7-BBCF-2B1F502F3E15}">
      <dgm:prSet/>
      <dgm:spPr/>
      <dgm:t>
        <a:bodyPr/>
        <a:lstStyle/>
        <a:p>
          <a:endParaRPr lang="en-US"/>
        </a:p>
      </dgm:t>
    </dgm:pt>
    <dgm:pt modelId="{8790F6B1-6E85-4992-B83A-1AC4AD245181}">
      <dgm:prSet/>
      <dgm:spPr/>
      <dgm:t>
        <a:bodyPr/>
        <a:lstStyle/>
        <a:p>
          <a:r>
            <a:rPr lang="en-US"/>
            <a:t>Programmatic additions</a:t>
          </a:r>
        </a:p>
      </dgm:t>
    </dgm:pt>
    <dgm:pt modelId="{3B0BC40A-48A5-41F7-AA26-43BA9E8E1F8E}" type="parTrans" cxnId="{CCE7C55D-5281-4019-B543-E5A75BB8F8BB}">
      <dgm:prSet/>
      <dgm:spPr/>
      <dgm:t>
        <a:bodyPr/>
        <a:lstStyle/>
        <a:p>
          <a:endParaRPr lang="en-US"/>
        </a:p>
      </dgm:t>
    </dgm:pt>
    <dgm:pt modelId="{7115E06D-B9CA-4C46-BDB1-0E2F27741357}" type="sibTrans" cxnId="{CCE7C55D-5281-4019-B543-E5A75BB8F8BB}">
      <dgm:prSet/>
      <dgm:spPr/>
      <dgm:t>
        <a:bodyPr/>
        <a:lstStyle/>
        <a:p>
          <a:endParaRPr lang="en-US"/>
        </a:p>
      </dgm:t>
    </dgm:pt>
    <dgm:pt modelId="{C744EF47-D91D-4064-842A-CC88D2CBEB85}">
      <dgm:prSet/>
      <dgm:spPr/>
      <dgm:t>
        <a:bodyPr/>
        <a:lstStyle/>
        <a:p>
          <a:r>
            <a:rPr lang="en-US"/>
            <a:t>Targets</a:t>
          </a:r>
        </a:p>
      </dgm:t>
    </dgm:pt>
    <dgm:pt modelId="{54E383D4-1E41-4C93-870A-3F55813C951A}" type="parTrans" cxnId="{94264BE7-9927-4E29-A8E5-C486ADC2DB06}">
      <dgm:prSet/>
      <dgm:spPr/>
      <dgm:t>
        <a:bodyPr/>
        <a:lstStyle/>
        <a:p>
          <a:endParaRPr lang="en-US"/>
        </a:p>
      </dgm:t>
    </dgm:pt>
    <dgm:pt modelId="{889E32F8-AD80-4EB5-96FB-A33CE2B64D9E}" type="sibTrans" cxnId="{94264BE7-9927-4E29-A8E5-C486ADC2DB06}">
      <dgm:prSet/>
      <dgm:spPr/>
      <dgm:t>
        <a:bodyPr/>
        <a:lstStyle/>
        <a:p>
          <a:endParaRPr lang="en-US"/>
        </a:p>
      </dgm:t>
    </dgm:pt>
    <dgm:pt modelId="{1C04C248-5710-49AB-9938-932ED2439B2A}">
      <dgm:prSet/>
      <dgm:spPr/>
      <dgm:t>
        <a:bodyPr/>
        <a:lstStyle/>
        <a:p>
          <a:r>
            <a:rPr lang="en-US" dirty="0"/>
            <a:t>Update:</a:t>
          </a:r>
        </a:p>
      </dgm:t>
    </dgm:pt>
    <dgm:pt modelId="{9881A76A-B66F-40BA-B432-AEA58094A8AA}" type="parTrans" cxnId="{7887EC3E-C567-4EBC-B8EE-82F3D8FF419F}">
      <dgm:prSet/>
      <dgm:spPr/>
      <dgm:t>
        <a:bodyPr/>
        <a:lstStyle/>
        <a:p>
          <a:endParaRPr lang="en-US"/>
        </a:p>
      </dgm:t>
    </dgm:pt>
    <dgm:pt modelId="{92539636-AE4B-4568-B073-10C55430509E}" type="sibTrans" cxnId="{7887EC3E-C567-4EBC-B8EE-82F3D8FF419F}">
      <dgm:prSet/>
      <dgm:spPr/>
      <dgm:t>
        <a:bodyPr/>
        <a:lstStyle/>
        <a:p>
          <a:endParaRPr lang="en-US"/>
        </a:p>
      </dgm:t>
    </dgm:pt>
    <dgm:pt modelId="{B8102A5A-F7C0-4A3C-B3AB-C642A0AF0054}">
      <dgm:prSet/>
      <dgm:spPr/>
      <dgm:t>
        <a:bodyPr/>
        <a:lstStyle/>
        <a:p>
          <a:r>
            <a:rPr lang="en-US"/>
            <a:t>Needs assessment</a:t>
          </a:r>
        </a:p>
      </dgm:t>
    </dgm:pt>
    <dgm:pt modelId="{ED93B873-B490-47D9-8F31-262024363B60}" type="parTrans" cxnId="{94C51A37-475F-423E-898C-31DF2DA64BC5}">
      <dgm:prSet/>
      <dgm:spPr/>
      <dgm:t>
        <a:bodyPr/>
        <a:lstStyle/>
        <a:p>
          <a:endParaRPr lang="en-US"/>
        </a:p>
      </dgm:t>
    </dgm:pt>
    <dgm:pt modelId="{5AFD644E-037D-4D6B-B51C-060B0AC7A373}" type="sibTrans" cxnId="{94C51A37-475F-423E-898C-31DF2DA64BC5}">
      <dgm:prSet/>
      <dgm:spPr/>
      <dgm:t>
        <a:bodyPr/>
        <a:lstStyle/>
        <a:p>
          <a:endParaRPr lang="en-US"/>
        </a:p>
      </dgm:t>
    </dgm:pt>
    <dgm:pt modelId="{088D58FB-487D-48A3-BF37-23AFA4D3A92B}">
      <dgm:prSet/>
      <dgm:spPr/>
      <dgm:t>
        <a:bodyPr/>
        <a:lstStyle/>
        <a:p>
          <a:r>
            <a:rPr lang="en-US"/>
            <a:t>Strategy narrative</a:t>
          </a:r>
        </a:p>
      </dgm:t>
    </dgm:pt>
    <dgm:pt modelId="{6E5148EF-A4C1-4EE9-8E82-879F7B3E788A}" type="parTrans" cxnId="{A2315719-EE61-4DDB-B34A-ECA36F886222}">
      <dgm:prSet/>
      <dgm:spPr/>
      <dgm:t>
        <a:bodyPr/>
        <a:lstStyle/>
        <a:p>
          <a:endParaRPr lang="en-US"/>
        </a:p>
      </dgm:t>
    </dgm:pt>
    <dgm:pt modelId="{4D9B7F04-562E-459E-A359-D6D46E8890CB}" type="sibTrans" cxnId="{A2315719-EE61-4DDB-B34A-ECA36F886222}">
      <dgm:prSet/>
      <dgm:spPr/>
      <dgm:t>
        <a:bodyPr/>
        <a:lstStyle/>
        <a:p>
          <a:endParaRPr lang="en-US"/>
        </a:p>
      </dgm:t>
    </dgm:pt>
    <dgm:pt modelId="{9A01060E-7EAA-4025-B436-23C3BE222DC3}" type="pres">
      <dgm:prSet presAssocID="{6F18B14A-8EE8-48B2-9EA3-35EE0510C6D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AAFA82A-D9FB-4991-BD52-5B957BE685BE}" type="pres">
      <dgm:prSet presAssocID="{E6F179DC-07F7-4D3E-AC74-8D69CF9512F0}" presName="parentLin" presStyleCnt="0"/>
      <dgm:spPr/>
    </dgm:pt>
    <dgm:pt modelId="{A644CDCC-226E-4FE0-A44D-1636F0A09767}" type="pres">
      <dgm:prSet presAssocID="{E6F179DC-07F7-4D3E-AC74-8D69CF9512F0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E46A404D-CB54-49B9-98EC-B6CD3D87A9E3}" type="pres">
      <dgm:prSet presAssocID="{E6F179DC-07F7-4D3E-AC74-8D69CF9512F0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5CE4C4-CE59-47DF-8DE1-1BA74C564BAC}" type="pres">
      <dgm:prSet presAssocID="{E6F179DC-07F7-4D3E-AC74-8D69CF9512F0}" presName="negativeSpace" presStyleCnt="0"/>
      <dgm:spPr/>
    </dgm:pt>
    <dgm:pt modelId="{2350C30A-D83B-4BEA-AE7F-970B9F323CC4}" type="pres">
      <dgm:prSet presAssocID="{E6F179DC-07F7-4D3E-AC74-8D69CF9512F0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E2A8B1-48FF-430C-9703-912CE6E68CEA}" type="pres">
      <dgm:prSet presAssocID="{CCF726C5-92BC-407A-90BC-87DA15BE8B61}" presName="spaceBetweenRectangles" presStyleCnt="0"/>
      <dgm:spPr/>
    </dgm:pt>
    <dgm:pt modelId="{367805F0-75CF-4AA4-A771-038F7D3FBF72}" type="pres">
      <dgm:prSet presAssocID="{1C04C248-5710-49AB-9938-932ED2439B2A}" presName="parentLin" presStyleCnt="0"/>
      <dgm:spPr/>
    </dgm:pt>
    <dgm:pt modelId="{2654F754-A2FF-4E2A-8276-BA5D560B6D51}" type="pres">
      <dgm:prSet presAssocID="{1C04C248-5710-49AB-9938-932ED2439B2A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8BB1567F-2C83-4651-86B1-3ADB71B66E60}" type="pres">
      <dgm:prSet presAssocID="{1C04C248-5710-49AB-9938-932ED2439B2A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54D15F-C348-4B72-BDE9-598D3D51558D}" type="pres">
      <dgm:prSet presAssocID="{1C04C248-5710-49AB-9938-932ED2439B2A}" presName="negativeSpace" presStyleCnt="0"/>
      <dgm:spPr/>
    </dgm:pt>
    <dgm:pt modelId="{A45BA465-6DEA-4DB8-BFF1-FCB02A8F4876}" type="pres">
      <dgm:prSet presAssocID="{1C04C248-5710-49AB-9938-932ED2439B2A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9B92830-42BF-4FC5-9937-31C153F9E2FD}" type="presOf" srcId="{6F18B14A-8EE8-48B2-9EA3-35EE0510C6D5}" destId="{9A01060E-7EAA-4025-B436-23C3BE222DC3}" srcOrd="0" destOrd="0" presId="urn:microsoft.com/office/officeart/2005/8/layout/list1"/>
    <dgm:cxn modelId="{62B398A1-BBC0-45F2-83EC-4D19DF8E543B}" type="presOf" srcId="{1C04C248-5710-49AB-9938-932ED2439B2A}" destId="{2654F754-A2FF-4E2A-8276-BA5D560B6D51}" srcOrd="0" destOrd="0" presId="urn:microsoft.com/office/officeart/2005/8/layout/list1"/>
    <dgm:cxn modelId="{5844EC3A-1CE3-451B-9BE3-8CF5C92F71CD}" type="presOf" srcId="{5C3E535B-B0B0-412D-99C9-97EF58CDE339}" destId="{2350C30A-D83B-4BEA-AE7F-970B9F323CC4}" srcOrd="0" destOrd="0" presId="urn:microsoft.com/office/officeart/2005/8/layout/list1"/>
    <dgm:cxn modelId="{652A6DB9-5B4D-4896-B93F-118A4080A0A0}" srcId="{E6F179DC-07F7-4D3E-AC74-8D69CF9512F0}" destId="{5C3E535B-B0B0-412D-99C9-97EF58CDE339}" srcOrd="0" destOrd="0" parTransId="{2EA3511A-4458-4DC2-B637-CC44B3D4F8E8}" sibTransId="{FCF2C609-2643-4079-8B40-453EB634B671}"/>
    <dgm:cxn modelId="{E000190E-6E36-4B9B-B641-E402B2FA4585}" type="presOf" srcId="{B8102A5A-F7C0-4A3C-B3AB-C642A0AF0054}" destId="{A45BA465-6DEA-4DB8-BFF1-FCB02A8F4876}" srcOrd="0" destOrd="0" presId="urn:microsoft.com/office/officeart/2005/8/layout/list1"/>
    <dgm:cxn modelId="{CCE7C55D-5281-4019-B543-E5A75BB8F8BB}" srcId="{E6F179DC-07F7-4D3E-AC74-8D69CF9512F0}" destId="{8790F6B1-6E85-4992-B83A-1AC4AD245181}" srcOrd="2" destOrd="0" parTransId="{3B0BC40A-48A5-41F7-AA26-43BA9E8E1F8E}" sibTransId="{7115E06D-B9CA-4C46-BDB1-0E2F27741357}"/>
    <dgm:cxn modelId="{7842F403-2B4A-45B2-908F-BDCF78DCB02D}" type="presOf" srcId="{8790F6B1-6E85-4992-B83A-1AC4AD245181}" destId="{2350C30A-D83B-4BEA-AE7F-970B9F323CC4}" srcOrd="0" destOrd="2" presId="urn:microsoft.com/office/officeart/2005/8/layout/list1"/>
    <dgm:cxn modelId="{7887EC3E-C567-4EBC-B8EE-82F3D8FF419F}" srcId="{6F18B14A-8EE8-48B2-9EA3-35EE0510C6D5}" destId="{1C04C248-5710-49AB-9938-932ED2439B2A}" srcOrd="1" destOrd="0" parTransId="{9881A76A-B66F-40BA-B432-AEA58094A8AA}" sibTransId="{92539636-AE4B-4568-B073-10C55430509E}"/>
    <dgm:cxn modelId="{3120AF80-3AAA-41EC-89FD-C434883012E1}" type="presOf" srcId="{E6F179DC-07F7-4D3E-AC74-8D69CF9512F0}" destId="{E46A404D-CB54-49B9-98EC-B6CD3D87A9E3}" srcOrd="1" destOrd="0" presId="urn:microsoft.com/office/officeart/2005/8/layout/list1"/>
    <dgm:cxn modelId="{1E5C45AA-07D8-4197-9C35-C0C64FAB5630}" type="presOf" srcId="{AEE74C6B-FFCA-485A-ADBE-CF00B13004C4}" destId="{2350C30A-D83B-4BEA-AE7F-970B9F323CC4}" srcOrd="0" destOrd="1" presId="urn:microsoft.com/office/officeart/2005/8/layout/list1"/>
    <dgm:cxn modelId="{98C4939D-F3B1-463E-AA19-62DE65BD211C}" type="presOf" srcId="{E6F179DC-07F7-4D3E-AC74-8D69CF9512F0}" destId="{A644CDCC-226E-4FE0-A44D-1636F0A09767}" srcOrd="0" destOrd="0" presId="urn:microsoft.com/office/officeart/2005/8/layout/list1"/>
    <dgm:cxn modelId="{1DCE6041-41C2-403D-B938-1E1DFF0370DE}" type="presOf" srcId="{C744EF47-D91D-4064-842A-CC88D2CBEB85}" destId="{2350C30A-D83B-4BEA-AE7F-970B9F323CC4}" srcOrd="0" destOrd="3" presId="urn:microsoft.com/office/officeart/2005/8/layout/list1"/>
    <dgm:cxn modelId="{41E97573-5DBC-49F7-BBCF-2B1F502F3E15}" srcId="{E6F179DC-07F7-4D3E-AC74-8D69CF9512F0}" destId="{AEE74C6B-FFCA-485A-ADBE-CF00B13004C4}" srcOrd="1" destOrd="0" parTransId="{5C9F2D12-EC73-4A6A-8175-EB81A38F6A4E}" sibTransId="{EC3049A0-DA4D-4D5B-BF34-73F9E9B9DCA3}"/>
    <dgm:cxn modelId="{94C51A37-475F-423E-898C-31DF2DA64BC5}" srcId="{1C04C248-5710-49AB-9938-932ED2439B2A}" destId="{B8102A5A-F7C0-4A3C-B3AB-C642A0AF0054}" srcOrd="0" destOrd="0" parTransId="{ED93B873-B490-47D9-8F31-262024363B60}" sibTransId="{5AFD644E-037D-4D6B-B51C-060B0AC7A373}"/>
    <dgm:cxn modelId="{94264BE7-9927-4E29-A8E5-C486ADC2DB06}" srcId="{E6F179DC-07F7-4D3E-AC74-8D69CF9512F0}" destId="{C744EF47-D91D-4064-842A-CC88D2CBEB85}" srcOrd="3" destOrd="0" parTransId="{54E383D4-1E41-4C93-870A-3F55813C951A}" sibTransId="{889E32F8-AD80-4EB5-96FB-A33CE2B64D9E}"/>
    <dgm:cxn modelId="{18E173A3-93CA-42A8-A3B7-4E3FD69E7C75}" type="presOf" srcId="{088D58FB-487D-48A3-BF37-23AFA4D3A92B}" destId="{A45BA465-6DEA-4DB8-BFF1-FCB02A8F4876}" srcOrd="0" destOrd="1" presId="urn:microsoft.com/office/officeart/2005/8/layout/list1"/>
    <dgm:cxn modelId="{48FD4831-E85A-404B-9166-BDD5D358E796}" type="presOf" srcId="{1C04C248-5710-49AB-9938-932ED2439B2A}" destId="{8BB1567F-2C83-4651-86B1-3ADB71B66E60}" srcOrd="1" destOrd="0" presId="urn:microsoft.com/office/officeart/2005/8/layout/list1"/>
    <dgm:cxn modelId="{A2315719-EE61-4DDB-B34A-ECA36F886222}" srcId="{1C04C248-5710-49AB-9938-932ED2439B2A}" destId="{088D58FB-487D-48A3-BF37-23AFA4D3A92B}" srcOrd="1" destOrd="0" parTransId="{6E5148EF-A4C1-4EE9-8E82-879F7B3E788A}" sibTransId="{4D9B7F04-562E-459E-A359-D6D46E8890CB}"/>
    <dgm:cxn modelId="{8D9B17D1-A008-431B-B031-709F271AAA51}" srcId="{6F18B14A-8EE8-48B2-9EA3-35EE0510C6D5}" destId="{E6F179DC-07F7-4D3E-AC74-8D69CF9512F0}" srcOrd="0" destOrd="0" parTransId="{F580EF6B-302D-4ED7-B3FE-72252D6A3482}" sibTransId="{CCF726C5-92BC-407A-90BC-87DA15BE8B61}"/>
    <dgm:cxn modelId="{C120F6B2-D3E3-4C25-9D8B-7416098E8980}" type="presParOf" srcId="{9A01060E-7EAA-4025-B436-23C3BE222DC3}" destId="{4AAFA82A-D9FB-4991-BD52-5B957BE685BE}" srcOrd="0" destOrd="0" presId="urn:microsoft.com/office/officeart/2005/8/layout/list1"/>
    <dgm:cxn modelId="{347CB3F1-CDED-4D86-B68D-16A07A46C76F}" type="presParOf" srcId="{4AAFA82A-D9FB-4991-BD52-5B957BE685BE}" destId="{A644CDCC-226E-4FE0-A44D-1636F0A09767}" srcOrd="0" destOrd="0" presId="urn:microsoft.com/office/officeart/2005/8/layout/list1"/>
    <dgm:cxn modelId="{5E2E351A-8033-4D97-84AC-AB968ED5D30B}" type="presParOf" srcId="{4AAFA82A-D9FB-4991-BD52-5B957BE685BE}" destId="{E46A404D-CB54-49B9-98EC-B6CD3D87A9E3}" srcOrd="1" destOrd="0" presId="urn:microsoft.com/office/officeart/2005/8/layout/list1"/>
    <dgm:cxn modelId="{C9ECCC77-5397-40C4-B046-F2252F8B39F2}" type="presParOf" srcId="{9A01060E-7EAA-4025-B436-23C3BE222DC3}" destId="{AA5CE4C4-CE59-47DF-8DE1-1BA74C564BAC}" srcOrd="1" destOrd="0" presId="urn:microsoft.com/office/officeart/2005/8/layout/list1"/>
    <dgm:cxn modelId="{12F0FD61-ECA2-4A9C-B0BA-AE6C3377F1B7}" type="presParOf" srcId="{9A01060E-7EAA-4025-B436-23C3BE222DC3}" destId="{2350C30A-D83B-4BEA-AE7F-970B9F323CC4}" srcOrd="2" destOrd="0" presId="urn:microsoft.com/office/officeart/2005/8/layout/list1"/>
    <dgm:cxn modelId="{1ADA2304-1570-476A-AAD1-CF178A76F252}" type="presParOf" srcId="{9A01060E-7EAA-4025-B436-23C3BE222DC3}" destId="{33E2A8B1-48FF-430C-9703-912CE6E68CEA}" srcOrd="3" destOrd="0" presId="urn:microsoft.com/office/officeart/2005/8/layout/list1"/>
    <dgm:cxn modelId="{E44D60C6-6736-4AEE-81FB-5290B32C3433}" type="presParOf" srcId="{9A01060E-7EAA-4025-B436-23C3BE222DC3}" destId="{367805F0-75CF-4AA4-A771-038F7D3FBF72}" srcOrd="4" destOrd="0" presId="urn:microsoft.com/office/officeart/2005/8/layout/list1"/>
    <dgm:cxn modelId="{72E1FF86-1A51-4647-8DC3-1AE129198E7D}" type="presParOf" srcId="{367805F0-75CF-4AA4-A771-038F7D3FBF72}" destId="{2654F754-A2FF-4E2A-8276-BA5D560B6D51}" srcOrd="0" destOrd="0" presId="urn:microsoft.com/office/officeart/2005/8/layout/list1"/>
    <dgm:cxn modelId="{C79481A3-B3E4-4050-859E-8B961AC1A71D}" type="presParOf" srcId="{367805F0-75CF-4AA4-A771-038F7D3FBF72}" destId="{8BB1567F-2C83-4651-86B1-3ADB71B66E60}" srcOrd="1" destOrd="0" presId="urn:microsoft.com/office/officeart/2005/8/layout/list1"/>
    <dgm:cxn modelId="{F232AF70-6A42-4070-95D5-DB2A786BBCFC}" type="presParOf" srcId="{9A01060E-7EAA-4025-B436-23C3BE222DC3}" destId="{4854D15F-C348-4B72-BDE9-598D3D51558D}" srcOrd="5" destOrd="0" presId="urn:microsoft.com/office/officeart/2005/8/layout/list1"/>
    <dgm:cxn modelId="{67C4CC4F-CDAC-454F-8280-4C82AFAE1CAA}" type="presParOf" srcId="{9A01060E-7EAA-4025-B436-23C3BE222DC3}" destId="{A45BA465-6DEA-4DB8-BFF1-FCB02A8F4876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F21B17-0FB8-413C-8067-76283931B464}">
      <dsp:nvSpPr>
        <dsp:cNvPr id="0" name=""/>
        <dsp:cNvSpPr/>
      </dsp:nvSpPr>
      <dsp:spPr>
        <a:xfrm>
          <a:off x="0" y="0"/>
          <a:ext cx="9696363" cy="130540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dirty="0"/>
            <a:t>Objective 1:</a:t>
          </a:r>
          <a:r>
            <a:rPr lang="en-US" sz="3000" kern="1200" dirty="0"/>
            <a:t> </a:t>
          </a:r>
          <a:r>
            <a:rPr lang="en-US" sz="3000" b="1" kern="1200" dirty="0"/>
            <a:t>Emergency livelihood support to complement basic household needs is provided</a:t>
          </a:r>
          <a:endParaRPr lang="en-US" sz="3000" kern="1200" dirty="0"/>
        </a:p>
      </dsp:txBody>
      <dsp:txXfrm>
        <a:off x="38234" y="38234"/>
        <a:ext cx="8287733" cy="1228933"/>
      </dsp:txXfrm>
    </dsp:sp>
    <dsp:sp modelId="{38FF534B-D852-4EF1-92B3-13F2029D3824}">
      <dsp:nvSpPr>
        <dsp:cNvPr id="0" name=""/>
        <dsp:cNvSpPr/>
      </dsp:nvSpPr>
      <dsp:spPr>
        <a:xfrm>
          <a:off x="855561" y="1522968"/>
          <a:ext cx="9696363" cy="130540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/>
            <a:t>Objective 2: Household livelihood strategies are strengthened to support household self-reliance</a:t>
          </a:r>
          <a:endParaRPr lang="en-US" sz="3000" kern="1200"/>
        </a:p>
      </dsp:txBody>
      <dsp:txXfrm>
        <a:off x="893795" y="1561202"/>
        <a:ext cx="7915823" cy="1228933"/>
      </dsp:txXfrm>
    </dsp:sp>
    <dsp:sp modelId="{16A596F9-8623-4D5E-9010-F378C132B1DA}">
      <dsp:nvSpPr>
        <dsp:cNvPr id="0" name=""/>
        <dsp:cNvSpPr/>
      </dsp:nvSpPr>
      <dsp:spPr>
        <a:xfrm>
          <a:off x="1711123" y="3045936"/>
          <a:ext cx="9696363" cy="130540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/>
            <a:t>Objective 3: The enabling environment is reinforced to support resilient livelihoods</a:t>
          </a:r>
          <a:endParaRPr lang="en-US" sz="3000" kern="1200"/>
        </a:p>
      </dsp:txBody>
      <dsp:txXfrm>
        <a:off x="1749357" y="3084170"/>
        <a:ext cx="7915823" cy="1228933"/>
      </dsp:txXfrm>
    </dsp:sp>
    <dsp:sp modelId="{98B58FE3-36A3-474C-B7CE-CB9775C8585F}">
      <dsp:nvSpPr>
        <dsp:cNvPr id="0" name=""/>
        <dsp:cNvSpPr/>
      </dsp:nvSpPr>
      <dsp:spPr>
        <a:xfrm>
          <a:off x="8847853" y="989929"/>
          <a:ext cx="848510" cy="848510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>
        <a:off x="9038768" y="989929"/>
        <a:ext cx="466680" cy="638504"/>
      </dsp:txXfrm>
    </dsp:sp>
    <dsp:sp modelId="{07F90456-422E-4076-A207-C081AC6C1BB9}">
      <dsp:nvSpPr>
        <dsp:cNvPr id="0" name=""/>
        <dsp:cNvSpPr/>
      </dsp:nvSpPr>
      <dsp:spPr>
        <a:xfrm>
          <a:off x="9703414" y="2504195"/>
          <a:ext cx="848510" cy="848510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>
        <a:off x="9894329" y="2504195"/>
        <a:ext cx="466680" cy="6385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50C30A-D83B-4BEA-AE7F-970B9F323CC4}">
      <dsp:nvSpPr>
        <dsp:cNvPr id="0" name=""/>
        <dsp:cNvSpPr/>
      </dsp:nvSpPr>
      <dsp:spPr>
        <a:xfrm>
          <a:off x="0" y="521952"/>
          <a:ext cx="5286895" cy="30145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0322" tIns="687324" rIns="410322" bIns="234696" numCol="1" spcCol="1270" anchor="t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/>
            <a:t>Priority outcomes</a:t>
          </a:r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/>
            <a:t>Priority modalities</a:t>
          </a:r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/>
            <a:t>Programmatic additions</a:t>
          </a:r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/>
            <a:t>Targets</a:t>
          </a:r>
        </a:p>
      </dsp:txBody>
      <dsp:txXfrm>
        <a:off x="0" y="521952"/>
        <a:ext cx="5286895" cy="3014550"/>
      </dsp:txXfrm>
    </dsp:sp>
    <dsp:sp modelId="{E46A404D-CB54-49B9-98EC-B6CD3D87A9E3}">
      <dsp:nvSpPr>
        <dsp:cNvPr id="0" name=""/>
        <dsp:cNvSpPr/>
      </dsp:nvSpPr>
      <dsp:spPr>
        <a:xfrm>
          <a:off x="264344" y="34872"/>
          <a:ext cx="3700826" cy="9741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882" tIns="0" rIns="139882" bIns="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/>
            <a:t>Agree on today:</a:t>
          </a:r>
        </a:p>
      </dsp:txBody>
      <dsp:txXfrm>
        <a:off x="311899" y="82427"/>
        <a:ext cx="3605716" cy="879050"/>
      </dsp:txXfrm>
    </dsp:sp>
    <dsp:sp modelId="{A45BA465-6DEA-4DB8-BFF1-FCB02A8F4876}">
      <dsp:nvSpPr>
        <dsp:cNvPr id="0" name=""/>
        <dsp:cNvSpPr/>
      </dsp:nvSpPr>
      <dsp:spPr>
        <a:xfrm>
          <a:off x="0" y="4201783"/>
          <a:ext cx="5286895" cy="19230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0322" tIns="687324" rIns="410322" bIns="234696" numCol="1" spcCol="1270" anchor="t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/>
            <a:t>Needs assessment</a:t>
          </a:r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/>
            <a:t>Strategy narrative</a:t>
          </a:r>
        </a:p>
      </dsp:txBody>
      <dsp:txXfrm>
        <a:off x="0" y="4201783"/>
        <a:ext cx="5286895" cy="1923075"/>
      </dsp:txXfrm>
    </dsp:sp>
    <dsp:sp modelId="{8BB1567F-2C83-4651-86B1-3ADB71B66E60}">
      <dsp:nvSpPr>
        <dsp:cNvPr id="0" name=""/>
        <dsp:cNvSpPr/>
      </dsp:nvSpPr>
      <dsp:spPr>
        <a:xfrm>
          <a:off x="264344" y="3714703"/>
          <a:ext cx="3700826" cy="9741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882" tIns="0" rIns="139882" bIns="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/>
            <a:t>Update:</a:t>
          </a:r>
        </a:p>
      </dsp:txBody>
      <dsp:txXfrm>
        <a:off x="311899" y="3762258"/>
        <a:ext cx="3605716" cy="879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06CEC4-3C58-4994-ADE5-2F33EE18D8FE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DF76D-69B0-400F-A21A-6F97EF8A81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433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A2544-B2CA-432A-BA08-87DC372BC46A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80573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A2544-B2CA-432A-BA08-87DC372BC46A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89007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Step </a:t>
            </a:r>
            <a:r>
              <a:rPr lang="en-US" dirty="0"/>
              <a:t>11: Sharing of final documents with Regional Bureau (Nairobi – Pretoria) for inclusion in Regional RRPs and revised GHRP (31 July 2020)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A2544-B2CA-432A-BA08-87DC372BC46A}" type="slidenum">
              <a:rPr lang="en-US" altLang="en-US" smtClean="0"/>
              <a:pPr/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2241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A2544-B2CA-432A-BA08-87DC372BC46A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1032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A2544-B2CA-432A-BA08-87DC372BC46A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14480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A2544-B2CA-432A-BA08-87DC372BC46A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53306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A2544-B2CA-432A-BA08-87DC372BC46A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0890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A2544-B2CA-432A-BA08-87DC372BC46A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97555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A2544-B2CA-432A-BA08-87DC372BC46A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32226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A2544-B2CA-432A-BA08-87DC372BC46A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23101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A2544-B2CA-432A-BA08-87DC372BC46A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1162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47599-6A01-4FC4-A6CD-EC7AE02EF213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4A691-A606-4B63-8836-555287B4F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246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47599-6A01-4FC4-A6CD-EC7AE02EF213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4A691-A606-4B63-8836-555287B4F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178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47599-6A01-4FC4-A6CD-EC7AE02EF213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4A691-A606-4B63-8836-555287B4F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11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1162046" y="2374900"/>
            <a:ext cx="10606615" cy="3492500"/>
          </a:xfrm>
          <a:prstGeom prst="rect">
            <a:avLst/>
          </a:prstGeom>
        </p:spPr>
        <p:txBody>
          <a:bodyPr vert="horz"/>
          <a:lstStyle>
            <a:lvl1pPr marL="342900" indent="-342900">
              <a:buFont typeface="Wingdings" panose="05000000000000000000" pitchFamily="2" charset="2"/>
              <a:buChar char="§"/>
              <a:defRPr sz="240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cs typeface="Arial"/>
              </a:defRPr>
            </a:lvl1pPr>
            <a:lvl2pPr marL="742950" indent="-285750">
              <a:buFont typeface="Wingdings" panose="05000000000000000000" pitchFamily="2" charset="2"/>
              <a:buChar char="§"/>
              <a:defRPr sz="240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cs typeface="Arial"/>
              </a:defRPr>
            </a:lvl2pPr>
            <a:lvl3pPr>
              <a:defRPr>
                <a:latin typeface="Arial"/>
                <a:cs typeface="Arial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5"/>
          </p:nvPr>
        </p:nvSpPr>
        <p:spPr>
          <a:xfrm>
            <a:off x="1168400" y="1660533"/>
            <a:ext cx="10606616" cy="696912"/>
          </a:xfrm>
          <a:prstGeom prst="rect">
            <a:avLst/>
          </a:prstGeom>
        </p:spPr>
        <p:txBody>
          <a:bodyPr vert="horz"/>
          <a:lstStyle>
            <a:lvl1pPr marL="0">
              <a:spcBef>
                <a:spcPts val="0"/>
              </a:spcBef>
              <a:buFontTx/>
              <a:buNone/>
              <a:defRPr sz="2400" b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cs typeface="Arial"/>
              </a:defRPr>
            </a:lvl1pPr>
            <a:lvl2pPr marL="0">
              <a:spcBef>
                <a:spcPts val="0"/>
              </a:spcBef>
              <a:buFontTx/>
              <a:buNone/>
              <a:defRPr sz="2800" b="1">
                <a:latin typeface="Arial"/>
                <a:cs typeface="Arial"/>
              </a:defRPr>
            </a:lvl2pPr>
            <a:lvl3pPr marL="0">
              <a:spcBef>
                <a:spcPts val="0"/>
              </a:spcBef>
              <a:buFontTx/>
              <a:buNone/>
              <a:defRPr sz="2800" b="1">
                <a:latin typeface="Arial"/>
                <a:cs typeface="Arial"/>
              </a:defRPr>
            </a:lvl3pPr>
            <a:lvl4pPr marL="0">
              <a:spcBef>
                <a:spcPts val="0"/>
              </a:spcBef>
              <a:buFontTx/>
              <a:buNone/>
              <a:defRPr sz="2800" b="1">
                <a:latin typeface="Arial"/>
                <a:cs typeface="Arial"/>
              </a:defRPr>
            </a:lvl4pPr>
            <a:lvl5pPr marL="0">
              <a:spcBef>
                <a:spcPts val="0"/>
              </a:spcBef>
              <a:buFontTx/>
              <a:buNone/>
              <a:defRPr sz="2800" b="1"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185316" y="312738"/>
            <a:ext cx="10363200" cy="506413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rgbClr val="0070C0"/>
                </a:solidFill>
                <a:latin typeface="Cambria" panose="02040503050406030204" pitchFamily="18" charset="0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1524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47599-6A01-4FC4-A6CD-EC7AE02EF213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4A691-A606-4B63-8836-555287B4F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265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47599-6A01-4FC4-A6CD-EC7AE02EF213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4A691-A606-4B63-8836-555287B4F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66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47599-6A01-4FC4-A6CD-EC7AE02EF213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4A691-A606-4B63-8836-555287B4F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010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47599-6A01-4FC4-A6CD-EC7AE02EF213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4A691-A606-4B63-8836-555287B4F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969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47599-6A01-4FC4-A6CD-EC7AE02EF213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4A691-A606-4B63-8836-555287B4F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250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47599-6A01-4FC4-A6CD-EC7AE02EF213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4A691-A606-4B63-8836-555287B4F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644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47599-6A01-4FC4-A6CD-EC7AE02EF213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4A691-A606-4B63-8836-555287B4F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206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47599-6A01-4FC4-A6CD-EC7AE02EF213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4A691-A606-4B63-8836-555287B4F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241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47599-6A01-4FC4-A6CD-EC7AE02EF213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4A691-A606-4B63-8836-555287B4F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025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2019.03.22_RF_indicators_LRS_Final_revised2020.06.16.xlsx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2020.06.16_Indicators_Base_Target_Actual_2019_rev2020_RRP2021.xls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xmlns="" id="{9AFC454B-A080-4D23-B177-6D5356C6E6E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D0522C2C-7B5C-48A7-A969-03941E5D2E7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9427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Freeform 13">
            <a:extLst>
              <a:ext uri="{FF2B5EF4-FFF2-40B4-BE49-F238E27FC236}">
                <a16:creationId xmlns:a16="http://schemas.microsoft.com/office/drawing/2014/main" xmlns="" id="{9C682A1A-5B2D-4111-BBD6-620165633E5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2769476" y="220196"/>
            <a:ext cx="9422524" cy="6637806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D6EE29F2-D77F-4BD0-A20B-334D316A1C9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758029" y="3334786"/>
            <a:ext cx="1942241" cy="18895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Arc 24">
            <a:extLst>
              <a:ext uri="{FF2B5EF4-FFF2-40B4-BE49-F238E27FC236}">
                <a16:creationId xmlns:a16="http://schemas.microsoft.com/office/drawing/2014/main" xmlns="" id="{22D09ED2-868F-42C6-866E-F92E0CEF31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520172">
            <a:off x="1474479" y="1096414"/>
            <a:ext cx="2987899" cy="2987899"/>
          </a:xfrm>
          <a:prstGeom prst="arc">
            <a:avLst>
              <a:gd name="adj1" fmla="val 14455503"/>
              <a:gd name="adj2" fmla="val 227775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38600" y="1939159"/>
            <a:ext cx="7644627" cy="2751086"/>
          </a:xfrm>
        </p:spPr>
        <p:txBody>
          <a:bodyPr>
            <a:normAutofit/>
          </a:bodyPr>
          <a:lstStyle/>
          <a:p>
            <a:pPr algn="r"/>
            <a:r>
              <a:rPr lang="en-US"/>
              <a:t>Refugee Response Plan Update for 2020-2021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38600" y="4782320"/>
            <a:ext cx="7644627" cy="1329443"/>
          </a:xfrm>
        </p:spPr>
        <p:txBody>
          <a:bodyPr>
            <a:normAutofit/>
          </a:bodyPr>
          <a:lstStyle/>
          <a:p>
            <a:pPr algn="r"/>
            <a:r>
              <a:rPr lang="en-US"/>
              <a:t>Livelihoods and Resilience Sector</a:t>
            </a:r>
          </a:p>
        </p:txBody>
      </p:sp>
    </p:spTree>
    <p:extLst>
      <p:ext uri="{BB962C8B-B14F-4D97-AF65-F5344CB8AC3E}">
        <p14:creationId xmlns:p14="http://schemas.microsoft.com/office/powerpoint/2010/main" val="366013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708076" y="140336"/>
            <a:ext cx="8640960" cy="523975"/>
          </a:xfrm>
        </p:spPr>
        <p:txBody>
          <a:bodyPr>
            <a:noAutofit/>
          </a:bodyPr>
          <a:lstStyle/>
          <a:p>
            <a:r>
              <a:rPr lang="en-US" sz="2200" b="1" dirty="0">
                <a:solidFill>
                  <a:srgbClr val="0072BC"/>
                </a:solidFill>
                <a:latin typeface="Lato Regular"/>
                <a:cs typeface="Lato Regular"/>
              </a:rPr>
              <a:t>Situations covered by the 2020/2021 RRP</a:t>
            </a:r>
            <a:endParaRPr lang="en-US" sz="2200" dirty="0">
              <a:solidFill>
                <a:srgbClr val="0072BC"/>
              </a:solidFill>
              <a:latin typeface="Lato Regular"/>
              <a:cs typeface="Lato Regular"/>
            </a:endParaRPr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1810239" y="1044748"/>
            <a:ext cx="8259046" cy="4485196"/>
          </a:xfrm>
        </p:spPr>
        <p:txBody>
          <a:bodyPr>
            <a:noAutofit/>
          </a:bodyPr>
          <a:lstStyle/>
          <a:p>
            <a:pPr>
              <a:spcBef>
                <a:spcPts val="2328"/>
              </a:spcBef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South Sudan</a:t>
            </a:r>
          </a:p>
          <a:p>
            <a:pPr>
              <a:spcBef>
                <a:spcPts val="2328"/>
              </a:spcBef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DRC and other refugees</a:t>
            </a:r>
          </a:p>
          <a:p>
            <a:pPr>
              <a:spcBef>
                <a:spcPts val="2328"/>
              </a:spcBef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Burundi</a:t>
            </a:r>
          </a:p>
          <a:p>
            <a:pPr>
              <a:spcBef>
                <a:spcPts val="2328"/>
              </a:spcBef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Host community</a:t>
            </a:r>
            <a:endParaRPr lang="en-US" sz="12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6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008529" y="140336"/>
            <a:ext cx="9464399" cy="523975"/>
          </a:xfrm>
        </p:spPr>
        <p:txBody>
          <a:bodyPr>
            <a:noAutofit/>
          </a:bodyPr>
          <a:lstStyle/>
          <a:p>
            <a:r>
              <a:rPr lang="en-US" sz="2200" b="1" dirty="0">
                <a:solidFill>
                  <a:srgbClr val="0072BC"/>
                </a:solidFill>
                <a:latin typeface="Lato Regular"/>
                <a:cs typeface="Lato Regular"/>
              </a:rPr>
              <a:t>2020 RRP revision and 2021 extension | Requirements for </a:t>
            </a:r>
            <a:r>
              <a:rPr lang="en-US" sz="2200" b="1" dirty="0" smtClean="0">
                <a:solidFill>
                  <a:srgbClr val="0072BC"/>
                </a:solidFill>
                <a:latin typeface="Lato Regular"/>
                <a:cs typeface="Lato Regular"/>
              </a:rPr>
              <a:t>Sectors</a:t>
            </a:r>
            <a:endParaRPr lang="en-US" sz="2200" dirty="0">
              <a:solidFill>
                <a:srgbClr val="0072BC"/>
              </a:solidFill>
              <a:latin typeface="Lato Regular"/>
              <a:cs typeface="Lato Regular"/>
            </a:endParaRPr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1708076" y="1371754"/>
            <a:ext cx="7228660" cy="1926772"/>
          </a:xfrm>
        </p:spPr>
        <p:txBody>
          <a:bodyPr>
            <a:noAutofit/>
          </a:bodyPr>
          <a:lstStyle/>
          <a:p>
            <a:pPr>
              <a:spcBef>
                <a:spcPts val="1584"/>
              </a:spcBef>
              <a:buAutoNum type="arabicPeriod"/>
            </a:pPr>
            <a:r>
              <a:rPr lang="en-US" sz="18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Describe sector achievements in the first 6 months of 2020</a:t>
            </a:r>
          </a:p>
          <a:p>
            <a:pPr>
              <a:spcBef>
                <a:spcPts val="1584"/>
              </a:spcBef>
              <a:buAutoNum type="arabicPeriod"/>
            </a:pPr>
            <a:r>
              <a:rPr lang="en-US" sz="18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Review sector needs</a:t>
            </a:r>
          </a:p>
          <a:p>
            <a:pPr>
              <a:spcBef>
                <a:spcPts val="1584"/>
              </a:spcBef>
              <a:buAutoNum type="arabicPeriod"/>
            </a:pPr>
            <a:r>
              <a:rPr lang="en-US" sz="18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Review sector response</a:t>
            </a:r>
          </a:p>
          <a:p>
            <a:pPr>
              <a:spcBef>
                <a:spcPts val="1584"/>
              </a:spcBef>
              <a:buAutoNum type="arabicPeriod"/>
            </a:pPr>
            <a:r>
              <a:rPr lang="en-US" sz="18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Review sector targets:</a:t>
            </a:r>
          </a:p>
          <a:p>
            <a:pPr lvl="1">
              <a:spcBef>
                <a:spcPts val="1584"/>
              </a:spcBef>
              <a:buFontTx/>
              <a:buChar char="-"/>
            </a:pPr>
            <a:r>
              <a:rPr lang="en-US" sz="18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Country-wide</a:t>
            </a:r>
          </a:p>
          <a:p>
            <a:pPr lvl="1">
              <a:spcBef>
                <a:spcPts val="1584"/>
              </a:spcBef>
              <a:buFontTx/>
              <a:buChar char="-"/>
            </a:pPr>
            <a:r>
              <a:rPr lang="en-US" sz="1800" dirty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Settlement-specific</a:t>
            </a:r>
          </a:p>
          <a:p>
            <a:pPr lvl="1">
              <a:spcBef>
                <a:spcPts val="1584"/>
              </a:spcBef>
              <a:buFontTx/>
              <a:buChar char="-"/>
            </a:pPr>
            <a:endParaRPr lang="en-US" sz="18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1">
              <a:spcBef>
                <a:spcPts val="1584"/>
              </a:spcBef>
              <a:buFontTx/>
              <a:buChar char="-"/>
            </a:pPr>
            <a:endParaRPr lang="en-US" sz="1800" dirty="0" smtClean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0" lvl="1" indent="0" defTabSz="1003300">
              <a:spcBef>
                <a:spcPts val="1584"/>
              </a:spcBef>
              <a:buNone/>
            </a:pPr>
            <a:r>
              <a:rPr lang="en-US" i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  <a:t>In addition, we would like to constructively influence components of the overall RRP, notably priorities &amp; modalities. </a:t>
            </a:r>
          </a:p>
          <a:p>
            <a:pPr marL="457200" lvl="1" indent="0">
              <a:spcBef>
                <a:spcPts val="1584"/>
              </a:spcBef>
              <a:buNone/>
            </a:pPr>
            <a:endParaRPr lang="en-US" sz="18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0" indent="0">
              <a:buNone/>
            </a:pPr>
            <a:endParaRPr lang="en-US" sz="18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06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71FE387-6F31-4659-8A79-589F6BE86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573" y="320675"/>
            <a:ext cx="11407487" cy="1325563"/>
          </a:xfrm>
        </p:spPr>
        <p:txBody>
          <a:bodyPr>
            <a:normAutofit/>
          </a:bodyPr>
          <a:lstStyle/>
          <a:p>
            <a:r>
              <a:rPr lang="en-US" sz="5400"/>
              <a:t>LRS Objectives in RRP (2019 – 2020)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37E32B78-23DD-4E77-8B9C-7779E3BF20C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6124" cy="6858000"/>
          </a:xfrm>
          <a:prstGeom prst="rect">
            <a:avLst/>
          </a:prstGeom>
          <a:solidFill>
            <a:srgbClr val="4472C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xmlns="" id="{24BE3771-FB1A-4128-AD21-683C6B59D83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2307447"/>
              </p:ext>
            </p:extLst>
          </p:nvPr>
        </p:nvGraphicFramePr>
        <p:xfrm>
          <a:off x="396574" y="1825625"/>
          <a:ext cx="11407487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7534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xmlns="" id="{BA79A7CF-01AF-4178-9369-94E0C90EB04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E97708-AEA7-4BAF-9DAC-BBADDB7CE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2019 Achievement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99413ED5-9ED4-4772-BCE4-2BCAE6B12E3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04357C93-F0CB-4A1C-8F77-4E90637898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B4FAEA3F-9874-44A0-89B8-BFFF1EE9C1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5238" y="2413512"/>
            <a:ext cx="7608304" cy="2101931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90F533E9-6690-41A8-A372-4C6C622D02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9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Down Arrow 7">
            <a:extLst>
              <a:ext uri="{FF2B5EF4-FFF2-40B4-BE49-F238E27FC236}">
                <a16:creationId xmlns:a16="http://schemas.microsoft.com/office/drawing/2014/main" xmlns="" id="{73DE2CFE-42F2-48F0-8706-5264E012B10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6200000">
            <a:off x="5662795" y="-3745097"/>
            <a:ext cx="1354979" cy="10750169"/>
          </a:xfrm>
          <a:prstGeom prst="downArrow">
            <a:avLst>
              <a:gd name="adj1" fmla="val 100000"/>
              <a:gd name="adj2" fmla="val 22582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xmlns="" id="{3F839553-E138-403C-AC9C-935705CA9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932" y="1204109"/>
            <a:ext cx="10023398" cy="85789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Funding v. achievement in 2020 (as Q1)</a:t>
            </a:r>
          </a:p>
        </p:txBody>
      </p:sp>
      <p:pic>
        <p:nvPicPr>
          <p:cNvPr id="12" name="Content Placeholder 6">
            <a:extLst>
              <a:ext uri="{FF2B5EF4-FFF2-40B4-BE49-F238E27FC236}">
                <a16:creationId xmlns:a16="http://schemas.microsoft.com/office/drawing/2014/main" xmlns="" id="{96A89E2D-340E-417D-97A2-1759556DDC7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54216" r="4352"/>
          <a:stretch/>
        </p:blipFill>
        <p:spPr>
          <a:xfrm>
            <a:off x="313930" y="2572431"/>
            <a:ext cx="3175395" cy="3333072"/>
          </a:xfrm>
          <a:prstGeom prst="rect">
            <a:avLst/>
          </a:prstGeom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xmlns="" id="{48B64C7B-0FFD-4382-8A71-5519266963E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489325" y="3241155"/>
            <a:ext cx="8509329" cy="237252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4E0670B-A6B0-4D6A-B61F-75DFBAE227E9}"/>
              </a:ext>
            </a:extLst>
          </p:cNvPr>
          <p:cNvSpPr txBox="1"/>
          <p:nvPr/>
        </p:nvSpPr>
        <p:spPr>
          <a:xfrm>
            <a:off x="4111732" y="2516134"/>
            <a:ext cx="7382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Objective 1		Objective 2		Objective 3</a:t>
            </a:r>
          </a:p>
        </p:txBody>
      </p:sp>
    </p:spTree>
    <p:extLst>
      <p:ext uri="{BB962C8B-B14F-4D97-AF65-F5344CB8AC3E}">
        <p14:creationId xmlns:p14="http://schemas.microsoft.com/office/powerpoint/2010/main" val="154331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: Shape 28">
            <a:extLst>
              <a:ext uri="{FF2B5EF4-FFF2-40B4-BE49-F238E27FC236}">
                <a16:creationId xmlns:a16="http://schemas.microsoft.com/office/drawing/2014/main" xmlns="" id="{E862BE82-D00D-42C1-BF16-93AA37870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Freeform: Shape 30">
            <a:extLst>
              <a:ext uri="{FF2B5EF4-FFF2-40B4-BE49-F238E27FC236}">
                <a16:creationId xmlns:a16="http://schemas.microsoft.com/office/drawing/2014/main" xmlns="" id="{F6D92C2D-1D3D-4974-918C-06579FB354A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2333" y="-2"/>
            <a:ext cx="5441859" cy="5654940"/>
          </a:xfrm>
          <a:custGeom>
            <a:avLst/>
            <a:gdLst>
              <a:gd name="connsiteX0" fmla="*/ 0 w 5441859"/>
              <a:gd name="connsiteY0" fmla="*/ 0 h 5654940"/>
              <a:gd name="connsiteX1" fmla="*/ 4400492 w 5441859"/>
              <a:gd name="connsiteY1" fmla="*/ 0 h 5654940"/>
              <a:gd name="connsiteX2" fmla="*/ 4484767 w 5441859"/>
              <a:gd name="connsiteY2" fmla="*/ 76595 h 5654940"/>
              <a:gd name="connsiteX3" fmla="*/ 5441859 w 5441859"/>
              <a:gd name="connsiteY3" fmla="*/ 2387221 h 5654940"/>
              <a:gd name="connsiteX4" fmla="*/ 2174140 w 5441859"/>
              <a:gd name="connsiteY4" fmla="*/ 5654940 h 5654940"/>
              <a:gd name="connsiteX5" fmla="*/ 156693 w 5441859"/>
              <a:gd name="connsiteY5" fmla="*/ 4957981 h 5654940"/>
              <a:gd name="connsiteX6" fmla="*/ 0 w 5441859"/>
              <a:gd name="connsiteY6" fmla="*/ 4820612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0" y="0"/>
                </a:moveTo>
                <a:lnTo>
                  <a:pt x="4400492" y="0"/>
                </a:lnTo>
                <a:lnTo>
                  <a:pt x="4484767" y="76595"/>
                </a:lnTo>
                <a:cubicBezTo>
                  <a:pt x="5076108" y="667936"/>
                  <a:pt x="5441859" y="1484866"/>
                  <a:pt x="5441859" y="2387221"/>
                </a:cubicBezTo>
                <a:cubicBezTo>
                  <a:pt x="5441859" y="4191932"/>
                  <a:pt x="3978851" y="5654940"/>
                  <a:pt x="2174140" y="5654940"/>
                </a:cubicBezTo>
                <a:cubicBezTo>
                  <a:pt x="1412778" y="5654940"/>
                  <a:pt x="712231" y="5394557"/>
                  <a:pt x="156693" y="4957981"/>
                </a:cubicBezTo>
                <a:lnTo>
                  <a:pt x="0" y="4820612"/>
                </a:lnTo>
                <a:close/>
              </a:path>
            </a:pathLst>
          </a:custGeom>
          <a:solidFill>
            <a:schemeClr val="bg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xmlns="" id="{095E8F25-BDB9-471C-A567-961FCF772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242" y="632990"/>
            <a:ext cx="4062643" cy="104340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Do they add up?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xmlns="" id="{C03F5E07-2F89-4230-A1BD-735E347C90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8474" y="1774372"/>
            <a:ext cx="4064409" cy="2754086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1800"/>
              <a:t>Does more funding equate higher resilience capacities?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1800"/>
              <a:t>Are there more effective approaches?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1800"/>
              <a:t>Where are the opportunities and challenges?</a:t>
            </a:r>
          </a:p>
        </p:txBody>
      </p:sp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xmlns="" id="{5B810FC8-5AA3-46D9-8FC3-CEAC9277A4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26530" y="643467"/>
            <a:ext cx="4933913" cy="5278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1946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xmlns="" id="{907EF6B7-1338-4443-8C46-6A318D952DF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xmlns="" id="{DAAE4CDD-124C-4DCF-9584-B6033B545DD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Priority Outcomes</a:t>
            </a:r>
          </a:p>
        </p:txBody>
      </p:sp>
      <p:sp>
        <p:nvSpPr>
          <p:cNvPr id="32" name="Arc 31">
            <a:extLst>
              <a:ext uri="{FF2B5EF4-FFF2-40B4-BE49-F238E27FC236}">
                <a16:creationId xmlns:a16="http://schemas.microsoft.com/office/drawing/2014/main" xmlns="" id="{081E4A58-353D-44AE-B2FC-2A74E2E400F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en-US"/>
              <a:t>Current revised language: </a:t>
            </a:r>
          </a:p>
          <a:p>
            <a:pPr marL="0" indent="0">
              <a:buNone/>
            </a:pPr>
            <a:r>
              <a:rPr lang="en-US" i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Livelihoods, with focus on market-based and longer-term approaches</a:t>
            </a:r>
          </a:p>
          <a:p>
            <a:pPr lvl="2"/>
            <a:r>
              <a:rPr lang="en-US"/>
              <a:t>What is missing?</a:t>
            </a:r>
          </a:p>
          <a:p>
            <a:pPr lvl="3"/>
            <a:r>
              <a:rPr lang="en-US"/>
              <a:t>Alignment to NDP 3 (Agriculture, tourism and mining as priority economic sectors)</a:t>
            </a:r>
          </a:p>
          <a:p>
            <a:pPr lvl="3"/>
            <a:r>
              <a:rPr lang="en-US"/>
              <a:t>Humanitarian-Development-Peace Nexus: How do we focus more intentionally on the Development-Peace side of the nexus</a:t>
            </a:r>
          </a:p>
          <a:p>
            <a:pPr lvl="4"/>
            <a:r>
              <a:rPr lang="en-US"/>
              <a:t>What are the challenges?</a:t>
            </a:r>
          </a:p>
          <a:p>
            <a:pPr lvl="4"/>
            <a:r>
              <a:rPr lang="en-US"/>
              <a:t>What are the opportunities?</a:t>
            </a:r>
          </a:p>
          <a:p>
            <a:pPr lvl="3"/>
            <a:r>
              <a:rPr lang="en-US"/>
              <a:t>Private sector engagement</a:t>
            </a:r>
          </a:p>
          <a:p>
            <a:pPr lvl="3"/>
            <a:r>
              <a:rPr lang="en-US"/>
              <a:t>Social protection</a:t>
            </a:r>
          </a:p>
        </p:txBody>
      </p:sp>
    </p:spTree>
    <p:extLst>
      <p:ext uri="{BB962C8B-B14F-4D97-AF65-F5344CB8AC3E}">
        <p14:creationId xmlns:p14="http://schemas.microsoft.com/office/powerpoint/2010/main" val="185186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xmlns="" id="{058A14AF-9FB5-4CC7-BA35-E8E85D3EDF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62" y="386930"/>
            <a:ext cx="10066122" cy="129844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Priority Modalities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3A9A4357-BD1D-4622-A4FE-766E6AB8DE8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 flipV="1">
            <a:off x="-2" y="1998845"/>
            <a:ext cx="11454595" cy="781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E659831F-0D9A-4C63-9EBB-8435B85A440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2203079"/>
            <a:ext cx="11383362" cy="4267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3660" y="2599509"/>
            <a:ext cx="4796319" cy="36394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/>
              <a:t>Labour</a:t>
            </a:r>
            <a:r>
              <a:rPr lang="en-US" dirty="0"/>
              <a:t> intensive public works</a:t>
            </a:r>
          </a:p>
          <a:p>
            <a:pPr lvl="1"/>
            <a:r>
              <a:rPr lang="en-US" sz="2800" dirty="0"/>
              <a:t>What is the evidence for or against?</a:t>
            </a:r>
          </a:p>
          <a:p>
            <a:r>
              <a:rPr lang="en-US" dirty="0"/>
              <a:t>Proposed: Training added as a priority modality </a:t>
            </a:r>
          </a:p>
          <a:p>
            <a:pPr lvl="1"/>
            <a:r>
              <a:rPr lang="en-US" sz="2800" dirty="0"/>
              <a:t>Evidence: 2020 RIMA</a:t>
            </a:r>
          </a:p>
          <a:p>
            <a:pPr lvl="1"/>
            <a:endParaRPr lang="en-US" sz="20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E6995CE5-F890-4ABA-82A2-26507CE8D2A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11228040" y="2313027"/>
            <a:ext cx="7817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xmlns="" id="{2A31AEC9-0DC0-4E6F-9E66-55E6EC4F5742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86935818"/>
              </p:ext>
            </p:extLst>
          </p:nvPr>
        </p:nvGraphicFramePr>
        <p:xfrm>
          <a:off x="6093080" y="2484255"/>
          <a:ext cx="4787182" cy="3714249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1372473">
                  <a:extLst>
                    <a:ext uri="{9D8B030D-6E8A-4147-A177-3AD203B41FA5}">
                      <a16:colId xmlns:a16="http://schemas.microsoft.com/office/drawing/2014/main" xmlns="" val="1341747427"/>
                    </a:ext>
                  </a:extLst>
                </a:gridCol>
                <a:gridCol w="1844656">
                  <a:extLst>
                    <a:ext uri="{9D8B030D-6E8A-4147-A177-3AD203B41FA5}">
                      <a16:colId xmlns:a16="http://schemas.microsoft.com/office/drawing/2014/main" xmlns="" val="572705523"/>
                    </a:ext>
                  </a:extLst>
                </a:gridCol>
                <a:gridCol w="1570053">
                  <a:extLst>
                    <a:ext uri="{9D8B030D-6E8A-4147-A177-3AD203B41FA5}">
                      <a16:colId xmlns:a16="http://schemas.microsoft.com/office/drawing/2014/main" xmlns="" val="3626378113"/>
                    </a:ext>
                  </a:extLst>
                </a:gridCol>
              </a:tblGrid>
              <a:tr h="561531"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27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Increase in Adaptive Capacity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4704" marR="9470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52541283"/>
                  </a:ext>
                </a:extLst>
              </a:tr>
              <a:tr h="5615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Host community HHs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Refugee HHs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b"/>
                </a:tc>
                <a:extLst>
                  <a:ext uri="{0D108BD9-81ED-4DB2-BD59-A6C34878D82A}">
                    <a16:rowId xmlns:a16="http://schemas.microsoft.com/office/drawing/2014/main" xmlns="" val="4076302267"/>
                  </a:ext>
                </a:extLst>
              </a:tr>
              <a:tr h="56153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No assistance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10%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1%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b"/>
                </a:tc>
                <a:extLst>
                  <a:ext uri="{0D108BD9-81ED-4DB2-BD59-A6C34878D82A}">
                    <a16:rowId xmlns:a16="http://schemas.microsoft.com/office/drawing/2014/main" xmlns="" val="2252730863"/>
                  </a:ext>
                </a:extLst>
              </a:tr>
              <a:tr h="2936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Assistance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32%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54%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b"/>
                </a:tc>
                <a:extLst>
                  <a:ext uri="{0D108BD9-81ED-4DB2-BD59-A6C34878D82A}">
                    <a16:rowId xmlns:a16="http://schemas.microsoft.com/office/drawing/2014/main" xmlns="" val="612490716"/>
                  </a:ext>
                </a:extLst>
              </a:tr>
              <a:tr h="2936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b"/>
                </a:tc>
                <a:extLst>
                  <a:ext uri="{0D108BD9-81ED-4DB2-BD59-A6C34878D82A}">
                    <a16:rowId xmlns:a16="http://schemas.microsoft.com/office/drawing/2014/main" xmlns="" val="2169218292"/>
                  </a:ext>
                </a:extLst>
              </a:tr>
              <a:tr h="2936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Cash (only)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2%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15%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b"/>
                </a:tc>
                <a:extLst>
                  <a:ext uri="{0D108BD9-81ED-4DB2-BD59-A6C34878D82A}">
                    <a16:rowId xmlns:a16="http://schemas.microsoft.com/office/drawing/2014/main" xmlns="" val="2740182195"/>
                  </a:ext>
                </a:extLst>
              </a:tr>
              <a:tr h="2936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Food (only)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1%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38%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b"/>
                </a:tc>
                <a:extLst>
                  <a:ext uri="{0D108BD9-81ED-4DB2-BD59-A6C34878D82A}">
                    <a16:rowId xmlns:a16="http://schemas.microsoft.com/office/drawing/2014/main" xmlns="" val="1592921145"/>
                  </a:ext>
                </a:extLst>
              </a:tr>
              <a:tr h="2936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Input (only)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6%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6%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b"/>
                </a:tc>
                <a:extLst>
                  <a:ext uri="{0D108BD9-81ED-4DB2-BD59-A6C34878D82A}">
                    <a16:rowId xmlns:a16="http://schemas.microsoft.com/office/drawing/2014/main" xmlns="" val="954519381"/>
                  </a:ext>
                </a:extLst>
              </a:tr>
              <a:tr h="56153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Training (only)</a:t>
                      </a:r>
                      <a:endParaRPr lang="en-US" sz="2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0000"/>
                          </a:solidFill>
                          <a:effectLst/>
                        </a:rPr>
                        <a:t>26%</a:t>
                      </a:r>
                      <a:endParaRPr lang="en-US" sz="27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0000"/>
                          </a:solidFill>
                          <a:effectLst/>
                        </a:rPr>
                        <a:t>34%</a:t>
                      </a:r>
                      <a:endParaRPr lang="en-US" sz="27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6592" marR="66592" marT="0" marB="0" anchor="b"/>
                </a:tc>
                <a:extLst>
                  <a:ext uri="{0D108BD9-81ED-4DB2-BD59-A6C34878D82A}">
                    <a16:rowId xmlns:a16="http://schemas.microsoft.com/office/drawing/2014/main" xmlns="" val="21483247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335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xmlns="" id="{907EF6B7-1338-4443-8C46-6A318D952DF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xmlns="" id="{DAAE4CDD-124C-4DCF-9584-B6033B545DD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LRS Results Framework</a:t>
            </a:r>
          </a:p>
        </p:txBody>
      </p:sp>
      <p:sp>
        <p:nvSpPr>
          <p:cNvPr id="33" name="Arc 20">
            <a:extLst>
              <a:ext uri="{FF2B5EF4-FFF2-40B4-BE49-F238E27FC236}">
                <a16:creationId xmlns:a16="http://schemas.microsoft.com/office/drawing/2014/main" xmlns="" id="{081E4A58-353D-44AE-B2FC-2A74E2E400F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en-US" dirty="0"/>
              <a:t>Programmatic additions</a:t>
            </a:r>
          </a:p>
          <a:p>
            <a:pPr lvl="1"/>
            <a:r>
              <a:rPr lang="en-US" dirty="0"/>
              <a:t>Objective 2: </a:t>
            </a:r>
          </a:p>
          <a:p>
            <a:pPr lvl="2"/>
            <a:r>
              <a:rPr lang="en-US" dirty="0"/>
              <a:t>Social protection assistance for vulnerable households unable to participate in formal livelihoods</a:t>
            </a:r>
          </a:p>
          <a:p>
            <a:pPr lvl="3"/>
            <a:r>
              <a:rPr lang="en-US" dirty="0"/>
              <a:t>Evidence: 19% poverty reduction found in impact evaluation of the SAGE </a:t>
            </a:r>
            <a:r>
              <a:rPr lang="en-US" dirty="0" err="1"/>
              <a:t>Programme</a:t>
            </a:r>
            <a:r>
              <a:rPr lang="en-US" dirty="0"/>
              <a:t> for unconditional cash grants</a:t>
            </a:r>
          </a:p>
          <a:p>
            <a:pPr lvl="3"/>
            <a:r>
              <a:rPr lang="en-US" dirty="0" smtClean="0">
                <a:hlinkClick r:id="rId2" action="ppaction://hlinkfile"/>
              </a:rPr>
              <a:t>2019.03.22_RF_indicators_LRS_Final_revised2020.06.16.xlsx</a:t>
            </a:r>
            <a:endParaRPr lang="en-US" dirty="0" smtClean="0"/>
          </a:p>
          <a:p>
            <a:pPr lvl="1"/>
            <a:r>
              <a:rPr lang="en-US" dirty="0" smtClean="0"/>
              <a:t>Objective </a:t>
            </a:r>
            <a:r>
              <a:rPr lang="en-US" dirty="0"/>
              <a:t>3: </a:t>
            </a:r>
          </a:p>
          <a:p>
            <a:pPr lvl="2"/>
            <a:r>
              <a:rPr lang="en-US" dirty="0"/>
              <a:t>Support to businesses hiring refugees on refugee rights to employment and inclusion in NSSF – to be more explicitly articulated</a:t>
            </a:r>
          </a:p>
          <a:p>
            <a:pPr lvl="1"/>
            <a:r>
              <a:rPr lang="en-US" dirty="0"/>
              <a:t>Protection: joint targeting</a:t>
            </a:r>
          </a:p>
          <a:p>
            <a:pPr lvl="1"/>
            <a:r>
              <a:rPr lang="en-US" dirty="0"/>
              <a:t>COVID-19 considerations in programming</a:t>
            </a:r>
          </a:p>
        </p:txBody>
      </p:sp>
    </p:spTree>
    <p:extLst>
      <p:ext uri="{BB962C8B-B14F-4D97-AF65-F5344CB8AC3E}">
        <p14:creationId xmlns:p14="http://schemas.microsoft.com/office/powerpoint/2010/main" val="157469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xmlns="" id="{1BB867FF-FC45-48F7-8104-F89BE54909F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xmlns="" id="{8BB56887-D0D5-4F0C-9E19-7247EB83C8B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/>
              <a:t>Targets</a:t>
            </a:r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xmlns="" id="{081E4A58-353D-44AE-B2FC-2A74E2E400F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 flipV="1">
            <a:off x="555710" y="2183223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Updated in April 2020 – See LRS Meeting Notes from April 2020</a:t>
            </a:r>
          </a:p>
          <a:p>
            <a:r>
              <a:rPr lang="en-US" dirty="0"/>
              <a:t>Update to I.1.3 (# HH receiving emergency livelihood support) for 2021 based on updated planning figures</a:t>
            </a:r>
          </a:p>
          <a:p>
            <a:pPr lvl="1"/>
            <a:r>
              <a:rPr lang="en-US" dirty="0"/>
              <a:t>Aligned settlement target breakdown</a:t>
            </a:r>
          </a:p>
          <a:p>
            <a:pPr lvl="2"/>
            <a:r>
              <a:rPr lang="en-US" dirty="0">
                <a:hlinkClick r:id="rId2" action="ppaction://hlinkfile"/>
              </a:rPr>
              <a:t>2020.06.16_Indicators_Base_Target_Actual_2019_rev2020_RRP2021</a:t>
            </a:r>
            <a:endParaRPr lang="en-US" dirty="0"/>
          </a:p>
          <a:p>
            <a:pPr lvl="1"/>
            <a:r>
              <a:rPr lang="en-US" dirty="0"/>
              <a:t>Selection criteria for emergency assistance under Objective 1: newly arrived, PSN/EVI and food and nutrition insecure households</a:t>
            </a:r>
          </a:p>
        </p:txBody>
      </p:sp>
    </p:spTree>
    <p:extLst>
      <p:ext uri="{BB962C8B-B14F-4D97-AF65-F5344CB8AC3E}">
        <p14:creationId xmlns:p14="http://schemas.microsoft.com/office/powerpoint/2010/main" val="300531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708076" y="140336"/>
            <a:ext cx="8640960" cy="523975"/>
          </a:xfrm>
        </p:spPr>
        <p:txBody>
          <a:bodyPr>
            <a:noAutofit/>
          </a:bodyPr>
          <a:lstStyle/>
          <a:p>
            <a:r>
              <a:rPr lang="en-US" sz="2200" b="1" dirty="0">
                <a:solidFill>
                  <a:srgbClr val="0072BC"/>
                </a:solidFill>
                <a:latin typeface="Lato Regular"/>
                <a:cs typeface="Lato Regular"/>
              </a:rPr>
              <a:t>2020 RRP revision and 2021 extension | Planning assumptions 1/3</a:t>
            </a:r>
            <a:endParaRPr lang="en-US" sz="2200" dirty="0">
              <a:solidFill>
                <a:srgbClr val="0072BC"/>
              </a:solidFill>
              <a:latin typeface="Lato Regular"/>
              <a:cs typeface="Lato Regular"/>
            </a:endParaRPr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1788468" y="681305"/>
            <a:ext cx="8560568" cy="60363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072BC"/>
                </a:solidFill>
                <a:latin typeface="Lato Regular"/>
                <a:cs typeface="Lato Regular"/>
              </a:rPr>
              <a:t>South Sudan</a:t>
            </a:r>
            <a:endParaRPr lang="en-GB" sz="1600" dirty="0">
              <a:solidFill>
                <a:srgbClr val="0072BC"/>
              </a:solidFill>
              <a:latin typeface="Lato Regular"/>
              <a:cs typeface="Lato Regular"/>
            </a:endParaRPr>
          </a:p>
          <a:p>
            <a:pPr algn="just">
              <a:spcBef>
                <a:spcPts val="400"/>
              </a:spcBef>
            </a:pPr>
            <a:r>
              <a:rPr lang="en-GB" sz="1250" dirty="0">
                <a:solidFill>
                  <a:schemeClr val="tx1"/>
                </a:solidFill>
                <a:latin typeface="Lato Regular"/>
                <a:cs typeface="Lato Regular"/>
              </a:rPr>
              <a:t>South Sudanese refugees are likely to continue crossing to Uganda through unofficial entry points due to ongoing political crisis, insecurity and declining economy</a:t>
            </a:r>
          </a:p>
          <a:p>
            <a:pPr algn="just">
              <a:spcBef>
                <a:spcPts val="400"/>
              </a:spcBef>
            </a:pPr>
            <a:r>
              <a:rPr lang="en-GB" sz="1250" dirty="0">
                <a:solidFill>
                  <a:schemeClr val="tx1"/>
                </a:solidFill>
                <a:latin typeface="Lato Regular"/>
                <a:cs typeface="Lato Regular"/>
              </a:rPr>
              <a:t>Sporadic fighting is expected to continue in parts of the </a:t>
            </a:r>
            <a:r>
              <a:rPr lang="en-GB" sz="1250" dirty="0" err="1">
                <a:solidFill>
                  <a:schemeClr val="tx1"/>
                </a:solidFill>
                <a:latin typeface="Lato Regular"/>
                <a:cs typeface="Lato Regular"/>
              </a:rPr>
              <a:t>Equatorias</a:t>
            </a:r>
            <a:r>
              <a:rPr lang="en-GB" sz="1250" dirty="0">
                <a:solidFill>
                  <a:schemeClr val="tx1"/>
                </a:solidFill>
                <a:latin typeface="Lato Regular"/>
                <a:cs typeface="Lato Regular"/>
              </a:rPr>
              <a:t> between government forces and non-signatories to the R-ARCSS (</a:t>
            </a:r>
            <a:r>
              <a:rPr lang="en-GB" sz="1250" dirty="0" err="1">
                <a:solidFill>
                  <a:schemeClr val="tx1"/>
                </a:solidFill>
                <a:latin typeface="Lato Regular"/>
                <a:cs typeface="Lato Regular"/>
              </a:rPr>
              <a:t>e.g</a:t>
            </a:r>
            <a:r>
              <a:rPr lang="en-GB" sz="1250" dirty="0">
                <a:solidFill>
                  <a:schemeClr val="tx1"/>
                </a:solidFill>
                <a:latin typeface="Lato Regular"/>
                <a:cs typeface="Lato Regular"/>
              </a:rPr>
              <a:t> Thomas Cirillo’s National Salvation Army), with significant internal displacement and build-ups of displaced populations along the borders with Uganda </a:t>
            </a:r>
          </a:p>
          <a:p>
            <a:pPr algn="just">
              <a:spcBef>
                <a:spcPts val="400"/>
              </a:spcBef>
            </a:pPr>
            <a:r>
              <a:rPr lang="en-GB" sz="1250" dirty="0">
                <a:solidFill>
                  <a:schemeClr val="tx1"/>
                </a:solidFill>
                <a:latin typeface="Lato Regular"/>
                <a:cs typeface="Lato Regular"/>
              </a:rPr>
              <a:t>2021 general elections are likely to generate further instability and violence across the country, prompting mass displacement within the country and build-ups of displaced populations along the borders with Uganda </a:t>
            </a:r>
          </a:p>
          <a:p>
            <a:pPr algn="just">
              <a:spcBef>
                <a:spcPts val="400"/>
              </a:spcBef>
            </a:pPr>
            <a:r>
              <a:rPr lang="en-US" sz="1250" dirty="0">
                <a:solidFill>
                  <a:srgbClr val="000000"/>
                </a:solidFill>
                <a:latin typeface="Lato Regular"/>
                <a:cs typeface="Lato Regular"/>
              </a:rPr>
              <a:t>COVID-19 is expected to further spread within communities in South Sudan, including the border areas with Uganda</a:t>
            </a:r>
            <a:endParaRPr lang="en-US" sz="1250" b="1" dirty="0">
              <a:solidFill>
                <a:srgbClr val="0072BC"/>
              </a:solidFill>
              <a:latin typeface="Lato Regular"/>
              <a:cs typeface="Lato Regular"/>
            </a:endParaRPr>
          </a:p>
          <a:p>
            <a:pPr marL="0" indent="0" algn="just">
              <a:spcBef>
                <a:spcPts val="400"/>
              </a:spcBef>
              <a:buNone/>
            </a:pPr>
            <a:r>
              <a:rPr lang="en-US" sz="1600" b="1" dirty="0">
                <a:solidFill>
                  <a:srgbClr val="0072BC"/>
                </a:solidFill>
                <a:latin typeface="Lato Regular"/>
                <a:cs typeface="Lato Regular"/>
              </a:rPr>
              <a:t>DRC</a:t>
            </a:r>
            <a:endParaRPr lang="en-GB" sz="1600" dirty="0">
              <a:solidFill>
                <a:srgbClr val="0072BC"/>
              </a:solidFill>
              <a:latin typeface="Lato Regular"/>
              <a:cs typeface="Lato Regular"/>
            </a:endParaRPr>
          </a:p>
          <a:p>
            <a:pPr algn="just">
              <a:spcBef>
                <a:spcPts val="400"/>
              </a:spcBef>
            </a:pPr>
            <a:r>
              <a:rPr lang="en-GB" sz="1250" dirty="0">
                <a:solidFill>
                  <a:schemeClr val="tx1"/>
                </a:solidFill>
                <a:latin typeface="Lato Regular"/>
                <a:cs typeface="Lato Regular"/>
              </a:rPr>
              <a:t>DRC refugees are  likely to continue crossing to Uganda through unofficial entry points due to </a:t>
            </a:r>
            <a:r>
              <a:rPr lang="en-US" sz="1250" dirty="0">
                <a:solidFill>
                  <a:schemeClr val="tx1"/>
                </a:solidFill>
                <a:latin typeface="Lato Regular"/>
                <a:cs typeface="Lato Regular"/>
              </a:rPr>
              <a:t>ongoing militia activities, inter-ethnic violence and widespread human rights violations in North Kivu in </a:t>
            </a:r>
            <a:r>
              <a:rPr lang="en-US" sz="1250" dirty="0" err="1">
                <a:solidFill>
                  <a:schemeClr val="tx1"/>
                </a:solidFill>
                <a:latin typeface="Lato Regular"/>
                <a:cs typeface="Lato Regular"/>
              </a:rPr>
              <a:t>Ituri</a:t>
            </a:r>
            <a:r>
              <a:rPr lang="en-US" sz="1250" dirty="0">
                <a:solidFill>
                  <a:schemeClr val="tx1"/>
                </a:solidFill>
                <a:latin typeface="Lato Regular"/>
                <a:cs typeface="Lato Regular"/>
              </a:rPr>
              <a:t> </a:t>
            </a:r>
          </a:p>
          <a:p>
            <a:pPr algn="just">
              <a:spcBef>
                <a:spcPts val="400"/>
              </a:spcBef>
            </a:pPr>
            <a:r>
              <a:rPr lang="en-US" sz="1250" dirty="0">
                <a:solidFill>
                  <a:schemeClr val="tx1"/>
                </a:solidFill>
                <a:latin typeface="Lato Regular"/>
                <a:cs typeface="Lato Regular"/>
              </a:rPr>
              <a:t>Spike in violence and incidents of conflict and attacks on civilians in North Kivu and </a:t>
            </a:r>
            <a:r>
              <a:rPr lang="en-US" sz="1250" dirty="0" err="1">
                <a:solidFill>
                  <a:schemeClr val="tx1"/>
                </a:solidFill>
                <a:latin typeface="Lato Regular"/>
                <a:cs typeface="Lato Regular"/>
              </a:rPr>
              <a:t>Ituri</a:t>
            </a:r>
            <a:r>
              <a:rPr lang="en-US" sz="1250" dirty="0">
                <a:solidFill>
                  <a:schemeClr val="tx1"/>
                </a:solidFill>
                <a:latin typeface="Lato Regular"/>
                <a:cs typeface="Lato Regular"/>
              </a:rPr>
              <a:t> is likely to lead to population movements towards Uganda, with mass build-ups of asylum seekers along the borders with Uganda</a:t>
            </a:r>
          </a:p>
          <a:p>
            <a:pPr algn="just">
              <a:spcBef>
                <a:spcPts val="400"/>
              </a:spcBef>
            </a:pPr>
            <a:r>
              <a:rPr lang="en-US" sz="1250" dirty="0">
                <a:solidFill>
                  <a:schemeClr val="tx1"/>
                </a:solidFill>
                <a:latin typeface="Lato Regular"/>
                <a:cs typeface="Lato Regular"/>
              </a:rPr>
              <a:t>The Ebola epidemic will continue to affect communities in eastern DRC, along the borders with Uganda</a:t>
            </a:r>
          </a:p>
          <a:p>
            <a:pPr algn="just">
              <a:spcBef>
                <a:spcPts val="400"/>
              </a:spcBef>
            </a:pPr>
            <a:r>
              <a:rPr lang="en-US" sz="1250" dirty="0">
                <a:solidFill>
                  <a:schemeClr val="tx1"/>
                </a:solidFill>
                <a:latin typeface="Lato Regular"/>
                <a:cs typeface="Lato Regular"/>
              </a:rPr>
              <a:t>COVID-19 is expected to further spread within communities in the DRC, including the border areas with Uganda</a:t>
            </a:r>
            <a:endParaRPr lang="en-US" sz="1250" b="1" dirty="0">
              <a:solidFill>
                <a:srgbClr val="0072BC"/>
              </a:solidFill>
              <a:latin typeface="Lato Regular"/>
              <a:cs typeface="Lato Regular"/>
            </a:endParaRPr>
          </a:p>
          <a:p>
            <a:pPr marL="0" indent="0" algn="just">
              <a:spcBef>
                <a:spcPts val="400"/>
              </a:spcBef>
              <a:buNone/>
            </a:pPr>
            <a:r>
              <a:rPr lang="en-US" sz="1600" b="1" dirty="0">
                <a:solidFill>
                  <a:srgbClr val="0072BC"/>
                </a:solidFill>
                <a:latin typeface="Lato Regular"/>
                <a:cs typeface="Lato Regular"/>
              </a:rPr>
              <a:t>Burundi</a:t>
            </a:r>
          </a:p>
          <a:p>
            <a:pPr algn="just">
              <a:spcBef>
                <a:spcPts val="400"/>
              </a:spcBef>
            </a:pPr>
            <a:r>
              <a:rPr lang="en-US" sz="1250" dirty="0">
                <a:solidFill>
                  <a:schemeClr val="tx1"/>
                </a:solidFill>
                <a:latin typeface="Lato Regular"/>
                <a:cs typeface="Lato Regular"/>
              </a:rPr>
              <a:t>A trickle of refugees is likely to continue due to threats and abuses by members of the </a:t>
            </a:r>
            <a:r>
              <a:rPr lang="en-US" sz="1250" dirty="0" err="1">
                <a:solidFill>
                  <a:schemeClr val="tx1"/>
                </a:solidFill>
                <a:latin typeface="Lato Regular"/>
                <a:cs typeface="Lato Regular"/>
              </a:rPr>
              <a:t>Imbonerakure</a:t>
            </a:r>
            <a:r>
              <a:rPr lang="en-US" sz="1250" dirty="0">
                <a:solidFill>
                  <a:schemeClr val="tx1"/>
                </a:solidFill>
                <a:latin typeface="Lato Regular"/>
                <a:cs typeface="Lato Regular"/>
              </a:rPr>
              <a:t> militia, but also deteriorating economy</a:t>
            </a:r>
          </a:p>
          <a:p>
            <a:pPr algn="just">
              <a:spcBef>
                <a:spcPts val="400"/>
              </a:spcBef>
            </a:pPr>
            <a:r>
              <a:rPr lang="en-US" sz="1250" dirty="0">
                <a:solidFill>
                  <a:schemeClr val="tx1"/>
                </a:solidFill>
                <a:latin typeface="Lato Regular"/>
                <a:cs typeface="Lato Regular"/>
              </a:rPr>
              <a:t>COVID-19 is expected to further spread within communities in Burundi</a:t>
            </a:r>
          </a:p>
          <a:p>
            <a:pPr marL="0" indent="0" algn="just">
              <a:spcBef>
                <a:spcPts val="400"/>
              </a:spcBef>
              <a:buNone/>
            </a:pPr>
            <a:r>
              <a:rPr lang="en-US" sz="1600" b="1" dirty="0">
                <a:solidFill>
                  <a:srgbClr val="0072BC"/>
                </a:solidFill>
                <a:latin typeface="Lato Regular"/>
                <a:cs typeface="Lato Regular"/>
              </a:rPr>
              <a:t>Tanzania</a:t>
            </a:r>
          </a:p>
          <a:p>
            <a:pPr algn="just">
              <a:spcBef>
                <a:spcPts val="400"/>
              </a:spcBef>
            </a:pPr>
            <a:r>
              <a:rPr lang="en-US" sz="1250" dirty="0">
                <a:solidFill>
                  <a:schemeClr val="tx1"/>
                </a:solidFill>
                <a:latin typeface="Lato Regular"/>
                <a:cs typeface="Lato Regular"/>
              </a:rPr>
              <a:t>Secondary movement of Burundian refugees from Tanzania is likely to occur due to stringent refugee policies</a:t>
            </a:r>
          </a:p>
          <a:p>
            <a:pPr algn="just">
              <a:spcBef>
                <a:spcPts val="400"/>
              </a:spcBef>
            </a:pPr>
            <a:r>
              <a:rPr lang="en-US" sz="1250" dirty="0">
                <a:solidFill>
                  <a:schemeClr val="tx1"/>
                </a:solidFill>
                <a:latin typeface="Lato Regular"/>
                <a:cs typeface="Lato Regular"/>
              </a:rPr>
              <a:t>COVID-19 is expected to further spread within communities in Tanzania, including border areas with Uganda</a:t>
            </a:r>
          </a:p>
          <a:p>
            <a:endParaRPr lang="en-US" sz="1200" dirty="0">
              <a:solidFill>
                <a:schemeClr val="tx1"/>
              </a:solidFill>
              <a:latin typeface="Lato Regular"/>
              <a:cs typeface="Lato Regular"/>
            </a:endParaRPr>
          </a:p>
          <a:p>
            <a:endParaRPr lang="en-US" sz="1200" dirty="0">
              <a:solidFill>
                <a:schemeClr val="tx1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endParaRPr lang="en-GB" sz="1200" b="1" dirty="0">
              <a:solidFill>
                <a:srgbClr val="0072BC"/>
              </a:solidFill>
              <a:latin typeface="Lato Regular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92161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xmlns="" id="{778AB447-A4B7-44D2-A99D-2E39CCFBD04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A5271697-90F1-4A23-8EF2-0179F2EAFAC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D9F5512A-48E1-4C07-B75E-3CCC517B680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9D800584-727A-48CF-8223-244AD9717C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06967" y="-1"/>
            <a:ext cx="5037375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8AAF6C-DFE1-45DD-8950-4D69E47DB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49" y="1200457"/>
            <a:ext cx="3771111" cy="4075386"/>
          </a:xfrm>
        </p:spPr>
        <p:txBody>
          <a:bodyPr anchor="ctr">
            <a:normAutofit/>
          </a:bodyPr>
          <a:lstStyle/>
          <a:p>
            <a:r>
              <a:rPr lang="en-US" sz="5400"/>
              <a:t>Next steps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0F06CE9D-DF08-4313-8DD2-D81E1D59F3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1188720" y="73152"/>
            <a:ext cx="1178966" cy="232963"/>
            <a:chOff x="5422392" y="64008"/>
            <a:chExt cx="1178966" cy="232963"/>
          </a:xfrm>
        </p:grpSpPr>
        <p:sp>
          <p:nvSpPr>
            <p:cNvPr id="43" name="Rectangle 64">
              <a:extLst>
                <a:ext uri="{FF2B5EF4-FFF2-40B4-BE49-F238E27FC236}">
                  <a16:creationId xmlns:a16="http://schemas.microsoft.com/office/drawing/2014/main" xmlns="" id="{55C105DD-77F3-4287-BFFC-B818D6A28C9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5922213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66">
              <a:extLst>
                <a:ext uri="{FF2B5EF4-FFF2-40B4-BE49-F238E27FC236}">
                  <a16:creationId xmlns:a16="http://schemas.microsoft.com/office/drawing/2014/main" xmlns="" id="{6173F360-EE51-4521-A25E-5869A978B83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5922213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64">
              <a:extLst>
                <a:ext uri="{FF2B5EF4-FFF2-40B4-BE49-F238E27FC236}">
                  <a16:creationId xmlns:a16="http://schemas.microsoft.com/office/drawing/2014/main" xmlns="" id="{5414DD3E-CFF7-4BD5-A220-D2F970E51B3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5797258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66">
              <a:extLst>
                <a:ext uri="{FF2B5EF4-FFF2-40B4-BE49-F238E27FC236}">
                  <a16:creationId xmlns:a16="http://schemas.microsoft.com/office/drawing/2014/main" xmlns="" id="{27190517-FE45-416F-8FE4-7DCF37655F9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5797258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64">
              <a:extLst>
                <a:ext uri="{FF2B5EF4-FFF2-40B4-BE49-F238E27FC236}">
                  <a16:creationId xmlns:a16="http://schemas.microsoft.com/office/drawing/2014/main" xmlns="" id="{A671D49D-B542-48F6-8659-58E9BC5CB3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5672303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66">
              <a:extLst>
                <a:ext uri="{FF2B5EF4-FFF2-40B4-BE49-F238E27FC236}">
                  <a16:creationId xmlns:a16="http://schemas.microsoft.com/office/drawing/2014/main" xmlns="" id="{E481E675-7AFA-43FE-9992-A964F7BC02F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5672303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64">
              <a:extLst>
                <a:ext uri="{FF2B5EF4-FFF2-40B4-BE49-F238E27FC236}">
                  <a16:creationId xmlns:a16="http://schemas.microsoft.com/office/drawing/2014/main" xmlns="" id="{55B95BBC-B6C8-4343-A351-48F84A004AE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5547347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66">
              <a:extLst>
                <a:ext uri="{FF2B5EF4-FFF2-40B4-BE49-F238E27FC236}">
                  <a16:creationId xmlns:a16="http://schemas.microsoft.com/office/drawing/2014/main" xmlns="" id="{19DD17FE-BE4B-4643-B60F-5EAA77F1C71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5547347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64">
              <a:extLst>
                <a:ext uri="{FF2B5EF4-FFF2-40B4-BE49-F238E27FC236}">
                  <a16:creationId xmlns:a16="http://schemas.microsoft.com/office/drawing/2014/main" xmlns="" id="{873D554F-3F0D-4969-8C06-D24F273A454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5422392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66">
              <a:extLst>
                <a:ext uri="{FF2B5EF4-FFF2-40B4-BE49-F238E27FC236}">
                  <a16:creationId xmlns:a16="http://schemas.microsoft.com/office/drawing/2014/main" xmlns="" id="{74151414-E46C-4BF0-A630-1D31400AAD9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5422392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64">
              <a:extLst>
                <a:ext uri="{FF2B5EF4-FFF2-40B4-BE49-F238E27FC236}">
                  <a16:creationId xmlns:a16="http://schemas.microsoft.com/office/drawing/2014/main" xmlns="" id="{1FBE19C0-69DE-489C-9704-81240B4ED3E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546990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66">
              <a:extLst>
                <a:ext uri="{FF2B5EF4-FFF2-40B4-BE49-F238E27FC236}">
                  <a16:creationId xmlns:a16="http://schemas.microsoft.com/office/drawing/2014/main" xmlns="" id="{C8E575F5-CB03-436A-BE1E-AD4850209B9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546990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64">
              <a:extLst>
                <a:ext uri="{FF2B5EF4-FFF2-40B4-BE49-F238E27FC236}">
                  <a16:creationId xmlns:a16="http://schemas.microsoft.com/office/drawing/2014/main" xmlns="" id="{9AE75E9D-C62E-455C-BA30-DE18FA49493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422035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66">
              <a:extLst>
                <a:ext uri="{FF2B5EF4-FFF2-40B4-BE49-F238E27FC236}">
                  <a16:creationId xmlns:a16="http://schemas.microsoft.com/office/drawing/2014/main" xmlns="" id="{CC34A54D-BBB2-4EE0-A8F9-802D52AF50D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422035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64">
              <a:extLst>
                <a:ext uri="{FF2B5EF4-FFF2-40B4-BE49-F238E27FC236}">
                  <a16:creationId xmlns:a16="http://schemas.microsoft.com/office/drawing/2014/main" xmlns="" id="{347BC20E-7862-49A8-BCE2-39521B23C90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297080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66">
              <a:extLst>
                <a:ext uri="{FF2B5EF4-FFF2-40B4-BE49-F238E27FC236}">
                  <a16:creationId xmlns:a16="http://schemas.microsoft.com/office/drawing/2014/main" xmlns="" id="{3EF1615E-D362-4BBF-A307-4118B72F338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297080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64">
              <a:extLst>
                <a:ext uri="{FF2B5EF4-FFF2-40B4-BE49-F238E27FC236}">
                  <a16:creationId xmlns:a16="http://schemas.microsoft.com/office/drawing/2014/main" xmlns="" id="{2EF7D2F7-E167-41F3-ADBF-F6D4B97F421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172124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66">
              <a:extLst>
                <a:ext uri="{FF2B5EF4-FFF2-40B4-BE49-F238E27FC236}">
                  <a16:creationId xmlns:a16="http://schemas.microsoft.com/office/drawing/2014/main" xmlns="" id="{EB1CB26D-EDEF-4AD8-943C-049BD149CE4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172124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4">
              <a:extLst>
                <a:ext uri="{FF2B5EF4-FFF2-40B4-BE49-F238E27FC236}">
                  <a16:creationId xmlns:a16="http://schemas.microsoft.com/office/drawing/2014/main" xmlns="" id="{8CB27CB8-B8B6-4C05-9CB1-DF62FE4E1DC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047169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6">
              <a:extLst>
                <a:ext uri="{FF2B5EF4-FFF2-40B4-BE49-F238E27FC236}">
                  <a16:creationId xmlns:a16="http://schemas.microsoft.com/office/drawing/2014/main" xmlns="" id="{A78DBF5B-2276-4A2A-945F-3E81A93C151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047169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21" name="Content Placeholder 2">
            <a:extLst>
              <a:ext uri="{FF2B5EF4-FFF2-40B4-BE49-F238E27FC236}">
                <a16:creationId xmlns:a16="http://schemas.microsoft.com/office/drawing/2014/main" xmlns="" id="{78822F58-3B5E-4DA2-B3D2-DC70E38CCB0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4540047"/>
              </p:ext>
            </p:extLst>
          </p:nvPr>
        </p:nvGraphicFramePr>
        <p:xfrm>
          <a:off x="6400800" y="382385"/>
          <a:ext cx="5286895" cy="61597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2493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708076" y="140336"/>
            <a:ext cx="8640960" cy="523975"/>
          </a:xfrm>
        </p:spPr>
        <p:txBody>
          <a:bodyPr>
            <a:noAutofit/>
          </a:bodyPr>
          <a:lstStyle/>
          <a:p>
            <a:r>
              <a:rPr lang="en-US" sz="2200" b="1" dirty="0">
                <a:solidFill>
                  <a:srgbClr val="0072BC"/>
                </a:solidFill>
                <a:latin typeface="Lato Regular"/>
                <a:cs typeface="Lato Regular"/>
              </a:rPr>
              <a:t>2020 RRP revision and 2021 extension | Planning process and timelines</a:t>
            </a:r>
            <a:endParaRPr lang="en-US" sz="2200" dirty="0">
              <a:solidFill>
                <a:srgbClr val="0072BC"/>
              </a:solidFill>
              <a:latin typeface="Lato Regular"/>
              <a:cs typeface="Lato Regular"/>
            </a:endParaRPr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1788468" y="681306"/>
            <a:ext cx="4240088" cy="579743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0072BC"/>
                </a:solidFill>
                <a:latin typeface="Lato Regular"/>
                <a:cs typeface="Lato Regular"/>
              </a:rPr>
              <a:t>STEP 1</a:t>
            </a:r>
          </a:p>
          <a:p>
            <a:pPr marL="0" indent="0">
              <a:buNone/>
            </a:pPr>
            <a:r>
              <a:rPr lang="en-US" sz="1200" b="1" dirty="0">
                <a:solidFill>
                  <a:schemeClr val="tx1"/>
                </a:solidFill>
                <a:latin typeface="Lato Regular"/>
                <a:cs typeface="Lato Regular"/>
              </a:rPr>
              <a:t>What</a:t>
            </a:r>
            <a:r>
              <a:rPr lang="en-US" sz="1200" dirty="0">
                <a:solidFill>
                  <a:schemeClr val="tx1"/>
                </a:solidFill>
                <a:latin typeface="Lato Regular"/>
                <a:cs typeface="Lato Regular"/>
              </a:rPr>
              <a:t>: Revision of planning figures and assumptions</a:t>
            </a:r>
            <a:endParaRPr lang="en-GB" sz="1200" dirty="0">
              <a:solidFill>
                <a:schemeClr val="tx1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chemeClr val="tx1"/>
                </a:solidFill>
                <a:latin typeface="Lato Regular"/>
                <a:cs typeface="Lato Regular"/>
              </a:rPr>
              <a:t>Who</a:t>
            </a:r>
            <a:r>
              <a:rPr lang="en-US" sz="1200" dirty="0">
                <a:solidFill>
                  <a:schemeClr val="tx1"/>
                </a:solidFill>
                <a:latin typeface="Lato Regular"/>
                <a:cs typeface="Lato Regular"/>
              </a:rPr>
              <a:t>: 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OPM/UNHCR leadership with </a:t>
            </a:r>
            <a:r>
              <a:rPr lang="en-US" sz="1200" dirty="0">
                <a:solidFill>
                  <a:schemeClr val="tx1"/>
                </a:solidFill>
                <a:latin typeface="Lato Regular"/>
                <a:cs typeface="Lato Regular"/>
              </a:rPr>
              <a:t>Inter-Agency Coord. Group</a:t>
            </a:r>
            <a:endParaRPr lang="en-GB" sz="1200" dirty="0">
              <a:solidFill>
                <a:schemeClr val="tx1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chemeClr val="tx1"/>
                </a:solidFill>
                <a:latin typeface="Lato Regular"/>
                <a:cs typeface="Lato Regular"/>
              </a:rPr>
              <a:t>Deadline</a:t>
            </a:r>
            <a:r>
              <a:rPr lang="en-US" sz="1200" dirty="0">
                <a:solidFill>
                  <a:schemeClr val="tx1"/>
                </a:solidFill>
                <a:latin typeface="Lato Regular"/>
                <a:cs typeface="Lato Regular"/>
              </a:rPr>
              <a:t>: 4 June 2020</a:t>
            </a:r>
          </a:p>
          <a:p>
            <a:pPr marL="0" indent="0">
              <a:buNone/>
            </a:pPr>
            <a:endParaRPr lang="en-GB" sz="1200" dirty="0"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72BC"/>
                </a:solidFill>
                <a:latin typeface="Lato Regular"/>
                <a:cs typeface="Lato Regular"/>
              </a:rPr>
              <a:t>STEP 3 </a:t>
            </a:r>
            <a:endParaRPr lang="en-GB" sz="1200" dirty="0">
              <a:solidFill>
                <a:srgbClr val="0072BC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What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Guidance to Sector Co-leads</a:t>
            </a:r>
            <a:endParaRPr lang="en-GB" sz="1200" dirty="0">
              <a:solidFill>
                <a:srgbClr val="000000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Who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UNHCR’s RRP review team with Sector Co-leads</a:t>
            </a:r>
            <a:endParaRPr lang="en-GB" sz="1200" dirty="0">
              <a:solidFill>
                <a:srgbClr val="000000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Deadline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10 June 2020 </a:t>
            </a:r>
          </a:p>
          <a:p>
            <a:pPr marL="0" indent="0">
              <a:buNone/>
            </a:pPr>
            <a:endParaRPr lang="en-GB" sz="1200" dirty="0"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72BC"/>
                </a:solidFill>
                <a:latin typeface="Lato Regular"/>
                <a:cs typeface="Lato Regular"/>
              </a:rPr>
              <a:t>STEP 5</a:t>
            </a:r>
            <a:endParaRPr lang="en-GB" sz="1200" dirty="0">
              <a:solidFill>
                <a:srgbClr val="0072BC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What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Submission of revised sector targets and needs statement</a:t>
            </a:r>
            <a:endParaRPr lang="en-GB" sz="1200" dirty="0">
              <a:solidFill>
                <a:srgbClr val="000000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Who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Sector Co-leads in consultation with SWGs</a:t>
            </a:r>
            <a:endParaRPr lang="en-GB" sz="1200" dirty="0">
              <a:solidFill>
                <a:srgbClr val="000000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Deadline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22 June 2020</a:t>
            </a:r>
            <a:endParaRPr lang="en-GB" sz="1200" dirty="0">
              <a:solidFill>
                <a:srgbClr val="000000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endParaRPr lang="en-GB" sz="1200" dirty="0"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72BC"/>
                </a:solidFill>
                <a:latin typeface="Lato Regular"/>
                <a:cs typeface="Lato Regular"/>
              </a:rPr>
              <a:t>STEP 7</a:t>
            </a:r>
            <a:endParaRPr lang="en-GB" sz="1200" b="1" dirty="0">
              <a:solidFill>
                <a:srgbClr val="0072BC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What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Submission of revised financial requirements and targets</a:t>
            </a:r>
            <a:endParaRPr lang="en-GB" sz="1200" dirty="0">
              <a:solidFill>
                <a:srgbClr val="000000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Who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RRP partners</a:t>
            </a:r>
            <a:endParaRPr lang="en-GB" sz="1200" dirty="0">
              <a:solidFill>
                <a:srgbClr val="000000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Deadline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10 July 2020</a:t>
            </a:r>
            <a:endParaRPr lang="en-GB" sz="1200" dirty="0">
              <a:solidFill>
                <a:srgbClr val="000000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72BC"/>
                </a:solidFill>
                <a:latin typeface="Lato Regular"/>
                <a:cs typeface="Lato Regular"/>
              </a:rPr>
              <a:t>STEP 9</a:t>
            </a:r>
            <a:endParaRPr lang="en-GB" sz="1200" b="1" dirty="0">
              <a:solidFill>
                <a:srgbClr val="0072BC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What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Vetting of partners budgets and targets</a:t>
            </a:r>
            <a:endParaRPr lang="en-GB" sz="1200" dirty="0">
              <a:solidFill>
                <a:srgbClr val="000000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Who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Sector Co-leads with UNHCR’s RRP review team</a:t>
            </a:r>
            <a:endParaRPr lang="en-GB" sz="1200" dirty="0">
              <a:solidFill>
                <a:srgbClr val="000000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Deadline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17 July 2020</a:t>
            </a:r>
          </a:p>
          <a:p>
            <a:pPr marL="0" indent="0">
              <a:buNone/>
            </a:pPr>
            <a:endParaRPr lang="en-US" sz="1200" dirty="0">
              <a:solidFill>
                <a:srgbClr val="000000"/>
              </a:solidFill>
              <a:latin typeface="Lato Regular"/>
              <a:cs typeface="Lato Regular"/>
            </a:endParaRPr>
          </a:p>
        </p:txBody>
      </p:sp>
      <p:sp>
        <p:nvSpPr>
          <p:cNvPr id="5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5900058" y="681306"/>
            <a:ext cx="4503475" cy="57974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0072BC"/>
                </a:solidFill>
                <a:latin typeface="Lato Regular"/>
                <a:cs typeface="Lato Regular"/>
              </a:rPr>
              <a:t>STEP 2</a:t>
            </a:r>
            <a:endParaRPr lang="en-GB" sz="1200" dirty="0">
              <a:solidFill>
                <a:srgbClr val="0072BC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What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Macro-level strategy and priorities</a:t>
            </a:r>
            <a:endParaRPr lang="en-GB" sz="1200" dirty="0">
              <a:solidFill>
                <a:srgbClr val="000000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Who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OPM/UNHCR leadership</a:t>
            </a:r>
            <a:endParaRPr lang="en-GB" sz="1200" dirty="0">
              <a:solidFill>
                <a:srgbClr val="000000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Deadline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8 June 2020</a:t>
            </a:r>
            <a:endParaRPr lang="en-US" sz="1200" b="1" dirty="0">
              <a:solidFill>
                <a:srgbClr val="0072BC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endParaRPr lang="en-GB" sz="1200" dirty="0">
              <a:solidFill>
                <a:schemeClr val="tx1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72BC"/>
                </a:solidFill>
                <a:latin typeface="Lato Regular"/>
                <a:cs typeface="Lato Regular"/>
              </a:rPr>
              <a:t>STEP 4</a:t>
            </a:r>
            <a:endParaRPr lang="en-GB" sz="1200" dirty="0">
              <a:solidFill>
                <a:srgbClr val="0072BC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What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Sharing of templates and supporting documents</a:t>
            </a:r>
            <a:endParaRPr lang="en-GB" sz="1200" dirty="0">
              <a:solidFill>
                <a:srgbClr val="000000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Who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UNHCR’s RRP review team</a:t>
            </a:r>
            <a:endParaRPr lang="en-GB" sz="1200" dirty="0">
              <a:solidFill>
                <a:srgbClr val="000000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Deadline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11 June 2020</a:t>
            </a:r>
            <a:endParaRPr lang="en-GB" sz="1200" dirty="0">
              <a:solidFill>
                <a:srgbClr val="000000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endParaRPr lang="en-GB" sz="1200" dirty="0"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72BC"/>
                </a:solidFill>
                <a:latin typeface="Lato Regular"/>
                <a:cs typeface="Lato Regular"/>
              </a:rPr>
              <a:t>STEP 6</a:t>
            </a:r>
            <a:endParaRPr lang="en-GB" sz="1200" dirty="0">
              <a:solidFill>
                <a:srgbClr val="0072BC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What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Sharing of macro-level strategy, revised sector targets and needs statement with Inter-Agency Coord. Group</a:t>
            </a:r>
            <a:endParaRPr lang="en-GB" sz="1200" dirty="0">
              <a:solidFill>
                <a:srgbClr val="000000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Who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UNHCR’s RRP review team</a:t>
            </a:r>
            <a:endParaRPr lang="en-GB" sz="1200" dirty="0">
              <a:solidFill>
                <a:srgbClr val="000000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Deadline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26 June 2020</a:t>
            </a:r>
            <a:endParaRPr lang="en-GB" sz="1200" dirty="0">
              <a:solidFill>
                <a:srgbClr val="000000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72BC"/>
                </a:solidFill>
                <a:latin typeface="Lato Regular"/>
                <a:cs typeface="Lato Regular"/>
              </a:rPr>
              <a:t>STEP 8</a:t>
            </a:r>
            <a:endParaRPr lang="en-GB" sz="1200" b="1" dirty="0">
              <a:solidFill>
                <a:srgbClr val="0072BC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What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Consolidation of target and budget submissions, and analysis</a:t>
            </a:r>
            <a:endParaRPr lang="en-GB" sz="1200" dirty="0">
              <a:solidFill>
                <a:srgbClr val="000000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Who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UNHCR’s RRP review team</a:t>
            </a: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Deadline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14 July 2020</a:t>
            </a:r>
          </a:p>
          <a:p>
            <a:pPr marL="0" indent="0">
              <a:buNone/>
            </a:pPr>
            <a:r>
              <a:rPr lang="en-GB" sz="1200" dirty="0">
                <a:latin typeface="Lato Regular"/>
                <a:cs typeface="Lato Regular"/>
              </a:rPr>
              <a:t> </a:t>
            </a:r>
          </a:p>
          <a:p>
            <a:pPr marL="0" indent="0">
              <a:buNone/>
            </a:pPr>
            <a:r>
              <a:rPr lang="en-US" sz="1200" b="1" dirty="0">
                <a:solidFill>
                  <a:srgbClr val="0072BC"/>
                </a:solidFill>
                <a:latin typeface="Lato Regular"/>
                <a:cs typeface="Lato Regular"/>
              </a:rPr>
              <a:t>STEP 10</a:t>
            </a:r>
            <a:endParaRPr lang="en-GB" sz="1200" b="1" dirty="0">
              <a:solidFill>
                <a:srgbClr val="0072BC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What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Refugee Response Leadership review </a:t>
            </a: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Who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UNHCR/OPM leadership</a:t>
            </a:r>
            <a:endParaRPr lang="en-GB" sz="1200" dirty="0">
              <a:solidFill>
                <a:srgbClr val="000000"/>
              </a:solidFill>
              <a:latin typeface="Lato Regular"/>
              <a:cs typeface="Lato Regular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000000"/>
                </a:solidFill>
                <a:latin typeface="Lato Regular"/>
                <a:cs typeface="Lato Regular"/>
              </a:rPr>
              <a:t>Deadline</a:t>
            </a:r>
            <a:r>
              <a:rPr lang="en-US" sz="1200" dirty="0">
                <a:solidFill>
                  <a:srgbClr val="000000"/>
                </a:solidFill>
                <a:latin typeface="Lato Regular"/>
                <a:cs typeface="Lato Regular"/>
              </a:rPr>
              <a:t>: 28 July 2020</a:t>
            </a:r>
            <a:endParaRPr lang="en-GB" sz="1200" dirty="0">
              <a:solidFill>
                <a:srgbClr val="000000"/>
              </a:solidFill>
              <a:latin typeface="Lato Regular"/>
              <a:cs typeface="Lato Regular"/>
            </a:endParaRPr>
          </a:p>
          <a:p>
            <a:endParaRPr lang="en-GB" sz="1200" dirty="0">
              <a:latin typeface="Lato Regular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413493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708076" y="140336"/>
            <a:ext cx="8640960" cy="523975"/>
          </a:xfrm>
        </p:spPr>
        <p:txBody>
          <a:bodyPr>
            <a:noAutofit/>
          </a:bodyPr>
          <a:lstStyle/>
          <a:p>
            <a:r>
              <a:rPr lang="en-US" sz="2200" b="1" dirty="0">
                <a:solidFill>
                  <a:srgbClr val="0072BC"/>
                </a:solidFill>
                <a:latin typeface="Lato Regular"/>
                <a:cs typeface="Lato Regular"/>
              </a:rPr>
              <a:t>2020 RRP revision and 2021 extension | Planning assumptions 2/3</a:t>
            </a:r>
            <a:endParaRPr lang="en-US" sz="2200" dirty="0">
              <a:solidFill>
                <a:srgbClr val="0072BC"/>
              </a:solidFill>
              <a:latin typeface="Lato Regular"/>
              <a:cs typeface="Lato Regular"/>
            </a:endParaRPr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1788468" y="914400"/>
            <a:ext cx="8560568" cy="55643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072BC"/>
                </a:solidFill>
                <a:latin typeface="Lato Regular"/>
                <a:cs typeface="Lato Regular"/>
              </a:rPr>
              <a:t>COVID-19 impacting Uganda</a:t>
            </a:r>
            <a:endParaRPr lang="en-GB" sz="1600" dirty="0">
              <a:solidFill>
                <a:srgbClr val="0072BC"/>
              </a:solidFill>
              <a:latin typeface="Lato Regular"/>
              <a:cs typeface="Lato Regular"/>
            </a:endParaRPr>
          </a:p>
          <a:p>
            <a:pPr algn="just">
              <a:spcBef>
                <a:spcPts val="1200"/>
              </a:spcBef>
            </a:pPr>
            <a:r>
              <a:rPr lang="en-US" sz="1400" dirty="0">
                <a:solidFill>
                  <a:srgbClr val="000000"/>
                </a:solidFill>
                <a:latin typeface="Lato Regular"/>
                <a:cs typeface="Lato Regular"/>
              </a:rPr>
              <a:t>COVID-19 is expected to spread within communities in Uganda, including refugee communities</a:t>
            </a:r>
          </a:p>
          <a:p>
            <a:pPr algn="just">
              <a:spcBef>
                <a:spcPts val="1200"/>
              </a:spcBef>
            </a:pPr>
            <a:r>
              <a:rPr lang="en-US" sz="1400" dirty="0">
                <a:solidFill>
                  <a:srgbClr val="000000"/>
                </a:solidFill>
                <a:latin typeface="Lato Regular"/>
                <a:cs typeface="Lato Regular"/>
              </a:rPr>
              <a:t>Refugee-hosting districts are likely to increase pressure on refugee response partners to support COVID-19 preparedness and response to host communities</a:t>
            </a:r>
          </a:p>
          <a:p>
            <a:pPr algn="just">
              <a:spcBef>
                <a:spcPts val="1200"/>
              </a:spcBef>
            </a:pPr>
            <a:r>
              <a:rPr lang="en-US" sz="1400" dirty="0">
                <a:solidFill>
                  <a:srgbClr val="000000"/>
                </a:solidFill>
                <a:latin typeface="Lato Regular"/>
                <a:cs typeface="Lato Regular"/>
              </a:rPr>
              <a:t>COVID-19 containment measures are likely to continue affecting refugee operations and influence design of refugee </a:t>
            </a:r>
            <a:r>
              <a:rPr lang="en-US" sz="1400" dirty="0" err="1">
                <a:solidFill>
                  <a:srgbClr val="000000"/>
                </a:solidFill>
                <a:latin typeface="Lato Regular"/>
                <a:cs typeface="Lato Regular"/>
              </a:rPr>
              <a:t>programmes</a:t>
            </a:r>
            <a:r>
              <a:rPr lang="en-US" sz="1400" dirty="0">
                <a:solidFill>
                  <a:srgbClr val="000000"/>
                </a:solidFill>
                <a:latin typeface="Lato Regular"/>
                <a:cs typeface="Lato Regular"/>
              </a:rPr>
              <a:t> and delivery approaches</a:t>
            </a:r>
          </a:p>
          <a:p>
            <a:pPr algn="just">
              <a:spcBef>
                <a:spcPts val="1200"/>
              </a:spcBef>
            </a:pPr>
            <a:r>
              <a:rPr lang="en-US" sz="1400" dirty="0">
                <a:solidFill>
                  <a:srgbClr val="000000"/>
                </a:solidFill>
                <a:latin typeface="Lato Regular"/>
                <a:cs typeface="Lato Regular"/>
              </a:rPr>
              <a:t>Borders are likely to remain closed for asylum until Uganda has adequate capacity to quarantine and test for COVID-19 large numbers of asylum seekers</a:t>
            </a:r>
          </a:p>
          <a:p>
            <a:pPr algn="just">
              <a:spcBef>
                <a:spcPts val="1200"/>
              </a:spcBef>
            </a:pPr>
            <a:r>
              <a:rPr lang="en-US" sz="1400" dirty="0">
                <a:solidFill>
                  <a:srgbClr val="000000"/>
                </a:solidFill>
                <a:latin typeface="Lato Regular"/>
                <a:cs typeface="Lato Regular"/>
              </a:rPr>
              <a:t>Some new arrivals entering through unofficial border points are likely to carry COVID-19 and go undetected, increasing the risk of COVID-19 spread among refugee and host communities in Uganda</a:t>
            </a:r>
          </a:p>
          <a:p>
            <a:pPr algn="just">
              <a:spcBef>
                <a:spcPts val="1200"/>
              </a:spcBef>
            </a:pPr>
            <a:r>
              <a:rPr lang="en-US" sz="1400" dirty="0">
                <a:solidFill>
                  <a:srgbClr val="000000"/>
                </a:solidFill>
                <a:latin typeface="Lato Regular"/>
                <a:cs typeface="Lato Regular"/>
              </a:rPr>
              <a:t>Relations between refugees and host communities in border areas are likely to deteriorate as asylum seekers continue to enter Uganda unnoticed through unofficial border points</a:t>
            </a:r>
          </a:p>
          <a:p>
            <a:pPr algn="just">
              <a:spcBef>
                <a:spcPts val="1200"/>
              </a:spcBef>
            </a:pPr>
            <a:r>
              <a:rPr lang="en-US" sz="1400" dirty="0">
                <a:solidFill>
                  <a:srgbClr val="000000"/>
                </a:solidFill>
                <a:latin typeface="Lato Regular"/>
                <a:cs typeface="Lato Regular"/>
              </a:rPr>
              <a:t>Incidents of community violence in refugee settlements are expected to increase due to the socio-economic impact of the COVID-19</a:t>
            </a:r>
            <a:endParaRPr lang="en-US" sz="1400" dirty="0">
              <a:solidFill>
                <a:srgbClr val="0072BC"/>
              </a:solidFill>
              <a:latin typeface="Lato Regular"/>
              <a:cs typeface="Lato Regular"/>
            </a:endParaRPr>
          </a:p>
          <a:p>
            <a:pPr algn="just">
              <a:spcBef>
                <a:spcPts val="1200"/>
              </a:spcBef>
            </a:pPr>
            <a:endParaRPr lang="en-US" sz="1400" dirty="0">
              <a:solidFill>
                <a:srgbClr val="000000"/>
              </a:solidFill>
              <a:latin typeface="Lato Regular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72162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708076" y="140336"/>
            <a:ext cx="8640960" cy="523975"/>
          </a:xfrm>
        </p:spPr>
        <p:txBody>
          <a:bodyPr>
            <a:noAutofit/>
          </a:bodyPr>
          <a:lstStyle/>
          <a:p>
            <a:r>
              <a:rPr lang="en-US" sz="2200" b="1" dirty="0">
                <a:solidFill>
                  <a:srgbClr val="0072BC"/>
                </a:solidFill>
                <a:latin typeface="Lato Regular"/>
                <a:cs typeface="Lato Regular"/>
              </a:rPr>
              <a:t>2020 RRP revision and 2021 extension | Planning assumptions 3/3</a:t>
            </a:r>
            <a:endParaRPr lang="en-US" sz="2200" dirty="0">
              <a:solidFill>
                <a:srgbClr val="0072BC"/>
              </a:solidFill>
              <a:latin typeface="Lato Regular"/>
              <a:cs typeface="Lato Regular"/>
            </a:endParaRPr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1788468" y="914400"/>
            <a:ext cx="8560568" cy="55643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072BC"/>
                </a:solidFill>
                <a:latin typeface="Lato Regular"/>
                <a:cs typeface="Lato Regular"/>
              </a:rPr>
              <a:t>Uganda</a:t>
            </a:r>
            <a:endParaRPr lang="en-GB" sz="1600" dirty="0">
              <a:solidFill>
                <a:srgbClr val="0072BC"/>
              </a:solidFill>
              <a:latin typeface="Lato Regular"/>
              <a:cs typeface="Lato Regular"/>
            </a:endParaRPr>
          </a:p>
          <a:p>
            <a:pPr algn="just">
              <a:spcBef>
                <a:spcPts val="1200"/>
              </a:spcBef>
            </a:pPr>
            <a:r>
              <a:rPr lang="en-US" sz="1400" dirty="0">
                <a:solidFill>
                  <a:srgbClr val="000000"/>
                </a:solidFill>
                <a:latin typeface="Lato Regular"/>
                <a:cs typeface="Lato Regular"/>
              </a:rPr>
              <a:t>Uganda is expected to continue implementing progressive refugee policies for asylum seekers and refugees present in the country</a:t>
            </a:r>
          </a:p>
          <a:p>
            <a:pPr algn="just">
              <a:spcBef>
                <a:spcPts val="1200"/>
              </a:spcBef>
            </a:pPr>
            <a:r>
              <a:rPr lang="en-US" sz="1400" dirty="0">
                <a:solidFill>
                  <a:srgbClr val="000000"/>
                </a:solidFill>
                <a:latin typeface="Lato Regular"/>
                <a:cs typeface="Lato Regular"/>
              </a:rPr>
              <a:t>Resources to the government through DRDIP are planned for the refugee settlements.</a:t>
            </a:r>
          </a:p>
          <a:p>
            <a:pPr algn="just">
              <a:spcBef>
                <a:spcPts val="1200"/>
              </a:spcBef>
            </a:pPr>
            <a:r>
              <a:rPr lang="en-US" sz="1400" dirty="0">
                <a:solidFill>
                  <a:srgbClr val="000000"/>
                </a:solidFill>
                <a:latin typeface="Lato Regular"/>
                <a:cs typeface="Lato Regular"/>
              </a:rPr>
              <a:t>The plans under CRRF (ERP, HSIRRP and the Water and Environment) are costed, launched and include indicators.</a:t>
            </a:r>
          </a:p>
          <a:p>
            <a:pPr algn="just">
              <a:spcBef>
                <a:spcPts val="1200"/>
              </a:spcBef>
            </a:pPr>
            <a:r>
              <a:rPr lang="en-US" sz="1400" dirty="0">
                <a:solidFill>
                  <a:srgbClr val="000000"/>
                </a:solidFill>
                <a:latin typeface="Lato Regular"/>
                <a:cs typeface="Lato Regular"/>
              </a:rPr>
              <a:t>Districts are increasingly including refugees in the DDPs and budget requests. </a:t>
            </a:r>
          </a:p>
          <a:p>
            <a:pPr algn="just">
              <a:spcBef>
                <a:spcPts val="1200"/>
              </a:spcBef>
            </a:pPr>
            <a:r>
              <a:rPr lang="en-US" sz="1400" dirty="0">
                <a:solidFill>
                  <a:srgbClr val="000000"/>
                </a:solidFill>
                <a:latin typeface="Lato Regular"/>
                <a:cs typeface="Lato Regular"/>
              </a:rPr>
              <a:t>National Development Plan III will be launched in this timeframe.</a:t>
            </a:r>
          </a:p>
          <a:p>
            <a:pPr algn="just">
              <a:spcBef>
                <a:spcPts val="1200"/>
              </a:spcBef>
            </a:pPr>
            <a:r>
              <a:rPr lang="en-US" sz="1400" dirty="0">
                <a:solidFill>
                  <a:srgbClr val="000000"/>
                </a:solidFill>
                <a:latin typeface="Lato Regular"/>
                <a:cs typeface="Lato Regular"/>
              </a:rPr>
              <a:t>Food assistance for refugees is likely to undergo further rationing and prioritization</a:t>
            </a:r>
          </a:p>
        </p:txBody>
      </p:sp>
    </p:spTree>
    <p:extLst>
      <p:ext uri="{BB962C8B-B14F-4D97-AF65-F5344CB8AC3E}">
        <p14:creationId xmlns:p14="http://schemas.microsoft.com/office/powerpoint/2010/main" val="249326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708076" y="140336"/>
            <a:ext cx="8640960" cy="523975"/>
          </a:xfrm>
        </p:spPr>
        <p:txBody>
          <a:bodyPr>
            <a:noAutofit/>
          </a:bodyPr>
          <a:lstStyle/>
          <a:p>
            <a:r>
              <a:rPr lang="en-US" sz="2200" b="1" dirty="0">
                <a:solidFill>
                  <a:srgbClr val="0072BC"/>
                </a:solidFill>
                <a:latin typeface="Lato Regular"/>
                <a:cs typeface="Lato Regular"/>
              </a:rPr>
              <a:t>2020 RRP revision and 2021 extension | Population planning figures</a:t>
            </a:r>
            <a:endParaRPr lang="en-US" sz="2200" dirty="0">
              <a:solidFill>
                <a:srgbClr val="0072BC"/>
              </a:solidFill>
              <a:latin typeface="Lato Regular"/>
              <a:cs typeface="Lato Regular"/>
            </a:endParaRP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xmlns="" id="{65420DA0-00E4-4941-881F-5B4332227BD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708077" y="1143000"/>
          <a:ext cx="8720439" cy="4097070"/>
        </p:xfrm>
        <a:graphic>
          <a:graphicData uri="http://schemas.openxmlformats.org/drawingml/2006/table">
            <a:tbl>
              <a:tblPr/>
              <a:tblGrid>
                <a:gridCol w="952124">
                  <a:extLst>
                    <a:ext uri="{9D8B030D-6E8A-4147-A177-3AD203B41FA5}">
                      <a16:colId xmlns:a16="http://schemas.microsoft.com/office/drawing/2014/main" xmlns="" val="931555304"/>
                    </a:ext>
                  </a:extLst>
                </a:gridCol>
                <a:gridCol w="769450">
                  <a:extLst>
                    <a:ext uri="{9D8B030D-6E8A-4147-A177-3AD203B41FA5}">
                      <a16:colId xmlns:a16="http://schemas.microsoft.com/office/drawing/2014/main" xmlns="" val="1473813"/>
                    </a:ext>
                  </a:extLst>
                </a:gridCol>
                <a:gridCol w="649513">
                  <a:extLst>
                    <a:ext uri="{9D8B030D-6E8A-4147-A177-3AD203B41FA5}">
                      <a16:colId xmlns:a16="http://schemas.microsoft.com/office/drawing/2014/main" xmlns="" val="511612946"/>
                    </a:ext>
                  </a:extLst>
                </a:gridCol>
                <a:gridCol w="730700">
                  <a:extLst>
                    <a:ext uri="{9D8B030D-6E8A-4147-A177-3AD203B41FA5}">
                      <a16:colId xmlns:a16="http://schemas.microsoft.com/office/drawing/2014/main" xmlns="" val="3696734973"/>
                    </a:ext>
                  </a:extLst>
                </a:gridCol>
                <a:gridCol w="797129">
                  <a:extLst>
                    <a:ext uri="{9D8B030D-6E8A-4147-A177-3AD203B41FA5}">
                      <a16:colId xmlns:a16="http://schemas.microsoft.com/office/drawing/2014/main" xmlns="" val="545924906"/>
                    </a:ext>
                  </a:extLst>
                </a:gridCol>
                <a:gridCol w="797129">
                  <a:extLst>
                    <a:ext uri="{9D8B030D-6E8A-4147-A177-3AD203B41FA5}">
                      <a16:colId xmlns:a16="http://schemas.microsoft.com/office/drawing/2014/main" xmlns="" val="494606143"/>
                    </a:ext>
                  </a:extLst>
                </a:gridCol>
                <a:gridCol w="481598">
                  <a:extLst>
                    <a:ext uri="{9D8B030D-6E8A-4147-A177-3AD203B41FA5}">
                      <a16:colId xmlns:a16="http://schemas.microsoft.com/office/drawing/2014/main" xmlns="" val="1082676526"/>
                    </a:ext>
                  </a:extLst>
                </a:gridCol>
                <a:gridCol w="575704">
                  <a:extLst>
                    <a:ext uri="{9D8B030D-6E8A-4147-A177-3AD203B41FA5}">
                      <a16:colId xmlns:a16="http://schemas.microsoft.com/office/drawing/2014/main" xmlns="" val="3432016814"/>
                    </a:ext>
                  </a:extLst>
                </a:gridCol>
                <a:gridCol w="575704">
                  <a:extLst>
                    <a:ext uri="{9D8B030D-6E8A-4147-A177-3AD203B41FA5}">
                      <a16:colId xmlns:a16="http://schemas.microsoft.com/office/drawing/2014/main" xmlns="" val="3548609376"/>
                    </a:ext>
                  </a:extLst>
                </a:gridCol>
                <a:gridCol w="575704">
                  <a:extLst>
                    <a:ext uri="{9D8B030D-6E8A-4147-A177-3AD203B41FA5}">
                      <a16:colId xmlns:a16="http://schemas.microsoft.com/office/drawing/2014/main" xmlns="" val="1506470839"/>
                    </a:ext>
                  </a:extLst>
                </a:gridCol>
                <a:gridCol w="516658">
                  <a:extLst>
                    <a:ext uri="{9D8B030D-6E8A-4147-A177-3AD203B41FA5}">
                      <a16:colId xmlns:a16="http://schemas.microsoft.com/office/drawing/2014/main" xmlns="" val="2348279078"/>
                    </a:ext>
                  </a:extLst>
                </a:gridCol>
                <a:gridCol w="649513">
                  <a:extLst>
                    <a:ext uri="{9D8B030D-6E8A-4147-A177-3AD203B41FA5}">
                      <a16:colId xmlns:a16="http://schemas.microsoft.com/office/drawing/2014/main" xmlns="" val="2936697424"/>
                    </a:ext>
                  </a:extLst>
                </a:gridCol>
                <a:gridCol w="649513">
                  <a:extLst>
                    <a:ext uri="{9D8B030D-6E8A-4147-A177-3AD203B41FA5}">
                      <a16:colId xmlns:a16="http://schemas.microsoft.com/office/drawing/2014/main" xmlns="" val="855075682"/>
                    </a:ext>
                  </a:extLst>
                </a:gridCol>
              </a:tblGrid>
              <a:tr h="485198">
                <a:tc gridSpan="13">
                  <a:txBody>
                    <a:bodyPr/>
                    <a:lstStyle/>
                    <a:p>
                      <a:pPr algn="l" fontAlgn="ctr"/>
                      <a:r>
                        <a:rPr lang="en-GB" sz="2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UGANDA | Refugee population planning figures for 2020 and 2021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13823626"/>
                  </a:ext>
                </a:extLst>
              </a:tr>
              <a:tr h="191823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49098646"/>
                  </a:ext>
                </a:extLst>
              </a:tr>
              <a:tr h="33851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GB" sz="85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 (Body)"/>
                        </a:rPr>
                        <a:t>Refugees and asylum seekers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2019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8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2020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8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2021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92015286"/>
                  </a:ext>
                </a:extLst>
              </a:tr>
              <a:tr h="5867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Total population by year-end 2019 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arrivals Jan-March 2020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arrivals April-Dec 2020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Total new arrivals expected in 2020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Registration backlog April-Dec 2020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Returnees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Population growth**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Total population by year-end 2020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arrivals expected in 2021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Returnees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Population growth**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Total population by year-end 2021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98216808"/>
                  </a:ext>
                </a:extLst>
              </a:tr>
              <a:tr h="248241">
                <a:tc>
                  <a:txBody>
                    <a:bodyPr/>
                    <a:lstStyle/>
                    <a:p>
                      <a:pPr algn="l" fontAlgn="b"/>
                      <a:r>
                        <a:rPr lang="en-GB" sz="850" b="1" i="0" u="none" strike="noStrike">
                          <a:solidFill>
                            <a:srgbClr val="FFFFFF"/>
                          </a:solidFill>
                          <a:effectLst/>
                          <a:latin typeface="Calibri (Body)"/>
                        </a:rPr>
                        <a:t>South Sudan</a:t>
                      </a:r>
                    </a:p>
                  </a:txBody>
                  <a:tcPr marL="5496" marR="5496" marT="54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87C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861,590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6,631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12,579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19,210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10,490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12,000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25,848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905,138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30,000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20,000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22,628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937,766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04063625"/>
                  </a:ext>
                </a:extLst>
              </a:tr>
              <a:tr h="191823">
                <a:tc>
                  <a:txBody>
                    <a:bodyPr/>
                    <a:lstStyle/>
                    <a:p>
                      <a:pPr algn="l" fontAlgn="b"/>
                      <a:r>
                        <a:rPr lang="en-GB" sz="850" b="1" i="0" u="none" strike="noStrike">
                          <a:solidFill>
                            <a:srgbClr val="FFFFFF"/>
                          </a:solidFill>
                          <a:effectLst/>
                          <a:latin typeface="Calibri (Body)"/>
                        </a:rPr>
                        <a:t>DRC</a:t>
                      </a:r>
                    </a:p>
                  </a:txBody>
                  <a:tcPr marL="5496" marR="5496" marT="54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87C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397,638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10,411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19,434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29,845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4,955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6,000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11,929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438,367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30,000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10,000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10,959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469,326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23186840"/>
                  </a:ext>
                </a:extLst>
              </a:tr>
              <a:tr h="191823">
                <a:tc>
                  <a:txBody>
                    <a:bodyPr/>
                    <a:lstStyle/>
                    <a:p>
                      <a:pPr algn="l" fontAlgn="b"/>
                      <a:r>
                        <a:rPr lang="en-GB" sz="850" b="1" i="0" u="none" strike="noStrike">
                          <a:solidFill>
                            <a:srgbClr val="FFFFFF"/>
                          </a:solidFill>
                          <a:effectLst/>
                          <a:latin typeface="Calibri (Body)"/>
                        </a:rPr>
                        <a:t>Burundi</a:t>
                      </a:r>
                    </a:p>
                  </a:txBody>
                  <a:tcPr marL="5496" marR="5496" marT="54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87C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45,671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1,497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1,948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3,445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555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1,000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1,370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50,041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2,000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2,000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1,251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51,292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5699651"/>
                  </a:ext>
                </a:extLst>
              </a:tr>
              <a:tr h="191823">
                <a:tc>
                  <a:txBody>
                    <a:bodyPr/>
                    <a:lstStyle/>
                    <a:p>
                      <a:pPr algn="l" fontAlgn="b"/>
                      <a:r>
                        <a:rPr lang="en-GB" sz="850" b="1" i="0" u="none" strike="noStrike">
                          <a:solidFill>
                            <a:srgbClr val="FFFFFF"/>
                          </a:solidFill>
                          <a:effectLst/>
                          <a:latin typeface="Calibri (Body)"/>
                        </a:rPr>
                        <a:t>Others</a:t>
                      </a:r>
                    </a:p>
                  </a:txBody>
                  <a:tcPr marL="5496" marR="5496" marT="54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87C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76,223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3,257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6,043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9,300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4,000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1,000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2,287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90,810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13,000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2,000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2,270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104,080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47640675"/>
                  </a:ext>
                </a:extLst>
              </a:tr>
              <a:tr h="203106">
                <a:tc>
                  <a:txBody>
                    <a:bodyPr/>
                    <a:lstStyle/>
                    <a:p>
                      <a:pPr algn="l" fontAlgn="b"/>
                      <a:r>
                        <a:rPr lang="en-GB" sz="850" b="1" i="0" u="none" strike="noStrike">
                          <a:solidFill>
                            <a:srgbClr val="FFFFFF"/>
                          </a:solidFill>
                          <a:effectLst/>
                          <a:latin typeface="Calibri (Body)"/>
                        </a:rPr>
                        <a:t>Total</a:t>
                      </a:r>
                    </a:p>
                  </a:txBody>
                  <a:tcPr marL="5496" marR="5496" marT="54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C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1,381,122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21,796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40,004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61,800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20,000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20,000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41,434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1,484,356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75,000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34,000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37,109</a:t>
                      </a:r>
                    </a:p>
                  </a:txBody>
                  <a:tcPr marL="5496" marR="5496" marT="549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1,562,465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2025284"/>
                  </a:ext>
                </a:extLst>
              </a:tr>
              <a:tr h="586751">
                <a:tc>
                  <a:txBody>
                    <a:bodyPr/>
                    <a:lstStyle/>
                    <a:p>
                      <a:pPr algn="l" fontAlgn="b"/>
                      <a:r>
                        <a:rPr lang="en-GB" sz="850" b="1" i="0" u="none" strike="noStrike">
                          <a:solidFill>
                            <a:srgbClr val="FFFFFF"/>
                          </a:solidFill>
                          <a:effectLst/>
                          <a:latin typeface="Calibri (Body)"/>
                        </a:rPr>
                        <a:t>Host populations in refugee-hosting sub counties*</a:t>
                      </a:r>
                    </a:p>
                  </a:txBody>
                  <a:tcPr marL="5496" marR="5496" marT="54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C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2,304,506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endParaRPr lang="en-GB" sz="8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2,351,313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r" fontAlgn="ctr"/>
                      <a:endParaRPr lang="en-GB" sz="8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2,509,400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22975182"/>
                  </a:ext>
                </a:extLst>
              </a:tr>
              <a:tr h="270807">
                <a:tc>
                  <a:txBody>
                    <a:bodyPr/>
                    <a:lstStyle/>
                    <a:p>
                      <a:pPr algn="l" fontAlgn="b"/>
                      <a:r>
                        <a:rPr lang="en-GB" sz="850" b="1" i="0" u="none" strike="noStrike">
                          <a:solidFill>
                            <a:srgbClr val="FFFFFF"/>
                          </a:solidFill>
                          <a:effectLst/>
                          <a:latin typeface="Calibri (Body)"/>
                        </a:rPr>
                        <a:t>Grand total</a:t>
                      </a:r>
                    </a:p>
                  </a:txBody>
                  <a:tcPr marL="5496" marR="5496" marT="549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C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3,685,628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r" fontAlgn="ctr"/>
                      <a:endParaRPr lang="en-GB" sz="8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3,835,669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r" fontAlgn="ctr"/>
                      <a:endParaRPr lang="en-GB" sz="8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4,071,865</a:t>
                      </a:r>
                    </a:p>
                  </a:txBody>
                  <a:tcPr marL="5496" marR="5496" marT="54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05495382"/>
                  </a:ext>
                </a:extLst>
              </a:tr>
              <a:tr h="180539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-webkit-standard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78105080"/>
                  </a:ext>
                </a:extLst>
              </a:tr>
              <a:tr h="180539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Host population figures based on UBOS projections</a:t>
                      </a: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42493889"/>
                  </a:ext>
                </a:extLst>
              </a:tr>
              <a:tr h="180539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** The population growth is estimated at 2.5% of the population</a:t>
                      </a: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96" marR="5496" marT="549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598377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777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708076" y="140336"/>
            <a:ext cx="8640960" cy="523975"/>
          </a:xfrm>
        </p:spPr>
        <p:txBody>
          <a:bodyPr>
            <a:noAutofit/>
          </a:bodyPr>
          <a:lstStyle/>
          <a:p>
            <a:r>
              <a:rPr lang="en-US" sz="2200" b="1" dirty="0">
                <a:solidFill>
                  <a:srgbClr val="0072BC"/>
                </a:solidFill>
                <a:latin typeface="Lato Regular"/>
                <a:cs typeface="Lato Regular"/>
              </a:rPr>
              <a:t>2020 RRP revision and 2021 extension | Strategic objectives</a:t>
            </a:r>
            <a:endParaRPr lang="en-US" sz="2200" dirty="0">
              <a:solidFill>
                <a:srgbClr val="0072BC"/>
              </a:solidFill>
              <a:latin typeface="Lato Regular"/>
              <a:cs typeface="Lato Regular"/>
            </a:endParaRPr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1788468" y="1034144"/>
            <a:ext cx="8560568" cy="5444599"/>
          </a:xfrm>
        </p:spPr>
        <p:txBody>
          <a:bodyPr>
            <a:noAutofit/>
          </a:bodyPr>
          <a:lstStyle/>
          <a:p>
            <a:pPr algn="just">
              <a:spcBef>
                <a:spcPts val="1800"/>
              </a:spcBef>
            </a:pPr>
            <a:r>
              <a:rPr lang="en-US" sz="1600" b="1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1.</a:t>
            </a:r>
            <a:r>
              <a:rPr lang="en-US" sz="16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Uganda’s asylum space is maintained, equal and unhindered access to territory is preserved and the government’s emergency preparedness and response capacity is progressively strengthened.</a:t>
            </a:r>
            <a:endParaRPr lang="en-GB" sz="16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just">
              <a:spcBef>
                <a:spcPts val="1800"/>
              </a:spcBef>
            </a:pPr>
            <a:r>
              <a:rPr lang="en-US" sz="16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600" b="1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2.</a:t>
            </a:r>
            <a:r>
              <a:rPr lang="en-US" sz="16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Government owns protection processes that promote the full enjoyment of rights, and international protection standards throughout the displacement cycle are efficient and fair.</a:t>
            </a:r>
            <a:endParaRPr lang="en-GB" sz="16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just">
              <a:spcBef>
                <a:spcPts val="1800"/>
              </a:spcBef>
            </a:pPr>
            <a:r>
              <a:rPr lang="en-US" sz="1600" b="1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3. </a:t>
            </a:r>
            <a:r>
              <a:rPr lang="en-US" sz="16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 refugee response paradigm in Uganda has progressively shifted from care and maintenance to inclusion and self-reliance through development of individual and communal capacities and the promotion of a conducive environment for livelihoods opportunities.</a:t>
            </a:r>
            <a:endParaRPr lang="en-GB" sz="16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just">
              <a:spcBef>
                <a:spcPts val="1800"/>
              </a:spcBef>
            </a:pPr>
            <a:r>
              <a:rPr lang="en-US" sz="1600" b="1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4.</a:t>
            </a:r>
            <a:r>
              <a:rPr lang="en-US" sz="16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Refugees progressively benefit from provision of integrated</a:t>
            </a:r>
            <a:r>
              <a:rPr lang="en-US" sz="1600" i="1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basic social services, including health, education, child protection, water and sanitation, provided by authorities in refugee hosting districts.</a:t>
            </a:r>
            <a:endParaRPr lang="en-GB" sz="16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just">
              <a:spcBef>
                <a:spcPts val="1800"/>
              </a:spcBef>
            </a:pPr>
            <a:r>
              <a:rPr lang="en-US" sz="1600" b="1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5. </a:t>
            </a:r>
            <a:r>
              <a:rPr lang="en-US" sz="16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Refugees are either able to return voluntarily to their countries of origin, or have found third country solutions, or attain socio-economic opportunities similar to hosting communities in Uganda, including ability to exercise their full range of rights.</a:t>
            </a:r>
            <a:endParaRPr lang="en-GB" sz="16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0" indent="0">
              <a:buNone/>
            </a:pPr>
            <a:endParaRPr lang="en-US" sz="1600" dirty="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45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708076" y="140336"/>
            <a:ext cx="8640960" cy="523975"/>
          </a:xfrm>
        </p:spPr>
        <p:txBody>
          <a:bodyPr>
            <a:noAutofit/>
          </a:bodyPr>
          <a:lstStyle/>
          <a:p>
            <a:r>
              <a:rPr lang="en-US" sz="2200" b="1" dirty="0">
                <a:solidFill>
                  <a:srgbClr val="0072BC"/>
                </a:solidFill>
                <a:latin typeface="Lato Regular"/>
                <a:cs typeface="Lato Regular"/>
              </a:rPr>
              <a:t>2020 RRP revision and 2021 extension | Priority outcomes </a:t>
            </a:r>
            <a:endParaRPr lang="en-US" sz="2200" dirty="0">
              <a:solidFill>
                <a:srgbClr val="0072BC"/>
              </a:solidFill>
              <a:latin typeface="Lato Regular"/>
              <a:cs typeface="Lato Regular"/>
            </a:endParaRPr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1788468" y="989152"/>
            <a:ext cx="2588460" cy="19735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072B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Current RRP</a:t>
            </a:r>
          </a:p>
          <a:p>
            <a:pPr lvl="0"/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Refugee protection</a:t>
            </a:r>
          </a:p>
          <a:p>
            <a:pPr lvl="0"/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Emergency response </a:t>
            </a:r>
            <a:endParaRPr lang="en-GB" sz="14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0"/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Education</a:t>
            </a:r>
          </a:p>
          <a:p>
            <a:pPr lvl="0"/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Environment and Energy</a:t>
            </a:r>
            <a:endParaRPr lang="en-GB" sz="14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0"/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Livelihoods</a:t>
            </a:r>
          </a:p>
          <a:p>
            <a:pPr lvl="0"/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Urban refugees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xmlns="" id="{5789AAF8-0BB4-1643-A4B1-954102C1EF22}"/>
              </a:ext>
            </a:extLst>
          </p:cNvPr>
          <p:cNvSpPr txBox="1">
            <a:spLocks/>
          </p:cNvSpPr>
          <p:nvPr/>
        </p:nvSpPr>
        <p:spPr>
          <a:xfrm>
            <a:off x="4539344" y="989152"/>
            <a:ext cx="5864189" cy="57285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b="1" dirty="0">
                <a:solidFill>
                  <a:srgbClr val="0072B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Revised RRP</a:t>
            </a:r>
          </a:p>
          <a:p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Refugee protection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Enhance analysis for targeted assistance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Strengthen community-based structures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Clear registration backlog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RSD processes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Strengthen communications with communities</a:t>
            </a:r>
          </a:p>
          <a:p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Emergency preparedness and response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Wingdings" pitchFamily="2" charset="2"/>
              </a:rPr>
              <a:t>Reinforce </a:t>
            </a:r>
            <a:r>
              <a:rPr lang="en-US" sz="1400" u="sng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Wingdings" pitchFamily="2" charset="2"/>
              </a:rPr>
              <a:t>health</a:t>
            </a:r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Wingdings" pitchFamily="2" charset="2"/>
              </a:rPr>
              <a:t> and </a:t>
            </a:r>
            <a:r>
              <a:rPr lang="en-US" sz="1400" u="sng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Wingdings" pitchFamily="2" charset="2"/>
              </a:rPr>
              <a:t>WASH</a:t>
            </a:r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Wingdings" pitchFamily="2" charset="2"/>
              </a:rPr>
              <a:t> measures to contain and respond to pandemic outbreak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Wingdings" pitchFamily="2" charset="2"/>
              </a:rPr>
              <a:t>Strengthen reception preparedness and capacity to manage large numbers of asylum seekers under COVID-19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Wingdings" pitchFamily="2" charset="2"/>
              </a:rPr>
              <a:t>Enhance support to District Local Governments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Wingdings" pitchFamily="2" charset="2"/>
              </a:rPr>
              <a:t>Enhance quarantine capacity and response by refugee actors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Wingdings" pitchFamily="2" charset="2"/>
              </a:rPr>
              <a:t>Focus on preventive health as opposed to curative</a:t>
            </a:r>
            <a:endParaRPr lang="en-GB" sz="14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Education</a:t>
            </a:r>
          </a:p>
          <a:p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Livelihoods, with focus on market-based and longer-term approaches</a:t>
            </a:r>
          </a:p>
          <a:p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Urban refugees in Kampala</a:t>
            </a:r>
          </a:p>
          <a:p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Environment &amp; Energy</a:t>
            </a:r>
          </a:p>
          <a:p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Infrastructure</a:t>
            </a:r>
          </a:p>
          <a:p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Security</a:t>
            </a:r>
          </a:p>
          <a:p>
            <a:endParaRPr lang="en-US" sz="14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0" indent="0">
              <a:buNone/>
            </a:pPr>
            <a:endParaRPr lang="en-US" sz="1200" dirty="0">
              <a:solidFill>
                <a:srgbClr val="000000"/>
              </a:solidFill>
              <a:latin typeface="Lato Regular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65739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708076" y="140336"/>
            <a:ext cx="8640960" cy="523975"/>
          </a:xfrm>
        </p:spPr>
        <p:txBody>
          <a:bodyPr>
            <a:noAutofit/>
          </a:bodyPr>
          <a:lstStyle/>
          <a:p>
            <a:r>
              <a:rPr lang="en-US" sz="2200" b="1" dirty="0">
                <a:solidFill>
                  <a:srgbClr val="0072BC"/>
                </a:solidFill>
                <a:latin typeface="Lato Regular"/>
                <a:cs typeface="Lato Regular"/>
              </a:rPr>
              <a:t>2020 RRP revision and 2021 extension | Priority modalities </a:t>
            </a:r>
            <a:endParaRPr lang="en-US" sz="2200" dirty="0">
              <a:solidFill>
                <a:srgbClr val="0072BC"/>
              </a:solidFill>
              <a:latin typeface="Lato Regular"/>
              <a:cs typeface="Lato Regular"/>
            </a:endParaRPr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1788468" y="859690"/>
            <a:ext cx="6005636" cy="19267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072B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Current RRP</a:t>
            </a:r>
          </a:p>
          <a:p>
            <a:pPr lvl="0"/>
            <a:r>
              <a:rPr lang="en-US" sz="1400" dirty="0" err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Labour</a:t>
            </a:r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-intensive activities</a:t>
            </a:r>
          </a:p>
          <a:p>
            <a:pPr lvl="0"/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Cash-based interventions and connectivity</a:t>
            </a:r>
            <a:endParaRPr lang="en-GB" sz="14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Capacity building for Government service providers and local actors </a:t>
            </a:r>
          </a:p>
          <a:p>
            <a:pPr lvl="0"/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Conflict-sensitive programming</a:t>
            </a:r>
            <a:endParaRPr lang="en-GB" sz="14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xmlns="" id="{5789AAF8-0BB4-1643-A4B1-954102C1EF22}"/>
              </a:ext>
            </a:extLst>
          </p:cNvPr>
          <p:cNvSpPr txBox="1">
            <a:spLocks/>
          </p:cNvSpPr>
          <p:nvPr/>
        </p:nvSpPr>
        <p:spPr>
          <a:xfrm>
            <a:off x="1788468" y="2786463"/>
            <a:ext cx="8560568" cy="38005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b="1" dirty="0">
                <a:solidFill>
                  <a:srgbClr val="0072B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Revised RRP</a:t>
            </a:r>
          </a:p>
          <a:p>
            <a:pPr lvl="0"/>
            <a:r>
              <a:rPr lang="en-US" sz="1400" dirty="0" err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Labour</a:t>
            </a:r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-intensive activities?</a:t>
            </a:r>
          </a:p>
          <a:p>
            <a:pPr lvl="0"/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Cash-based interventions and connectivity</a:t>
            </a:r>
            <a:endParaRPr lang="en-GB" sz="14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Capacity building for Government service providers and local actors </a:t>
            </a:r>
          </a:p>
          <a:p>
            <a:pPr lvl="0"/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Conflict-sensitive programming</a:t>
            </a:r>
            <a:endParaRPr lang="en-GB" sz="14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Alternative approaches to deliver critical services (e.g. distance learning; phone psychosocial counseling)</a:t>
            </a:r>
          </a:p>
          <a:p>
            <a:pPr marL="0" indent="0">
              <a:buNone/>
            </a:pPr>
            <a:endParaRPr lang="en-US" sz="1200" dirty="0">
              <a:solidFill>
                <a:srgbClr val="000000"/>
              </a:solidFill>
              <a:latin typeface="Lato Regular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90625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708076" y="140336"/>
            <a:ext cx="8640960" cy="523975"/>
          </a:xfrm>
        </p:spPr>
        <p:txBody>
          <a:bodyPr>
            <a:noAutofit/>
          </a:bodyPr>
          <a:lstStyle/>
          <a:p>
            <a:r>
              <a:rPr lang="en-US" sz="2200" b="1" dirty="0">
                <a:solidFill>
                  <a:srgbClr val="0072BC"/>
                </a:solidFill>
                <a:latin typeface="Lato Regular"/>
                <a:cs typeface="Lato Regular"/>
              </a:rPr>
              <a:t>Sectors covered by the 2020/2021 RRP</a:t>
            </a:r>
            <a:endParaRPr lang="en-US" sz="2200" dirty="0">
              <a:solidFill>
                <a:srgbClr val="0072BC"/>
              </a:solidFill>
              <a:latin typeface="Lato Regular"/>
              <a:cs typeface="Lato Regular"/>
            </a:endParaRPr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1810239" y="1044748"/>
            <a:ext cx="8259046" cy="4485196"/>
          </a:xfrm>
        </p:spPr>
        <p:txBody>
          <a:bodyPr>
            <a:noAutofit/>
          </a:bodyPr>
          <a:lstStyle/>
          <a:p>
            <a:pPr>
              <a:spcBef>
                <a:spcPts val="2328"/>
              </a:spcBef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Education</a:t>
            </a:r>
          </a:p>
          <a:p>
            <a:pPr>
              <a:spcBef>
                <a:spcPts val="2328"/>
              </a:spcBef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Environment &amp; Energy</a:t>
            </a:r>
          </a:p>
          <a:p>
            <a:pPr>
              <a:spcBef>
                <a:spcPts val="2328"/>
              </a:spcBef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Food Security</a:t>
            </a:r>
          </a:p>
          <a:p>
            <a:pPr>
              <a:spcBef>
                <a:spcPts val="2328"/>
              </a:spcBef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Health &amp; Nutrition</a:t>
            </a:r>
          </a:p>
          <a:p>
            <a:pPr>
              <a:spcBef>
                <a:spcPts val="2328"/>
              </a:spcBef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Livelihood &amp; Resilience</a:t>
            </a:r>
          </a:p>
          <a:p>
            <a:pPr>
              <a:spcBef>
                <a:spcPts val="2328"/>
              </a:spcBef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Protection</a:t>
            </a:r>
          </a:p>
          <a:p>
            <a:pPr>
              <a:spcBef>
                <a:spcPts val="2328"/>
              </a:spcBef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Shelter, Settlement and NFIs</a:t>
            </a:r>
          </a:p>
          <a:p>
            <a:pPr>
              <a:spcBef>
                <a:spcPts val="2328"/>
              </a:spcBef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WASH</a:t>
            </a:r>
            <a:endParaRPr lang="en-US" sz="12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88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D49CC6031E6064092A054A1DB4BB264" ma:contentTypeVersion="12" ma:contentTypeDescription="Creare un nuovo documento." ma:contentTypeScope="" ma:versionID="85bf22fdbd8319cd9b278f395e9c13ca">
  <xsd:schema xmlns:xsd="http://www.w3.org/2001/XMLSchema" xmlns:xs="http://www.w3.org/2001/XMLSchema" xmlns:p="http://schemas.microsoft.com/office/2006/metadata/properties" xmlns:ns3="be8a2e97-db04-46da-b332-f8e9d5ed960e" xmlns:ns4="b62680f1-f727-4933-b474-c1e36062b8af" targetNamespace="http://schemas.microsoft.com/office/2006/metadata/properties" ma:root="true" ma:fieldsID="65e690e31dd32114ea6987a1ee1b91a2" ns3:_="" ns4:_="">
    <xsd:import namespace="be8a2e97-db04-46da-b332-f8e9d5ed960e"/>
    <xsd:import namespace="b62680f1-f727-4933-b474-c1e36062b8a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8a2e97-db04-46da-b332-f8e9d5ed960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2680f1-f727-4933-b474-c1e36062b8a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Hash suggerimento condivisione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3B5CF8D-86BC-4275-874C-81CDF05EF5B5}">
  <ds:schemaRefs>
    <ds:schemaRef ds:uri="be8a2e97-db04-46da-b332-f8e9d5ed960e"/>
    <ds:schemaRef ds:uri="http://purl.org/dc/terms/"/>
    <ds:schemaRef ds:uri="http://purl.org/dc/dcmitype/"/>
    <ds:schemaRef ds:uri="http://schemas.openxmlformats.org/package/2006/metadata/core-properties"/>
    <ds:schemaRef ds:uri="b62680f1-f727-4933-b474-c1e36062b8af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84F5665-76FB-404C-BB4F-A6763B480DD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97C5DCF-C2F8-42EB-A6B0-CB7F97C1CC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e8a2e97-db04-46da-b332-f8e9d5ed960e"/>
    <ds:schemaRef ds:uri="b62680f1-f727-4933-b474-c1e36062b8a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1652</Words>
  <Application>Microsoft Office PowerPoint</Application>
  <PresentationFormat>Widescreen</PresentationFormat>
  <Paragraphs>337</Paragraphs>
  <Slides>21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2" baseType="lpstr">
      <vt:lpstr>Arial</vt:lpstr>
      <vt:lpstr>Calibri</vt:lpstr>
      <vt:lpstr>Calibri (Body)</vt:lpstr>
      <vt:lpstr>Calibri Light</vt:lpstr>
      <vt:lpstr>Cambria</vt:lpstr>
      <vt:lpstr>Courier New</vt:lpstr>
      <vt:lpstr>Lato</vt:lpstr>
      <vt:lpstr>Lato Regular</vt:lpstr>
      <vt:lpstr>-webkit-standard</vt:lpstr>
      <vt:lpstr>Wingdings</vt:lpstr>
      <vt:lpstr>Office Theme</vt:lpstr>
      <vt:lpstr>Refugee Response Plan Update for 2020-2021</vt:lpstr>
      <vt:lpstr>2020 RRP revision and 2021 extension | Planning assumptions 1/3</vt:lpstr>
      <vt:lpstr>2020 RRP revision and 2021 extension | Planning assumptions 2/3</vt:lpstr>
      <vt:lpstr>2020 RRP revision and 2021 extension | Planning assumptions 3/3</vt:lpstr>
      <vt:lpstr>2020 RRP revision and 2021 extension | Population planning figures</vt:lpstr>
      <vt:lpstr>2020 RRP revision and 2021 extension | Strategic objectives</vt:lpstr>
      <vt:lpstr>2020 RRP revision and 2021 extension | Priority outcomes </vt:lpstr>
      <vt:lpstr>2020 RRP revision and 2021 extension | Priority modalities </vt:lpstr>
      <vt:lpstr>Sectors covered by the 2020/2021 RRP</vt:lpstr>
      <vt:lpstr>Situations covered by the 2020/2021 RRP</vt:lpstr>
      <vt:lpstr>2020 RRP revision and 2021 extension | Requirements for Sectors</vt:lpstr>
      <vt:lpstr>LRS Objectives in RRP (2019 – 2020)</vt:lpstr>
      <vt:lpstr>2019 Achievement</vt:lpstr>
      <vt:lpstr>Funding v. achievement in 2020 (as Q1)</vt:lpstr>
      <vt:lpstr>Do they add up?</vt:lpstr>
      <vt:lpstr>Priority Outcomes</vt:lpstr>
      <vt:lpstr>Priority Modalities</vt:lpstr>
      <vt:lpstr>LRS Results Framework</vt:lpstr>
      <vt:lpstr>Targets</vt:lpstr>
      <vt:lpstr>Next steps</vt:lpstr>
      <vt:lpstr>2020 RRP revision and 2021 extension | Planning process and timelines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Refugee Response Plan Update for 2020-2021</dc:title>
  <dc:creator>Kathryn Clark</dc:creator>
  <cp:lastModifiedBy>Simon Manning</cp:lastModifiedBy>
  <cp:revision>5</cp:revision>
  <dcterms:created xsi:type="dcterms:W3CDTF">2020-06-16T10:04:01Z</dcterms:created>
  <dcterms:modified xsi:type="dcterms:W3CDTF">2020-06-16T14:53:13Z</dcterms:modified>
</cp:coreProperties>
</file>